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45"/>
  </p:notesMasterIdLst>
  <p:handoutMasterIdLst>
    <p:handoutMasterId r:id="rId46"/>
  </p:handoutMasterIdLst>
  <p:sldIdLst>
    <p:sldId id="257" r:id="rId2"/>
    <p:sldId id="390" r:id="rId3"/>
    <p:sldId id="338" r:id="rId4"/>
    <p:sldId id="380" r:id="rId5"/>
    <p:sldId id="353" r:id="rId6"/>
    <p:sldId id="363" r:id="rId7"/>
    <p:sldId id="372" r:id="rId8"/>
    <p:sldId id="361" r:id="rId9"/>
    <p:sldId id="406" r:id="rId10"/>
    <p:sldId id="344" r:id="rId11"/>
    <p:sldId id="382" r:id="rId12"/>
    <p:sldId id="348" r:id="rId13"/>
    <p:sldId id="364" r:id="rId14"/>
    <p:sldId id="307" r:id="rId15"/>
    <p:sldId id="375" r:id="rId16"/>
    <p:sldId id="355" r:id="rId17"/>
    <p:sldId id="356" r:id="rId18"/>
    <p:sldId id="377" r:id="rId19"/>
    <p:sldId id="388" r:id="rId20"/>
    <p:sldId id="405" r:id="rId21"/>
    <p:sldId id="403" r:id="rId22"/>
    <p:sldId id="404" r:id="rId23"/>
    <p:sldId id="389" r:id="rId24"/>
    <p:sldId id="357" r:id="rId25"/>
    <p:sldId id="378" r:id="rId26"/>
    <p:sldId id="391" r:id="rId27"/>
    <p:sldId id="392" r:id="rId28"/>
    <p:sldId id="394" r:id="rId29"/>
    <p:sldId id="366" r:id="rId30"/>
    <p:sldId id="358" r:id="rId31"/>
    <p:sldId id="367" r:id="rId32"/>
    <p:sldId id="397" r:id="rId33"/>
    <p:sldId id="304" r:id="rId34"/>
    <p:sldId id="371" r:id="rId35"/>
    <p:sldId id="381" r:id="rId36"/>
    <p:sldId id="398" r:id="rId37"/>
    <p:sldId id="399" r:id="rId38"/>
    <p:sldId id="369" r:id="rId39"/>
    <p:sldId id="370" r:id="rId40"/>
    <p:sldId id="384" r:id="rId41"/>
    <p:sldId id="383" r:id="rId42"/>
    <p:sldId id="387" r:id="rId43"/>
    <p:sldId id="407" r:id="rId44"/>
  </p:sldIdLst>
  <p:sldSz cx="9144000" cy="6858000" type="screen4x3"/>
  <p:notesSz cx="6796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E6FF"/>
    <a:srgbClr val="FFC9C9"/>
    <a:srgbClr val="FFB9B9"/>
    <a:srgbClr val="FFB3B3"/>
    <a:srgbClr val="FFE07D"/>
    <a:srgbClr val="0033CC"/>
    <a:srgbClr val="66FF66"/>
    <a:srgbClr val="FF9191"/>
    <a:srgbClr val="FF66CC"/>
    <a:srgbClr val="BEE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24" autoAdjust="0"/>
  </p:normalViewPr>
  <p:slideViewPr>
    <p:cSldViewPr>
      <p:cViewPr>
        <p:scale>
          <a:sx n="80" d="100"/>
          <a:sy n="80" d="100"/>
        </p:scale>
        <p:origin x="-1512" y="-1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74" y="-8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532887-A037-4E77-A77E-A453F97CA2F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CCE601C-20CD-4FF1-8AB5-BB2D82BD13B5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50000"/>
            </a:lnSpc>
          </a:pPr>
          <a:r>
            <a:rPr lang="en-US" sz="1800" b="0" dirty="0" smtClean="0">
              <a:solidFill>
                <a:schemeClr val="tx1"/>
              </a:solidFill>
            </a:rPr>
            <a:t>Workload characterization</a:t>
          </a:r>
          <a:endParaRPr lang="en-US" sz="1800" b="0" dirty="0">
            <a:solidFill>
              <a:schemeClr val="tx1"/>
            </a:solidFill>
          </a:endParaRPr>
        </a:p>
      </dgm:t>
    </dgm:pt>
    <dgm:pt modelId="{1053AF3C-6446-4FA7-AF78-7796F5F362E3}" type="parTrans" cxnId="{A3475E91-BF31-43B8-88A3-F745B38775F1}">
      <dgm:prSet/>
      <dgm:spPr/>
      <dgm:t>
        <a:bodyPr/>
        <a:lstStyle/>
        <a:p>
          <a:endParaRPr lang="en-US"/>
        </a:p>
      </dgm:t>
    </dgm:pt>
    <dgm:pt modelId="{0C67FED3-2C54-464C-B739-97A8209A61C9}" type="sibTrans" cxnId="{A3475E91-BF31-43B8-88A3-F745B38775F1}">
      <dgm:prSet/>
      <dgm:spPr/>
      <dgm:t>
        <a:bodyPr/>
        <a:lstStyle/>
        <a:p>
          <a:endParaRPr lang="en-US"/>
        </a:p>
      </dgm:t>
    </dgm:pt>
    <dgm:pt modelId="{C15B85FD-58F5-4475-BF49-C9E2C44697E5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50000"/>
            </a:lnSpc>
          </a:pPr>
          <a:r>
            <a:rPr lang="en-US" sz="1800" b="0" dirty="0" smtClean="0">
              <a:solidFill>
                <a:schemeClr val="tx1"/>
              </a:solidFill>
            </a:rPr>
            <a:t>Timing analysis</a:t>
          </a:r>
          <a:endParaRPr lang="en-US" sz="1800" b="0" dirty="0">
            <a:solidFill>
              <a:schemeClr val="tx1"/>
            </a:solidFill>
          </a:endParaRPr>
        </a:p>
      </dgm:t>
    </dgm:pt>
    <dgm:pt modelId="{3ED3DFC7-C7ED-4A7C-A491-0D7D3AF31BF5}" type="parTrans" cxnId="{789CD437-0124-4FDE-B34B-F780EC286982}">
      <dgm:prSet/>
      <dgm:spPr/>
      <dgm:t>
        <a:bodyPr/>
        <a:lstStyle/>
        <a:p>
          <a:endParaRPr lang="en-US"/>
        </a:p>
      </dgm:t>
    </dgm:pt>
    <dgm:pt modelId="{D947E000-926A-455E-9481-9BC0E6DF7498}" type="sibTrans" cxnId="{789CD437-0124-4FDE-B34B-F780EC286982}">
      <dgm:prSet/>
      <dgm:spPr/>
      <dgm:t>
        <a:bodyPr/>
        <a:lstStyle/>
        <a:p>
          <a:endParaRPr lang="en-US"/>
        </a:p>
      </dgm:t>
    </dgm:pt>
    <dgm:pt modelId="{EB6E4607-BD33-45F4-809A-7B365EC1EFE6}">
      <dgm:prSet phldrT="[Text]" custT="1"/>
      <dgm:spPr>
        <a:noFill/>
        <a:ln>
          <a:noFill/>
        </a:ln>
      </dgm:spPr>
      <dgm:t>
        <a:bodyPr/>
        <a:lstStyle/>
        <a:p>
          <a:endParaRPr lang="en-US" sz="1800" dirty="0">
            <a:solidFill>
              <a:schemeClr val="tx1"/>
            </a:solidFill>
          </a:endParaRPr>
        </a:p>
      </dgm:t>
    </dgm:pt>
    <dgm:pt modelId="{A91C2BE8-019E-4F4A-B12F-97DA80C44554}" type="sibTrans" cxnId="{08B80491-B605-4E31-AF99-B6A7B89AC052}">
      <dgm:prSet/>
      <dgm:spPr/>
      <dgm:t>
        <a:bodyPr/>
        <a:lstStyle/>
        <a:p>
          <a:endParaRPr lang="en-US"/>
        </a:p>
      </dgm:t>
    </dgm:pt>
    <dgm:pt modelId="{0DEFB4EF-DA81-46A3-9A50-6825385FCE54}" type="parTrans" cxnId="{08B80491-B605-4E31-AF99-B6A7B89AC052}">
      <dgm:prSet/>
      <dgm:spPr/>
      <dgm:t>
        <a:bodyPr/>
        <a:lstStyle/>
        <a:p>
          <a:endParaRPr lang="en-US"/>
        </a:p>
      </dgm:t>
    </dgm:pt>
    <dgm:pt modelId="{E9C7E43E-0B4A-4233-9836-78EE11E18DCF}" type="pres">
      <dgm:prSet presAssocID="{CD532887-A037-4E77-A77E-A453F97CA2F9}" presName="Name0" presStyleCnt="0">
        <dgm:presLayoutVars>
          <dgm:dir/>
          <dgm:animLvl val="lvl"/>
          <dgm:resizeHandles val="exact"/>
        </dgm:presLayoutVars>
      </dgm:prSet>
      <dgm:spPr/>
    </dgm:pt>
    <dgm:pt modelId="{4CED83D9-5E7A-41CC-B823-2A7D5B83A38D}" type="pres">
      <dgm:prSet presAssocID="{BCCE601C-20CD-4FF1-8AB5-BB2D82BD13B5}" presName="parTxOnly" presStyleLbl="node1" presStyleIdx="0" presStyleCnt="3" custScaleX="1137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E80D5-B116-4738-BE3D-238AC7446D8E}" type="pres">
      <dgm:prSet presAssocID="{0C67FED3-2C54-464C-B739-97A8209A61C9}" presName="parTxOnlySpace" presStyleCnt="0"/>
      <dgm:spPr/>
    </dgm:pt>
    <dgm:pt modelId="{79BF3006-C453-4A9C-BB3C-2CBA1E662829}" type="pres">
      <dgm:prSet presAssocID="{EB6E4607-BD33-45F4-809A-7B365EC1EFE6}" presName="parTxOnly" presStyleLbl="node1" presStyleIdx="1" presStyleCnt="3" custScaleX="1325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DAFE3-C4F0-43A7-BCC6-7BB27EEA7F4C}" type="pres">
      <dgm:prSet presAssocID="{A91C2BE8-019E-4F4A-B12F-97DA80C44554}" presName="parTxOnlySpace" presStyleCnt="0"/>
      <dgm:spPr/>
    </dgm:pt>
    <dgm:pt modelId="{DB253977-CAE6-4CE4-85A2-DB8CD8A090A7}" type="pres">
      <dgm:prSet presAssocID="{C15B85FD-58F5-4475-BF49-C9E2C44697E5}" presName="parTxOnly" presStyleLbl="node1" presStyleIdx="2" presStyleCnt="3" custLinFactNeighborX="1798" custLinFactNeighborY="-2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5B28ED-1041-4AD4-9791-AA16532ED942}" type="presOf" srcId="{BCCE601C-20CD-4FF1-8AB5-BB2D82BD13B5}" destId="{4CED83D9-5E7A-41CC-B823-2A7D5B83A38D}" srcOrd="0" destOrd="0" presId="urn:microsoft.com/office/officeart/2005/8/layout/chevron1"/>
    <dgm:cxn modelId="{47244DBD-DB27-4C1D-A732-C47B1587C8C3}" type="presOf" srcId="{C15B85FD-58F5-4475-BF49-C9E2C44697E5}" destId="{DB253977-CAE6-4CE4-85A2-DB8CD8A090A7}" srcOrd="0" destOrd="0" presId="urn:microsoft.com/office/officeart/2005/8/layout/chevron1"/>
    <dgm:cxn modelId="{86916C65-3A7B-47F6-A5DF-D79E910F1C77}" type="presOf" srcId="{CD532887-A037-4E77-A77E-A453F97CA2F9}" destId="{E9C7E43E-0B4A-4233-9836-78EE11E18DCF}" srcOrd="0" destOrd="0" presId="urn:microsoft.com/office/officeart/2005/8/layout/chevron1"/>
    <dgm:cxn modelId="{A3475E91-BF31-43B8-88A3-F745B38775F1}" srcId="{CD532887-A037-4E77-A77E-A453F97CA2F9}" destId="{BCCE601C-20CD-4FF1-8AB5-BB2D82BD13B5}" srcOrd="0" destOrd="0" parTransId="{1053AF3C-6446-4FA7-AF78-7796F5F362E3}" sibTransId="{0C67FED3-2C54-464C-B739-97A8209A61C9}"/>
    <dgm:cxn modelId="{08B80491-B605-4E31-AF99-B6A7B89AC052}" srcId="{CD532887-A037-4E77-A77E-A453F97CA2F9}" destId="{EB6E4607-BD33-45F4-809A-7B365EC1EFE6}" srcOrd="1" destOrd="0" parTransId="{0DEFB4EF-DA81-46A3-9A50-6825385FCE54}" sibTransId="{A91C2BE8-019E-4F4A-B12F-97DA80C44554}"/>
    <dgm:cxn modelId="{789CD437-0124-4FDE-B34B-F780EC286982}" srcId="{CD532887-A037-4E77-A77E-A453F97CA2F9}" destId="{C15B85FD-58F5-4475-BF49-C9E2C44697E5}" srcOrd="2" destOrd="0" parTransId="{3ED3DFC7-C7ED-4A7C-A491-0D7D3AF31BF5}" sibTransId="{D947E000-926A-455E-9481-9BC0E6DF7498}"/>
    <dgm:cxn modelId="{4F487F92-C06F-4CDB-B87F-4F72B478C641}" type="presOf" srcId="{EB6E4607-BD33-45F4-809A-7B365EC1EFE6}" destId="{79BF3006-C453-4A9C-BB3C-2CBA1E662829}" srcOrd="0" destOrd="0" presId="urn:microsoft.com/office/officeart/2005/8/layout/chevron1"/>
    <dgm:cxn modelId="{30A4B436-1F91-4EE0-9BB9-22FA726BFDEB}" type="presParOf" srcId="{E9C7E43E-0B4A-4233-9836-78EE11E18DCF}" destId="{4CED83D9-5E7A-41CC-B823-2A7D5B83A38D}" srcOrd="0" destOrd="0" presId="urn:microsoft.com/office/officeart/2005/8/layout/chevron1"/>
    <dgm:cxn modelId="{681C654A-ECD5-4E45-B86F-B19CEFB79AA5}" type="presParOf" srcId="{E9C7E43E-0B4A-4233-9836-78EE11E18DCF}" destId="{7F6E80D5-B116-4738-BE3D-238AC7446D8E}" srcOrd="1" destOrd="0" presId="urn:microsoft.com/office/officeart/2005/8/layout/chevron1"/>
    <dgm:cxn modelId="{E7986FC0-F1A4-4852-9FC0-F2DBE795D638}" type="presParOf" srcId="{E9C7E43E-0B4A-4233-9836-78EE11E18DCF}" destId="{79BF3006-C453-4A9C-BB3C-2CBA1E662829}" srcOrd="2" destOrd="0" presId="urn:microsoft.com/office/officeart/2005/8/layout/chevron1"/>
    <dgm:cxn modelId="{AF9DBB9F-6F7E-40C7-81FF-2DBBE1E2843C}" type="presParOf" srcId="{E9C7E43E-0B4A-4233-9836-78EE11E18DCF}" destId="{B95DAFE3-C4F0-43A7-BCC6-7BB27EEA7F4C}" srcOrd="3" destOrd="0" presId="urn:microsoft.com/office/officeart/2005/8/layout/chevron1"/>
    <dgm:cxn modelId="{3084E7DA-5573-4234-AD86-BD8E2D816548}" type="presParOf" srcId="{E9C7E43E-0B4A-4233-9836-78EE11E18DCF}" destId="{DB253977-CAE6-4CE4-85A2-DB8CD8A090A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532887-A037-4E77-A77E-A453F97CA2F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CCE601C-20CD-4FF1-8AB5-BB2D82BD13B5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50000"/>
            </a:lnSpc>
          </a:pPr>
          <a:r>
            <a:rPr lang="en-US" sz="1800" b="0" dirty="0" smtClean="0">
              <a:solidFill>
                <a:schemeClr val="tx1"/>
              </a:solidFill>
            </a:rPr>
            <a:t>Workload characterization</a:t>
          </a:r>
          <a:endParaRPr lang="en-US" sz="1800" b="0" dirty="0">
            <a:solidFill>
              <a:schemeClr val="tx1"/>
            </a:solidFill>
          </a:endParaRPr>
        </a:p>
      </dgm:t>
    </dgm:pt>
    <dgm:pt modelId="{1053AF3C-6446-4FA7-AF78-7796F5F362E3}" type="parTrans" cxnId="{A3475E91-BF31-43B8-88A3-F745B38775F1}">
      <dgm:prSet/>
      <dgm:spPr/>
      <dgm:t>
        <a:bodyPr/>
        <a:lstStyle/>
        <a:p>
          <a:endParaRPr lang="en-US"/>
        </a:p>
      </dgm:t>
    </dgm:pt>
    <dgm:pt modelId="{0C67FED3-2C54-464C-B739-97A8209A61C9}" type="sibTrans" cxnId="{A3475E91-BF31-43B8-88A3-F745B38775F1}">
      <dgm:prSet/>
      <dgm:spPr/>
      <dgm:t>
        <a:bodyPr/>
        <a:lstStyle/>
        <a:p>
          <a:endParaRPr lang="en-US"/>
        </a:p>
      </dgm:t>
    </dgm:pt>
    <dgm:pt modelId="{C15B85FD-58F5-4475-BF49-C9E2C44697E5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50000"/>
            </a:lnSpc>
          </a:pPr>
          <a:r>
            <a:rPr lang="en-US" sz="1800" b="0" dirty="0" smtClean="0">
              <a:solidFill>
                <a:schemeClr val="tx1"/>
              </a:solidFill>
            </a:rPr>
            <a:t>Timing analysis</a:t>
          </a:r>
          <a:endParaRPr lang="en-US" sz="1800" b="0" dirty="0">
            <a:solidFill>
              <a:schemeClr val="tx1"/>
            </a:solidFill>
          </a:endParaRPr>
        </a:p>
      </dgm:t>
    </dgm:pt>
    <dgm:pt modelId="{3ED3DFC7-C7ED-4A7C-A491-0D7D3AF31BF5}" type="parTrans" cxnId="{789CD437-0124-4FDE-B34B-F780EC286982}">
      <dgm:prSet/>
      <dgm:spPr/>
      <dgm:t>
        <a:bodyPr/>
        <a:lstStyle/>
        <a:p>
          <a:endParaRPr lang="en-US"/>
        </a:p>
      </dgm:t>
    </dgm:pt>
    <dgm:pt modelId="{D947E000-926A-455E-9481-9BC0E6DF7498}" type="sibTrans" cxnId="{789CD437-0124-4FDE-B34B-F780EC286982}">
      <dgm:prSet/>
      <dgm:spPr/>
      <dgm:t>
        <a:bodyPr/>
        <a:lstStyle/>
        <a:p>
          <a:endParaRPr lang="en-US"/>
        </a:p>
      </dgm:t>
    </dgm:pt>
    <dgm:pt modelId="{EB6E4607-BD33-45F4-809A-7B365EC1EFE6}">
      <dgm:prSet phldrT="[Text]" custT="1"/>
      <dgm:spPr>
        <a:noFill/>
        <a:ln>
          <a:noFill/>
        </a:ln>
      </dgm:spPr>
      <dgm:t>
        <a:bodyPr/>
        <a:lstStyle/>
        <a:p>
          <a:endParaRPr lang="en-US" sz="1800" dirty="0">
            <a:solidFill>
              <a:schemeClr val="tx1"/>
            </a:solidFill>
          </a:endParaRPr>
        </a:p>
      </dgm:t>
    </dgm:pt>
    <dgm:pt modelId="{A91C2BE8-019E-4F4A-B12F-97DA80C44554}" type="sibTrans" cxnId="{08B80491-B605-4E31-AF99-B6A7B89AC052}">
      <dgm:prSet/>
      <dgm:spPr/>
      <dgm:t>
        <a:bodyPr/>
        <a:lstStyle/>
        <a:p>
          <a:endParaRPr lang="en-US"/>
        </a:p>
      </dgm:t>
    </dgm:pt>
    <dgm:pt modelId="{0DEFB4EF-DA81-46A3-9A50-6825385FCE54}" type="parTrans" cxnId="{08B80491-B605-4E31-AF99-B6A7B89AC052}">
      <dgm:prSet/>
      <dgm:spPr/>
      <dgm:t>
        <a:bodyPr/>
        <a:lstStyle/>
        <a:p>
          <a:endParaRPr lang="en-US"/>
        </a:p>
      </dgm:t>
    </dgm:pt>
    <dgm:pt modelId="{E9C7E43E-0B4A-4233-9836-78EE11E18DCF}" type="pres">
      <dgm:prSet presAssocID="{CD532887-A037-4E77-A77E-A453F97CA2F9}" presName="Name0" presStyleCnt="0">
        <dgm:presLayoutVars>
          <dgm:dir/>
          <dgm:animLvl val="lvl"/>
          <dgm:resizeHandles val="exact"/>
        </dgm:presLayoutVars>
      </dgm:prSet>
      <dgm:spPr/>
    </dgm:pt>
    <dgm:pt modelId="{4CED83D9-5E7A-41CC-B823-2A7D5B83A38D}" type="pres">
      <dgm:prSet presAssocID="{BCCE601C-20CD-4FF1-8AB5-BB2D82BD13B5}" presName="parTxOnly" presStyleLbl="node1" presStyleIdx="0" presStyleCnt="3" custScaleX="1137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E80D5-B116-4738-BE3D-238AC7446D8E}" type="pres">
      <dgm:prSet presAssocID="{0C67FED3-2C54-464C-B739-97A8209A61C9}" presName="parTxOnlySpace" presStyleCnt="0"/>
      <dgm:spPr/>
    </dgm:pt>
    <dgm:pt modelId="{79BF3006-C453-4A9C-BB3C-2CBA1E662829}" type="pres">
      <dgm:prSet presAssocID="{EB6E4607-BD33-45F4-809A-7B365EC1EFE6}" presName="parTxOnly" presStyleLbl="node1" presStyleIdx="1" presStyleCnt="3" custScaleX="1325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DAFE3-C4F0-43A7-BCC6-7BB27EEA7F4C}" type="pres">
      <dgm:prSet presAssocID="{A91C2BE8-019E-4F4A-B12F-97DA80C44554}" presName="parTxOnlySpace" presStyleCnt="0"/>
      <dgm:spPr/>
    </dgm:pt>
    <dgm:pt modelId="{DB253977-CAE6-4CE4-85A2-DB8CD8A090A7}" type="pres">
      <dgm:prSet presAssocID="{C15B85FD-58F5-4475-BF49-C9E2C44697E5}" presName="parTxOnly" presStyleLbl="node1" presStyleIdx="2" presStyleCnt="3" custLinFactNeighborX="1798" custLinFactNeighborY="-2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A16C6C-D917-4F03-9A2F-D149C0B27B7C}" type="presOf" srcId="{CD532887-A037-4E77-A77E-A453F97CA2F9}" destId="{E9C7E43E-0B4A-4233-9836-78EE11E18DCF}" srcOrd="0" destOrd="0" presId="urn:microsoft.com/office/officeart/2005/8/layout/chevron1"/>
    <dgm:cxn modelId="{A3475E91-BF31-43B8-88A3-F745B38775F1}" srcId="{CD532887-A037-4E77-A77E-A453F97CA2F9}" destId="{BCCE601C-20CD-4FF1-8AB5-BB2D82BD13B5}" srcOrd="0" destOrd="0" parTransId="{1053AF3C-6446-4FA7-AF78-7796F5F362E3}" sibTransId="{0C67FED3-2C54-464C-B739-97A8209A61C9}"/>
    <dgm:cxn modelId="{08B80491-B605-4E31-AF99-B6A7B89AC052}" srcId="{CD532887-A037-4E77-A77E-A453F97CA2F9}" destId="{EB6E4607-BD33-45F4-809A-7B365EC1EFE6}" srcOrd="1" destOrd="0" parTransId="{0DEFB4EF-DA81-46A3-9A50-6825385FCE54}" sibTransId="{A91C2BE8-019E-4F4A-B12F-97DA80C44554}"/>
    <dgm:cxn modelId="{789CD437-0124-4FDE-B34B-F780EC286982}" srcId="{CD532887-A037-4E77-A77E-A453F97CA2F9}" destId="{C15B85FD-58F5-4475-BF49-C9E2C44697E5}" srcOrd="2" destOrd="0" parTransId="{3ED3DFC7-C7ED-4A7C-A491-0D7D3AF31BF5}" sibTransId="{D947E000-926A-455E-9481-9BC0E6DF7498}"/>
    <dgm:cxn modelId="{F0D55F70-DF5C-449D-ACAE-C04983920E81}" type="presOf" srcId="{BCCE601C-20CD-4FF1-8AB5-BB2D82BD13B5}" destId="{4CED83D9-5E7A-41CC-B823-2A7D5B83A38D}" srcOrd="0" destOrd="0" presId="urn:microsoft.com/office/officeart/2005/8/layout/chevron1"/>
    <dgm:cxn modelId="{4CC88983-856A-48DC-97BC-42D32A88D39C}" type="presOf" srcId="{EB6E4607-BD33-45F4-809A-7B365EC1EFE6}" destId="{79BF3006-C453-4A9C-BB3C-2CBA1E662829}" srcOrd="0" destOrd="0" presId="urn:microsoft.com/office/officeart/2005/8/layout/chevron1"/>
    <dgm:cxn modelId="{0E5B454E-1B47-4F47-8E12-1C189949E004}" type="presOf" srcId="{C15B85FD-58F5-4475-BF49-C9E2C44697E5}" destId="{DB253977-CAE6-4CE4-85A2-DB8CD8A090A7}" srcOrd="0" destOrd="0" presId="urn:microsoft.com/office/officeart/2005/8/layout/chevron1"/>
    <dgm:cxn modelId="{4A4EFD7B-7236-4B7E-B133-6505909C6D2F}" type="presParOf" srcId="{E9C7E43E-0B4A-4233-9836-78EE11E18DCF}" destId="{4CED83D9-5E7A-41CC-B823-2A7D5B83A38D}" srcOrd="0" destOrd="0" presId="urn:microsoft.com/office/officeart/2005/8/layout/chevron1"/>
    <dgm:cxn modelId="{284727F5-C067-4674-88A4-3F7393A3CA53}" type="presParOf" srcId="{E9C7E43E-0B4A-4233-9836-78EE11E18DCF}" destId="{7F6E80D5-B116-4738-BE3D-238AC7446D8E}" srcOrd="1" destOrd="0" presId="urn:microsoft.com/office/officeart/2005/8/layout/chevron1"/>
    <dgm:cxn modelId="{395642AA-112F-4D41-B47B-BBF398B0432D}" type="presParOf" srcId="{E9C7E43E-0B4A-4233-9836-78EE11E18DCF}" destId="{79BF3006-C453-4A9C-BB3C-2CBA1E662829}" srcOrd="2" destOrd="0" presId="urn:microsoft.com/office/officeart/2005/8/layout/chevron1"/>
    <dgm:cxn modelId="{858EAE13-BE82-4E3F-BB8D-6F5B405EE148}" type="presParOf" srcId="{E9C7E43E-0B4A-4233-9836-78EE11E18DCF}" destId="{B95DAFE3-C4F0-43A7-BCC6-7BB27EEA7F4C}" srcOrd="3" destOrd="0" presId="urn:microsoft.com/office/officeart/2005/8/layout/chevron1"/>
    <dgm:cxn modelId="{8F2D6A65-9B45-4568-BD73-E4E1E0A491C4}" type="presParOf" srcId="{E9C7E43E-0B4A-4233-9836-78EE11E18DCF}" destId="{DB253977-CAE6-4CE4-85A2-DB8CD8A090A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D83D9-5E7A-41CC-B823-2A7D5B83A38D}">
      <dsp:nvSpPr>
        <dsp:cNvPr id="0" name=""/>
        <dsp:cNvSpPr/>
      </dsp:nvSpPr>
      <dsp:spPr>
        <a:xfrm>
          <a:off x="3138" y="1566570"/>
          <a:ext cx="2647548" cy="930858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tx1"/>
              </a:solidFill>
            </a:rPr>
            <a:t>Workload characterization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468567" y="1566570"/>
        <a:ext cx="1716690" cy="930858"/>
      </dsp:txXfrm>
    </dsp:sp>
    <dsp:sp modelId="{79BF3006-C453-4A9C-BB3C-2CBA1E662829}">
      <dsp:nvSpPr>
        <dsp:cNvPr id="0" name=""/>
        <dsp:cNvSpPr/>
      </dsp:nvSpPr>
      <dsp:spPr>
        <a:xfrm>
          <a:off x="2417973" y="1566570"/>
          <a:ext cx="3085727" cy="930858"/>
        </a:xfrm>
        <a:prstGeom prst="chevron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tx1"/>
            </a:solidFill>
          </a:endParaRPr>
        </a:p>
      </dsp:txBody>
      <dsp:txXfrm>
        <a:off x="2883402" y="1566570"/>
        <a:ext cx="2154869" cy="930858"/>
      </dsp:txXfrm>
    </dsp:sp>
    <dsp:sp modelId="{DB253977-CAE6-4CE4-85A2-DB8CD8A090A7}">
      <dsp:nvSpPr>
        <dsp:cNvPr id="0" name=""/>
        <dsp:cNvSpPr/>
      </dsp:nvSpPr>
      <dsp:spPr>
        <a:xfrm>
          <a:off x="5274124" y="1563787"/>
          <a:ext cx="2327147" cy="930858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tx1"/>
              </a:solidFill>
            </a:rPr>
            <a:t>Timing analysis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5739553" y="1563787"/>
        <a:ext cx="1396289" cy="9308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D83D9-5E7A-41CC-B823-2A7D5B83A38D}">
      <dsp:nvSpPr>
        <dsp:cNvPr id="0" name=""/>
        <dsp:cNvSpPr/>
      </dsp:nvSpPr>
      <dsp:spPr>
        <a:xfrm>
          <a:off x="3138" y="1566570"/>
          <a:ext cx="2647548" cy="930858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tx1"/>
              </a:solidFill>
            </a:rPr>
            <a:t>Workload characterization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468567" y="1566570"/>
        <a:ext cx="1716690" cy="930858"/>
      </dsp:txXfrm>
    </dsp:sp>
    <dsp:sp modelId="{79BF3006-C453-4A9C-BB3C-2CBA1E662829}">
      <dsp:nvSpPr>
        <dsp:cNvPr id="0" name=""/>
        <dsp:cNvSpPr/>
      </dsp:nvSpPr>
      <dsp:spPr>
        <a:xfrm>
          <a:off x="2417973" y="1566570"/>
          <a:ext cx="3085727" cy="930858"/>
        </a:xfrm>
        <a:prstGeom prst="chevron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tx1"/>
            </a:solidFill>
          </a:endParaRPr>
        </a:p>
      </dsp:txBody>
      <dsp:txXfrm>
        <a:off x="2883402" y="1566570"/>
        <a:ext cx="2154869" cy="930858"/>
      </dsp:txXfrm>
    </dsp:sp>
    <dsp:sp modelId="{DB253977-CAE6-4CE4-85A2-DB8CD8A090A7}">
      <dsp:nvSpPr>
        <dsp:cNvPr id="0" name=""/>
        <dsp:cNvSpPr/>
      </dsp:nvSpPr>
      <dsp:spPr>
        <a:xfrm>
          <a:off x="5274124" y="1563787"/>
          <a:ext cx="2327147" cy="930858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tx1"/>
              </a:solidFill>
            </a:rPr>
            <a:t>Timing analysis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5739553" y="1563787"/>
        <a:ext cx="1396289" cy="930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A4F1B5B-BEE8-4F16-84E6-EE9D72CE75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141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3162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EFF3D4-36E6-44AA-83D8-5DF6812EB3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350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Refinement of Workload Models for Engine Controllers by State Space Partitioning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FF3D4-36E6-44AA-83D8-5DF6812EB306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419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address this problem,</a:t>
            </a:r>
            <a:r>
              <a:rPr lang="en-US" baseline="0" dirty="0" smtClean="0"/>
              <a:t> two steps should be done:</a:t>
            </a:r>
          </a:p>
          <a:p>
            <a:pPr lvl="1"/>
            <a:r>
              <a:rPr lang="en-US" sz="2400" dirty="0" smtClean="0"/>
              <a:t>1. Precisely characterizing the generated workload using appropriate models (by appropriate, I mean models which are</a:t>
            </a:r>
            <a:r>
              <a:rPr lang="en-US" sz="2400" baseline="0" dirty="0" smtClean="0"/>
              <a:t> capable of expressing all required information of the tasks</a:t>
            </a:r>
            <a:r>
              <a:rPr lang="en-US" sz="2400" dirty="0" smtClean="0"/>
              <a:t>),</a:t>
            </a:r>
          </a:p>
          <a:p>
            <a:pPr lvl="1"/>
            <a:r>
              <a:rPr lang="en-US" sz="2400" dirty="0" smtClean="0"/>
              <a:t>2. Timing analysis of the workload models.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FF3D4-36E6-44AA-83D8-5DF6812EB306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39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not the first who employs the DRT task model for modeling a set of engine control tasks.</a:t>
            </a:r>
          </a:p>
          <a:p>
            <a:r>
              <a:rPr lang="en-US" dirty="0" smtClean="0"/>
              <a:t>However, our method is more accurate compared to the previous ones.</a:t>
            </a:r>
          </a:p>
          <a:p>
            <a:r>
              <a:rPr lang="en-US" dirty="0" smtClean="0"/>
              <a:t>More precisely, the previous methods are either pessimistic or optimistic </a:t>
            </a:r>
          </a:p>
          <a:p>
            <a:r>
              <a:rPr lang="en-US" dirty="0" smtClean="0"/>
              <a:t>in calculating the real-time task parameters.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FF3D4-36E6-44AA-83D8-5DF6812EB306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264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next problem is that how many vertexes the graph should have,</a:t>
            </a:r>
          </a:p>
          <a:p>
            <a:r>
              <a:rPr lang="en-US" dirty="0" smtClean="0"/>
              <a:t>And also once</a:t>
            </a:r>
            <a:r>
              <a:rPr lang="en-US" baseline="0" dirty="0" smtClean="0"/>
              <a:t> the number of vertexes is determined, how the graph parameters, namely WCETs and inter-release times can be calculated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FF3D4-36E6-44AA-83D8-5DF6812EB306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804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Semenovich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Pontryagin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http://www-history.mcs.st-andrews.ac.uk/Biographies/Pontryagin.html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9C845-FFA8-420F-8178-4576C31F8D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89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Z. </a:t>
            </a:r>
            <a:r>
              <a:rPr kumimoji="1" lang="en-US" sz="120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Guo</a:t>
            </a:r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S.K. </a:t>
            </a:r>
            <a:r>
              <a:rPr kumimoji="1" lang="en-US" sz="120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Baruah</a:t>
            </a:r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Uniprocessor EDF scheduling of AVR task systems. In </a:t>
            </a:r>
            <a:r>
              <a:rPr kumimoji="1"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International Conference on Cyber-Physical Systems (ICCPS)</a:t>
            </a:r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pages 159–168. ACM, 2015.</a:t>
            </a:r>
            <a:b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endParaRPr kumimoji="1" lang="en-US" sz="120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228600" indent="-228600">
              <a:buAutoNum type="alphaUcPeriod"/>
            </a:pPr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Biondi, G. </a:t>
            </a:r>
            <a:r>
              <a:rPr kumimoji="1" lang="en-US" sz="120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Buttazzo</a:t>
            </a:r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and S. </a:t>
            </a:r>
            <a:r>
              <a:rPr kumimoji="1" lang="en-US" sz="120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Simoncelli</a:t>
            </a:r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Feasibility analysis of engine control tasks under </a:t>
            </a:r>
            <a:r>
              <a:rPr kumimoji="1" lang="en-US" sz="120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edf</a:t>
            </a:r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scheduling. In </a:t>
            </a:r>
            <a:r>
              <a:rPr kumimoji="1" lang="en-US" sz="1200" i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Euromicro</a:t>
            </a:r>
            <a:r>
              <a:rPr kumimoji="1"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Conference on Real-Time Systems (ECRTS)</a:t>
            </a:r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pages 139–148, July 2015.</a:t>
            </a:r>
            <a:b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endParaRPr kumimoji="1" lang="en-US" sz="120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indent="0">
              <a:buNone/>
            </a:pPr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By using this Principle, it is shown that model is  safe, i.e., it covers the worst-case that can happen with respect to minimum inter release times.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FF3D4-36E6-44AA-83D8-5DF6812EB306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968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Z. </a:t>
            </a:r>
            <a:r>
              <a:rPr kumimoji="1" lang="en-US" sz="120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Guo</a:t>
            </a:r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S.K. </a:t>
            </a:r>
            <a:r>
              <a:rPr kumimoji="1" lang="en-US" sz="120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Baruah</a:t>
            </a:r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Uniprocessor EDF scheduling of AVR task systems. In </a:t>
            </a:r>
            <a:r>
              <a:rPr kumimoji="1"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International Conference on Cyber-Physical Systems (ICCPS)</a:t>
            </a:r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pages 159–168. ACM, 2015.</a:t>
            </a:r>
            <a:b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endParaRPr kumimoji="1" lang="en-US" sz="120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228600" indent="-228600">
              <a:buAutoNum type="alphaUcPeriod"/>
            </a:pPr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Biondi, G. </a:t>
            </a:r>
            <a:r>
              <a:rPr kumimoji="1" lang="en-US" sz="120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Buttazzo</a:t>
            </a:r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and S. </a:t>
            </a:r>
            <a:r>
              <a:rPr kumimoji="1" lang="en-US" sz="120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Simoncelli</a:t>
            </a:r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Feasibility analysis of engine control tasks under </a:t>
            </a:r>
            <a:r>
              <a:rPr kumimoji="1" lang="en-US" sz="120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edf</a:t>
            </a:r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scheduling. In </a:t>
            </a:r>
            <a:r>
              <a:rPr kumimoji="1" lang="en-US" sz="1200" i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Euromicro</a:t>
            </a:r>
            <a:r>
              <a:rPr kumimoji="1"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Conference on Real-Time Systems (ECRTS)</a:t>
            </a:r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pages 139–148, July 2015.</a:t>
            </a:r>
            <a:b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endParaRPr kumimoji="1" lang="en-US" sz="120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indent="0">
              <a:buNone/>
            </a:pPr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By using this Principle, it is shown that model is  safe, i.e., it covers the worst-case that can happen with respect to minimum inter release times.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FF3D4-36E6-44AA-83D8-5DF6812EB306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968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Z. </a:t>
            </a:r>
            <a:r>
              <a:rPr kumimoji="1" lang="en-US" sz="120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Guo</a:t>
            </a:r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S.K. </a:t>
            </a:r>
            <a:r>
              <a:rPr kumimoji="1" lang="en-US" sz="120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Baruah</a:t>
            </a:r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Uniprocessor EDF scheduling of AVR task systems. In </a:t>
            </a:r>
            <a:r>
              <a:rPr kumimoji="1"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International Conference on Cyber-Physical Systems (ICCPS)</a:t>
            </a:r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pages 159–168. ACM, 2015.</a:t>
            </a:r>
            <a:b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endParaRPr kumimoji="1" lang="en-US" sz="120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228600" indent="-228600">
              <a:buAutoNum type="alphaUcPeriod"/>
            </a:pPr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Biondi, G. </a:t>
            </a:r>
            <a:r>
              <a:rPr kumimoji="1" lang="en-US" sz="120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Buttazzo</a:t>
            </a:r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and S. </a:t>
            </a:r>
            <a:r>
              <a:rPr kumimoji="1" lang="en-US" sz="120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Simoncelli</a:t>
            </a:r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Feasibility analysis of engine control tasks under </a:t>
            </a:r>
            <a:r>
              <a:rPr kumimoji="1" lang="en-US" sz="120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edf</a:t>
            </a:r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scheduling. In </a:t>
            </a:r>
            <a:r>
              <a:rPr kumimoji="1" lang="en-US" sz="1200" i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Euromicro</a:t>
            </a:r>
            <a:r>
              <a:rPr kumimoji="1"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Conference on Real-Time Systems (ECRTS)</a:t>
            </a:r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pages 139–148, July 2015.</a:t>
            </a:r>
            <a:b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endParaRPr kumimoji="1" lang="en-US" sz="120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indent="0">
              <a:buNone/>
            </a:pPr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By using this Principle, it is shown that model is  safe, i.e., it covers the worst-case that can happen with respect to minimum inter release times.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FF3D4-36E6-44AA-83D8-5DF6812EB306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968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Z. </a:t>
            </a:r>
            <a:r>
              <a:rPr kumimoji="1" lang="en-US" sz="120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Guo</a:t>
            </a:r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S.K. </a:t>
            </a:r>
            <a:r>
              <a:rPr kumimoji="1" lang="en-US" sz="120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Baruah</a:t>
            </a:r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Uniprocessor EDF scheduling of AVR task systems. In </a:t>
            </a:r>
            <a:r>
              <a:rPr kumimoji="1"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International Conference on Cyber-Physical Systems (ICCPS)</a:t>
            </a:r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pages 159–168. ACM, 2015.</a:t>
            </a:r>
            <a:b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endParaRPr kumimoji="1" lang="en-US" sz="120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228600" indent="-228600">
              <a:buAutoNum type="alphaUcPeriod"/>
            </a:pPr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Biondi, G. </a:t>
            </a:r>
            <a:r>
              <a:rPr kumimoji="1" lang="en-US" sz="120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Buttazzo</a:t>
            </a:r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and S. </a:t>
            </a:r>
            <a:r>
              <a:rPr kumimoji="1" lang="en-US" sz="120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Simoncelli</a:t>
            </a:r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Feasibility analysis of engine control tasks under </a:t>
            </a:r>
            <a:r>
              <a:rPr kumimoji="1" lang="en-US" sz="120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edf</a:t>
            </a:r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scheduling. In </a:t>
            </a:r>
            <a:r>
              <a:rPr kumimoji="1" lang="en-US" sz="1200" i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Euromicro</a:t>
            </a:r>
            <a:r>
              <a:rPr kumimoji="1"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Conference on Real-Time Systems (ECRTS)</a:t>
            </a:r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pages 139–148, July 2015.</a:t>
            </a:r>
            <a:b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endParaRPr kumimoji="1" lang="en-US" sz="120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indent="0">
              <a:buNone/>
            </a:pPr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By using this Principle, it is shown that model is  safe, i.e., it covers the worst-case that can happen with respect to minimum inter release times.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FF3D4-36E6-44AA-83D8-5DF6812EB306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968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time to see a nice </a:t>
            </a:r>
            <a:r>
              <a:rPr lang="en-US" dirty="0" err="1" smtClean="0"/>
              <a:t>picute</a:t>
            </a:r>
            <a:r>
              <a:rPr lang="en-US" smtClean="0"/>
              <a:t>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FF3D4-36E6-44AA-83D8-5DF6812EB306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036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first tackle the latter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FF3D4-36E6-44AA-83D8-5DF6812EB306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527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start with a big picture</a:t>
            </a:r>
            <a:r>
              <a:rPr lang="en-US" baseline="0" dirty="0" smtClean="0"/>
              <a:t> of a </a:t>
            </a:r>
            <a:r>
              <a:rPr lang="en-US" dirty="0" smtClean="0"/>
              <a:t>cyber-physical system.</a:t>
            </a:r>
          </a:p>
          <a:p>
            <a:r>
              <a:rPr lang="en-US" dirty="0" smtClean="0"/>
              <a:t>In a CPS, the computer part monitors physical subsystem, performs some computations, and based on the current physical state,</a:t>
            </a:r>
            <a:r>
              <a:rPr lang="en-US" baseline="0" dirty="0" smtClean="0"/>
              <a:t> </a:t>
            </a:r>
            <a:br>
              <a:rPr lang="en-US" baseline="0" dirty="0" smtClean="0"/>
            </a:br>
            <a:r>
              <a:rPr lang="en-US" baseline="0" dirty="0" smtClean="0"/>
              <a:t>appropriate control commands are generated and applied to the physical system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</a:t>
            </a:r>
            <a:r>
              <a:rPr lang="en-US" baseline="0" dirty="0" smtClean="0"/>
              <a:t> procedure </a:t>
            </a:r>
            <a:r>
              <a:rPr lang="en-US" dirty="0" smtClean="0"/>
              <a:t>can be done in two ways, namely time-triggered and event-triggered.</a:t>
            </a:r>
          </a:p>
          <a:p>
            <a:r>
              <a:rPr lang="en-US" baseline="0" dirty="0" smtClean="0"/>
              <a:t>In the former case, the computational jobs are activated at </a:t>
            </a:r>
            <a:r>
              <a:rPr lang="en-US" i="1" dirty="0" err="1" smtClean="0"/>
              <a:t>apriori</a:t>
            </a:r>
            <a:r>
              <a:rPr lang="en-US" dirty="0" smtClean="0"/>
              <a:t>  </a:t>
            </a:r>
            <a:r>
              <a:rPr lang="en-US" baseline="0" dirty="0" smtClean="0"/>
              <a:t>known time instants (we may call these jobs as time-triggered jobs).</a:t>
            </a:r>
          </a:p>
          <a:p>
            <a:r>
              <a:rPr lang="en-US" dirty="0" smtClean="0"/>
              <a:t>For instance, this approach can be implemented in the form of periodic real-time tasks.</a:t>
            </a:r>
            <a:br>
              <a:rPr lang="en-US" dirty="0" smtClean="0"/>
            </a:br>
            <a:r>
              <a:rPr lang="en-US" baseline="0" dirty="0" smtClean="0"/>
              <a:t>On the other hand, some jobs are activated whenever a new event is received from the physical subsystem.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FF3D4-36E6-44AA-83D8-5DF6812EB30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4609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seen that by refining the model (</a:t>
            </a:r>
            <a:r>
              <a:rPr lang="en-US" dirty="0" err="1" smtClean="0"/>
              <a:t>obtaning</a:t>
            </a:r>
            <a:r>
              <a:rPr lang="en-US" dirty="0" smtClean="0"/>
              <a:t> more fine-grained model), more accurate analysis is obtained.</a:t>
            </a:r>
          </a:p>
          <a:p>
            <a:r>
              <a:rPr lang="en-US" dirty="0" smtClean="0"/>
              <a:t>The question</a:t>
            </a:r>
            <a:r>
              <a:rPr lang="en-US" baseline="0" dirty="0" smtClean="0"/>
              <a:t> is that how to partition such that the analysis is tight (it contains no pessimism).</a:t>
            </a:r>
          </a:p>
          <a:p>
            <a:r>
              <a:rPr lang="en-US" baseline="0" dirty="0" err="1" smtClean="0"/>
              <a:t>Whould</a:t>
            </a:r>
            <a:r>
              <a:rPr lang="en-US" baseline="0" dirty="0" smtClean="0"/>
              <a:t> we uniformly partition? NO!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FF3D4-36E6-44AA-83D8-5DF6812EB306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5252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a tight model, we mean a DRT</a:t>
            </a:r>
            <a:r>
              <a:rPr lang="en-US" baseline="0" dirty="0" smtClean="0"/>
              <a:t> task model which provides a exact timing analysis, namely neither pessimistic, nor optimistic</a:t>
            </a:r>
          </a:p>
          <a:p>
            <a:r>
              <a:rPr lang="en-US" baseline="0" dirty="0" smtClean="0"/>
              <a:t>We have proved that this condition is sufficient for a tight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FF3D4-36E6-44AA-83D8-5DF6812EB306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7996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consequence of this dependence of tasks on external events?</a:t>
            </a:r>
          </a:p>
          <a:p>
            <a:r>
              <a:rPr lang="en-US" baseline="0" dirty="0" smtClean="0"/>
              <a:t>The concern is that the release time of the jobs is not known in this case.</a:t>
            </a:r>
          </a:p>
          <a:p>
            <a:r>
              <a:rPr lang="en-US" baseline="0" dirty="0" smtClean="0"/>
              <a:t>As a result, the inter-release time for the jobs is variable, which complicates timing analysis of the system..</a:t>
            </a:r>
          </a:p>
          <a:p>
            <a:r>
              <a:rPr lang="en-US" baseline="0" dirty="0" smtClean="0"/>
              <a:t>In addition, since the computation is performed based on the current state of the physical system,</a:t>
            </a:r>
            <a:br>
              <a:rPr lang="en-US" baseline="0" dirty="0" smtClean="0"/>
            </a:br>
            <a:r>
              <a:rPr lang="en-US" baseline="0" dirty="0" smtClean="0"/>
              <a:t>and as the physical system is a dynamic system, the type of the event and then, the type of computations is also variable.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FF3D4-36E6-44AA-83D8-5DF6812EB306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4609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FF3D4-36E6-44AA-83D8-5DF6812EB306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3216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result of this process is a sequence of events that are sent to the computational part.</a:t>
            </a:r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FF3D4-36E6-44AA-83D8-5DF6812EB306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3100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next problem is that how many vertexes the graph should have,</a:t>
            </a:r>
          </a:p>
          <a:p>
            <a:r>
              <a:rPr lang="en-US" dirty="0" smtClean="0"/>
              <a:t>And also once</a:t>
            </a:r>
            <a:r>
              <a:rPr lang="en-US" baseline="0" dirty="0" smtClean="0"/>
              <a:t> the number of vertexes is determined, how the graph parameters, namely WCETs and inter-release times can be calculated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FF3D4-36E6-44AA-83D8-5DF6812EB306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8045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first tackle the latter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FF3D4-36E6-44AA-83D8-5DF6812EB306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5277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9C845-FFA8-420F-8178-4576C31F8D9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11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consequence of this dependence of tasks on external events?</a:t>
            </a:r>
          </a:p>
          <a:p>
            <a:r>
              <a:rPr lang="en-US" baseline="0" dirty="0" smtClean="0"/>
              <a:t>The concern is that the release time of the jobs is not known in this case.</a:t>
            </a:r>
          </a:p>
          <a:p>
            <a:r>
              <a:rPr lang="en-US" baseline="0" dirty="0" smtClean="0"/>
              <a:t>As a result, the inter-release time for the jobs is variable, which complicates timing analysis of the system..</a:t>
            </a:r>
          </a:p>
          <a:p>
            <a:r>
              <a:rPr lang="en-US" baseline="0" dirty="0" smtClean="0"/>
              <a:t>In addition, since the computation is performed based on the current state of the physical system,</a:t>
            </a:r>
            <a:br>
              <a:rPr lang="en-US" baseline="0" dirty="0" smtClean="0"/>
            </a:br>
            <a:r>
              <a:rPr lang="en-US" baseline="0" dirty="0" smtClean="0"/>
              <a:t>and as the physical system is a dynamic system, the type of the event and then, the type of computations is also variable.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FF3D4-36E6-44AA-83D8-5DF6812EB30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460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example of these systems is the engine control application.</a:t>
            </a:r>
          </a:p>
          <a:p>
            <a:r>
              <a:rPr lang="en-US" dirty="0" smtClean="0"/>
              <a:t>In this system, a job is supposed to be released whenever the crankshaft reaches a certain position (angle).</a:t>
            </a:r>
          </a:p>
          <a:p>
            <a:r>
              <a:rPr lang="en-US" dirty="0" smtClean="0"/>
              <a:t>We denote </a:t>
            </a:r>
          </a:p>
          <a:p>
            <a:r>
              <a:rPr lang="en-US" dirty="0" smtClean="0"/>
              <a:t>In this case, the inter-release time depends on the rotational speed of the crankshaft.</a:t>
            </a:r>
          </a:p>
          <a:p>
            <a:r>
              <a:rPr lang="en-US" dirty="0" smtClean="0"/>
              <a:t>So, for workload characterization, we need to precisely know the behavior/evolution/movement of the physical system.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9C845-FFA8-420F-8178-4576C31F8D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99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addition, the WCET of a job can be variable</a:t>
            </a:r>
            <a:r>
              <a:rPr lang="en-US" baseline="0" dirty="0" smtClean="0"/>
              <a:t> according to the current state of the (physical)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9C845-FFA8-420F-8178-4576C31F8D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99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9C845-FFA8-420F-8178-4576C31F8D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99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be a little bit more formal, an engine</a:t>
            </a:r>
            <a:r>
              <a:rPr lang="en-US" baseline="0" dirty="0" smtClean="0"/>
              <a:t> control task is specified as a set of modes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FF3D4-36E6-44AA-83D8-5DF6812EB306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39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be a little bit more formal, an engine</a:t>
            </a:r>
            <a:r>
              <a:rPr lang="en-US" baseline="0" dirty="0" smtClean="0"/>
              <a:t> control task is specified as a set of modes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FF3D4-36E6-44AA-83D8-5DF6812EB30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39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address this problem,</a:t>
            </a:r>
            <a:r>
              <a:rPr lang="en-US" baseline="0" dirty="0" smtClean="0"/>
              <a:t> two steps should be done:</a:t>
            </a:r>
          </a:p>
          <a:p>
            <a:pPr lvl="1"/>
            <a:r>
              <a:rPr lang="en-US" sz="2400" dirty="0" smtClean="0"/>
              <a:t>1. Precisely characterizing the generated workload using appropriate models (by appropriate, I mean models which are</a:t>
            </a:r>
            <a:r>
              <a:rPr lang="en-US" sz="2400" baseline="0" dirty="0" smtClean="0"/>
              <a:t> capable of expressing all required information of the tasks</a:t>
            </a:r>
            <a:r>
              <a:rPr lang="en-US" sz="2400" dirty="0" smtClean="0"/>
              <a:t>),</a:t>
            </a:r>
          </a:p>
          <a:p>
            <a:pPr lvl="1"/>
            <a:r>
              <a:rPr lang="en-US" sz="2400" dirty="0" smtClean="0"/>
              <a:t>2. Timing analysis of the workload models.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FF3D4-36E6-44AA-83D8-5DF6812EB306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39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9" descr="uu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0" y="1989138"/>
            <a:ext cx="6726238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5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5433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433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sv-SE" altLang="en-US" noProof="0" smtClean="0"/>
              <a:t>Click</a:t>
            </a:r>
            <a:r>
              <a:rPr lang="en-US" altLang="en-US" noProof="0" smtClean="0"/>
              <a:t>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06047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2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410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4327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2688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80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862013"/>
            <a:ext cx="2039938" cy="5614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862013"/>
            <a:ext cx="5970587" cy="5614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8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2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0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man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6"/>
          <p:cNvSpPr txBox="1">
            <a:spLocks noChangeArrowheads="1"/>
          </p:cNvSpPr>
          <p:nvPr userDrawn="1"/>
        </p:nvSpPr>
        <p:spPr bwMode="auto">
          <a:xfrm rot="16200000">
            <a:off x="-2305843" y="3512343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sv-SE" altLang="en-US" sz="2800" dirty="0" err="1" smtClean="0">
                <a:solidFill>
                  <a:schemeClr val="accent1"/>
                </a:solidFill>
                <a:latin typeface="Arial" charset="0"/>
              </a:rPr>
              <a:t>Operational</a:t>
            </a:r>
            <a:r>
              <a:rPr lang="sv-SE" altLang="en-US" sz="2800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sv-SE" altLang="en-US" sz="2800" dirty="0" err="1" smtClean="0">
                <a:solidFill>
                  <a:schemeClr val="accent1"/>
                </a:solidFill>
                <a:latin typeface="Arial" charset="0"/>
              </a:rPr>
              <a:t>Semantics</a:t>
            </a:r>
            <a:endParaRPr lang="sv-SE" altLang="en-US" sz="2800" noProof="1" smtClean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1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94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 Gene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6"/>
          <p:cNvSpPr txBox="1">
            <a:spLocks noChangeArrowheads="1"/>
          </p:cNvSpPr>
          <p:nvPr userDrawn="1"/>
        </p:nvSpPr>
        <p:spPr bwMode="auto">
          <a:xfrm rot="16200000">
            <a:off x="-2305843" y="3512343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sv-SE" altLang="en-US" sz="2800" dirty="0" err="1" smtClean="0">
                <a:solidFill>
                  <a:schemeClr val="accent1"/>
                </a:solidFill>
                <a:latin typeface="Arial" charset="0"/>
              </a:rPr>
              <a:t>Code</a:t>
            </a:r>
            <a:r>
              <a:rPr lang="sv-SE" altLang="en-US" sz="2800" dirty="0" smtClean="0">
                <a:solidFill>
                  <a:schemeClr val="accent1"/>
                </a:solidFill>
                <a:latin typeface="Arial" charset="0"/>
              </a:rPr>
              <a:t> Generation</a:t>
            </a:r>
            <a:endParaRPr lang="sv-SE" altLang="en-US" sz="2800" noProof="1" smtClean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35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918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6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2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862013"/>
            <a:ext cx="8162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v-SE" altLang="en-US" smtClean="0"/>
              <a:t>Click</a:t>
            </a:r>
            <a:r>
              <a:rPr lang="en-US" altLang="en-US" smtClean="0"/>
              <a:t> to edit Master title style</a:t>
            </a:r>
          </a:p>
        </p:txBody>
      </p:sp>
      <p:sp>
        <p:nvSpPr>
          <p:cNvPr id="1027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Click to edit Master text styles</a:t>
            </a:r>
          </a:p>
          <a:p>
            <a:pPr lvl="1"/>
            <a:r>
              <a:rPr lang="sv-SE" altLang="en-US" smtClean="0"/>
              <a:t>Second level</a:t>
            </a:r>
          </a:p>
          <a:p>
            <a:pPr lvl="2"/>
            <a:r>
              <a:rPr lang="sv-SE" altLang="en-US" smtClean="0"/>
              <a:t>Third level</a:t>
            </a:r>
          </a:p>
          <a:p>
            <a:pPr lvl="3"/>
            <a:r>
              <a:rPr lang="sv-SE" altLang="en-US" smtClean="0"/>
              <a:t>Fourth level</a:t>
            </a:r>
          </a:p>
          <a:p>
            <a:pPr lvl="4"/>
            <a:r>
              <a:rPr lang="sv-SE" altLang="en-US" smtClean="0"/>
              <a:t>Fifth level</a:t>
            </a:r>
          </a:p>
        </p:txBody>
      </p:sp>
      <p:sp>
        <p:nvSpPr>
          <p:cNvPr id="1028" name="Rectangle 72"/>
          <p:cNvSpPr>
            <a:spLocks noChangeArrowheads="1"/>
          </p:cNvSpPr>
          <p:nvPr userDrawn="1"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1031" name="Rectangle 82" descr="Light horizontal"/>
          <p:cNvSpPr>
            <a:spLocks noChangeArrowheads="1"/>
          </p:cNvSpPr>
          <p:nvPr userDrawn="1"/>
        </p:nvSpPr>
        <p:spPr bwMode="auto">
          <a:xfrm>
            <a:off x="9067800" y="1752600"/>
            <a:ext cx="76200" cy="5105400"/>
          </a:xfrm>
          <a:prstGeom prst="rect">
            <a:avLst/>
          </a:prstGeom>
          <a:pattFill prst="ltHorz">
            <a:fgClr>
              <a:schemeClr val="folHlink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32" name="Rectangle 84" descr="Dark horizontal"/>
          <p:cNvSpPr>
            <a:spLocks noChangeArrowheads="1"/>
          </p:cNvSpPr>
          <p:nvPr userDrawn="1"/>
        </p:nvSpPr>
        <p:spPr bwMode="auto">
          <a:xfrm>
            <a:off x="9067800" y="0"/>
            <a:ext cx="76200" cy="1752600"/>
          </a:xfrm>
          <a:prstGeom prst="rect">
            <a:avLst/>
          </a:prstGeom>
          <a:pattFill prst="dkHorz">
            <a:fgClr>
              <a:schemeClr val="folHlink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2" name="Picture 86" descr="uulogo_red160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66725"/>
            <a:ext cx="762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8"/>
          <p:cNvSpPr txBox="1">
            <a:spLocks noChangeArrowheads="1"/>
          </p:cNvSpPr>
          <p:nvPr userDrawn="1"/>
        </p:nvSpPr>
        <p:spPr bwMode="auto">
          <a:xfrm>
            <a:off x="8532813" y="6567488"/>
            <a:ext cx="4318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42206BAA-8F70-4B79-A374-49017A3B7DAE}" type="slidenum">
              <a:rPr lang="sv-SE" altLang="en-US" sz="1000" smtClean="0">
                <a:latin typeface="Arial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smtClean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96" r:id="rId4"/>
    <p:sldLayoutId id="2147483697" r:id="rId5"/>
    <p:sldLayoutId id="2147483698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®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6.png"/><Relationship Id="rId3" Type="http://schemas.openxmlformats.org/officeDocument/2006/relationships/image" Target="../media/image260.png"/><Relationship Id="rId7" Type="http://schemas.openxmlformats.org/officeDocument/2006/relationships/image" Target="../media/image30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1" Type="http://schemas.openxmlformats.org/officeDocument/2006/relationships/image" Target="../media/image34.png"/><Relationship Id="rId5" Type="http://schemas.openxmlformats.org/officeDocument/2006/relationships/image" Target="../media/image280.png"/><Relationship Id="rId10" Type="http://schemas.openxmlformats.org/officeDocument/2006/relationships/image" Target="../media/image330.png"/><Relationship Id="rId4" Type="http://schemas.openxmlformats.org/officeDocument/2006/relationships/image" Target="../media/image270.png"/><Relationship Id="rId9" Type="http://schemas.openxmlformats.org/officeDocument/2006/relationships/image" Target="../media/image320.png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13" Type="http://schemas.openxmlformats.org/officeDocument/2006/relationships/image" Target="../media/image58.png"/><Relationship Id="rId18" Type="http://schemas.openxmlformats.org/officeDocument/2006/relationships/image" Target="../media/image560.png"/><Relationship Id="rId3" Type="http://schemas.openxmlformats.org/officeDocument/2006/relationships/image" Target="../media/image420.png"/><Relationship Id="rId7" Type="http://schemas.openxmlformats.org/officeDocument/2006/relationships/image" Target="../media/image460.png"/><Relationship Id="rId12" Type="http://schemas.openxmlformats.org/officeDocument/2006/relationships/image" Target="../media/image57.png"/><Relationship Id="rId17" Type="http://schemas.openxmlformats.org/officeDocument/2006/relationships/image" Target="../media/image550.png"/><Relationship Id="rId2" Type="http://schemas.openxmlformats.org/officeDocument/2006/relationships/image" Target="../media/image410.png"/><Relationship Id="rId16" Type="http://schemas.openxmlformats.org/officeDocument/2006/relationships/image" Target="../media/image5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11" Type="http://schemas.openxmlformats.org/officeDocument/2006/relationships/image" Target="../media/image56.png"/><Relationship Id="rId5" Type="http://schemas.openxmlformats.org/officeDocument/2006/relationships/image" Target="../media/image440.png"/><Relationship Id="rId15" Type="http://schemas.openxmlformats.org/officeDocument/2006/relationships/image" Target="../media/image561.png"/><Relationship Id="rId10" Type="http://schemas.openxmlformats.org/officeDocument/2006/relationships/image" Target="../media/image55.png"/><Relationship Id="rId19" Type="http://schemas.openxmlformats.org/officeDocument/2006/relationships/image" Target="../media/image59.png"/><Relationship Id="rId4" Type="http://schemas.openxmlformats.org/officeDocument/2006/relationships/image" Target="../media/image430.png"/><Relationship Id="rId9" Type="http://schemas.openxmlformats.org/officeDocument/2006/relationships/image" Target="../media/image480.png"/><Relationship Id="rId14" Type="http://schemas.openxmlformats.org/officeDocument/2006/relationships/image" Target="../media/image5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1.png"/><Relationship Id="rId5" Type="http://schemas.openxmlformats.org/officeDocument/2006/relationships/image" Target="../media/image62.png"/><Relationship Id="rId4" Type="http://schemas.openxmlformats.org/officeDocument/2006/relationships/image" Target="../media/image6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93.png"/><Relationship Id="rId18" Type="http://schemas.openxmlformats.org/officeDocument/2006/relationships/image" Target="../media/image640.png"/><Relationship Id="rId3" Type="http://schemas.openxmlformats.org/officeDocument/2006/relationships/image" Target="../media/image580.png"/><Relationship Id="rId7" Type="http://schemas.openxmlformats.org/officeDocument/2006/relationships/image" Target="../media/image77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" Type="http://schemas.openxmlformats.org/officeDocument/2006/relationships/image" Target="../media/image570.png"/><Relationship Id="rId16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620.png"/><Relationship Id="rId5" Type="http://schemas.openxmlformats.org/officeDocument/2006/relationships/image" Target="../media/image600.png"/><Relationship Id="rId15" Type="http://schemas.openxmlformats.org/officeDocument/2006/relationships/image" Target="../media/image95.png"/><Relationship Id="rId10" Type="http://schemas.openxmlformats.org/officeDocument/2006/relationships/image" Target="../media/image610.png"/><Relationship Id="rId4" Type="http://schemas.openxmlformats.org/officeDocument/2006/relationships/image" Target="../media/image590.png"/><Relationship Id="rId9" Type="http://schemas.openxmlformats.org/officeDocument/2006/relationships/image" Target="../media/image80.png"/><Relationship Id="rId14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7" Type="http://schemas.openxmlformats.org/officeDocument/2006/relationships/image" Target="../media/image76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710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73.png"/><Relationship Id="rId10" Type="http://schemas.openxmlformats.org/officeDocument/2006/relationships/image" Target="../media/image85.png"/><Relationship Id="rId4" Type="http://schemas.openxmlformats.org/officeDocument/2006/relationships/image" Target="../media/image78.png"/><Relationship Id="rId9" Type="http://schemas.openxmlformats.org/officeDocument/2006/relationships/image" Target="../media/image8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0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8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1.png"/><Relationship Id="rId9" Type="http://schemas.openxmlformats.org/officeDocument/2006/relationships/image" Target="../media/image100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0.png"/><Relationship Id="rId13" Type="http://schemas.openxmlformats.org/officeDocument/2006/relationships/image" Target="../media/image1020.png"/><Relationship Id="rId3" Type="http://schemas.openxmlformats.org/officeDocument/2006/relationships/image" Target="../media/image860.png"/><Relationship Id="rId7" Type="http://schemas.openxmlformats.org/officeDocument/2006/relationships/image" Target="../media/image910.png"/><Relationship Id="rId12" Type="http://schemas.openxmlformats.org/officeDocument/2006/relationships/image" Target="../media/image10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0.png"/><Relationship Id="rId11" Type="http://schemas.openxmlformats.org/officeDocument/2006/relationships/image" Target="../media/image1000.png"/><Relationship Id="rId5" Type="http://schemas.openxmlformats.org/officeDocument/2006/relationships/image" Target="../media/image880.png"/><Relationship Id="rId10" Type="http://schemas.openxmlformats.org/officeDocument/2006/relationships/image" Target="../media/image990.png"/><Relationship Id="rId4" Type="http://schemas.openxmlformats.org/officeDocument/2006/relationships/image" Target="../media/image870.png"/><Relationship Id="rId9" Type="http://schemas.openxmlformats.org/officeDocument/2006/relationships/image" Target="../media/image98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image" Target="../media/image510.png"/><Relationship Id="rId7" Type="http://schemas.openxmlformats.org/officeDocument/2006/relationships/image" Target="../media/image105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6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105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3.png"/><Relationship Id="rId5" Type="http://schemas.openxmlformats.org/officeDocument/2006/relationships/image" Target="../media/image14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10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50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50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526313"/>
            <a:ext cx="7678737" cy="1819665"/>
          </a:xfrm>
        </p:spPr>
        <p:txBody>
          <a:bodyPr/>
          <a:lstStyle/>
          <a:p>
            <a:pPr eaLnBrk="1" hangingPunct="1">
              <a:lnSpc>
                <a:spcPts val="4600"/>
              </a:lnSpc>
            </a:pPr>
            <a:r>
              <a:rPr lang="en-US" sz="3600" dirty="0"/>
              <a:t>Refinement of Workload Models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for </a:t>
            </a:r>
            <a:r>
              <a:rPr lang="en-US" sz="3600" dirty="0"/>
              <a:t>Engine Controllers </a:t>
            </a:r>
            <a:r>
              <a:rPr lang="en-US" sz="3600" dirty="0" smtClean="0"/>
              <a:t>by </a:t>
            </a:r>
            <a:br>
              <a:rPr lang="en-US" sz="3600" dirty="0" smtClean="0"/>
            </a:br>
            <a:r>
              <a:rPr lang="en-US" sz="3600" dirty="0" smtClean="0"/>
              <a:t>State </a:t>
            </a:r>
            <a:r>
              <a:rPr lang="en-US" sz="3600" dirty="0"/>
              <a:t>Space </a:t>
            </a:r>
            <a:r>
              <a:rPr lang="en-US" sz="3600" dirty="0" smtClean="0"/>
              <a:t>Partitioning</a:t>
            </a:r>
            <a:endParaRPr lang="en-US" altLang="en-US" sz="3600" dirty="0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51920" y="2852936"/>
            <a:ext cx="4606280" cy="3808685"/>
          </a:xfrm>
        </p:spPr>
        <p:txBody>
          <a:bodyPr/>
          <a:lstStyle/>
          <a:p>
            <a:r>
              <a:rPr lang="en-US" sz="2000" u="sng" dirty="0"/>
              <a:t>Morteza Mohaqeqi</a:t>
            </a:r>
            <a:r>
              <a:rPr lang="en-US" sz="2000" dirty="0"/>
              <a:t>, </a:t>
            </a:r>
            <a:r>
              <a:rPr lang="en-US" sz="2000" dirty="0" smtClean="0"/>
              <a:t>Jakaria </a:t>
            </a:r>
            <a:r>
              <a:rPr lang="en-US" sz="2000" dirty="0"/>
              <a:t>Abdullah, 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Pontus Ekberg, and Wang Yi</a:t>
            </a:r>
            <a:br>
              <a:rPr lang="en-US" sz="2000" dirty="0" smtClean="0"/>
            </a:br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  <a:p>
            <a:pPr eaLnBrk="1" hangingPunct="1">
              <a:defRPr/>
            </a:pPr>
            <a:endParaRPr lang="en-US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Uppsala University, Sweden</a:t>
            </a:r>
          </a:p>
          <a:p>
            <a:pPr eaLnBrk="1" hangingPunct="1">
              <a:defRPr/>
            </a:pPr>
            <a:endParaRPr lang="en-US" alt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81461468"/>
              </p:ext>
            </p:extLst>
          </p:nvPr>
        </p:nvGraphicFramePr>
        <p:xfrm>
          <a:off x="1219200" y="2188592"/>
          <a:ext cx="76012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6300192" y="3068960"/>
            <a:ext cx="2592288" cy="144016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043608" y="1597432"/>
            <a:ext cx="4250347" cy="648072"/>
          </a:xfrm>
          <a:prstGeom prst="round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accent5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2000" b="1" dirty="0" smtClean="0"/>
              <a:t>Input</a:t>
            </a:r>
            <a:r>
              <a:rPr lang="en-US" sz="2000" b="1" dirty="0"/>
              <a:t>:</a:t>
            </a:r>
            <a:r>
              <a:rPr lang="en-US" sz="2000" dirty="0"/>
              <a:t> A set of engine control </a:t>
            </a:r>
            <a:r>
              <a:rPr lang="en-US" sz="2000" dirty="0" smtClean="0"/>
              <a:t>tasks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6372200" y="3573016"/>
            <a:ext cx="2520280" cy="129614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15554" y="361087"/>
            <a:ext cx="7732910" cy="646331"/>
          </a:xfrm>
        </p:spPr>
        <p:txBody>
          <a:bodyPr/>
          <a:lstStyle/>
          <a:p>
            <a:r>
              <a:rPr lang="en-US" sz="3600" dirty="0" smtClean="0"/>
              <a:t>The Problem</a:t>
            </a:r>
            <a:endParaRPr lang="en-US" sz="3600" dirty="0"/>
          </a:p>
        </p:txBody>
      </p:sp>
      <p:pic>
        <p:nvPicPr>
          <p:cNvPr id="14" name="Picture 6" descr="Gartoon actions help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542" y="188640"/>
            <a:ext cx="1007937" cy="100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 bwMode="auto">
          <a:xfrm>
            <a:off x="1043608" y="2472576"/>
            <a:ext cx="6713172" cy="648072"/>
          </a:xfrm>
          <a:prstGeom prst="roundRect">
            <a:avLst/>
          </a:prstGeom>
          <a:gradFill>
            <a:gsLst>
              <a:gs pos="0">
                <a:srgbClr val="92D050">
                  <a:lumMod val="60000"/>
                  <a:lumOff val="40000"/>
                </a:srgbClr>
              </a:gs>
              <a:gs pos="35000">
                <a:srgbClr val="66FF66">
                  <a:lumMod val="38000"/>
                  <a:lumOff val="62000"/>
                </a:srgbClr>
              </a:gs>
              <a:gs pos="100000">
                <a:schemeClr val="accent5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2000" b="1" dirty="0" smtClean="0"/>
              <a:t>   Goal</a:t>
            </a:r>
            <a:r>
              <a:rPr lang="en-US" sz="2000" b="1" dirty="0"/>
              <a:t>:</a:t>
            </a:r>
            <a:r>
              <a:rPr lang="en-US" sz="2000" dirty="0"/>
              <a:t> Ensuring (timely) correct behavior of the system</a:t>
            </a:r>
          </a:p>
        </p:txBody>
      </p:sp>
      <p:sp>
        <p:nvSpPr>
          <p:cNvPr id="12" name="Flowchart: Multidocument 11"/>
          <p:cNvSpPr/>
          <p:nvPr/>
        </p:nvSpPr>
        <p:spPr bwMode="auto">
          <a:xfrm>
            <a:off x="4067944" y="3729236"/>
            <a:ext cx="2160240" cy="1008112"/>
          </a:xfrm>
          <a:prstGeom prst="flowChartMultidocumen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600" dirty="0" smtClean="0"/>
              <a:t>Model (Task Set)</a:t>
            </a:r>
          </a:p>
        </p:txBody>
      </p:sp>
    </p:spTree>
    <p:extLst>
      <p:ext uri="{BB962C8B-B14F-4D97-AF65-F5344CB8AC3E}">
        <p14:creationId xmlns:p14="http://schemas.microsoft.com/office/powerpoint/2010/main" val="180659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417704628"/>
              </p:ext>
            </p:extLst>
          </p:nvPr>
        </p:nvGraphicFramePr>
        <p:xfrm>
          <a:off x="1219200" y="2188592"/>
          <a:ext cx="76012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Curved Connector 11"/>
          <p:cNvCxnSpPr>
            <a:endCxn id="19" idx="0"/>
          </p:cNvCxnSpPr>
          <p:nvPr/>
        </p:nvCxnSpPr>
        <p:spPr>
          <a:xfrm rot="5400000">
            <a:off x="6925781" y="4846673"/>
            <a:ext cx="864096" cy="477023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115616" y="3585592"/>
            <a:ext cx="2848745" cy="129540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urved Connector 14"/>
          <p:cNvCxnSpPr>
            <a:stCxn id="13" idx="2"/>
            <a:endCxn id="18" idx="0"/>
          </p:cNvCxnSpPr>
          <p:nvPr/>
        </p:nvCxnSpPr>
        <p:spPr>
          <a:xfrm rot="16200000" flipH="1">
            <a:off x="2426749" y="4994232"/>
            <a:ext cx="647278" cy="420798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1979712" y="5528270"/>
            <a:ext cx="1962150" cy="78105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This </a:t>
            </a:r>
            <a:r>
              <a:rPr lang="en-US" sz="2000" b="1" dirty="0" smtClean="0"/>
              <a:t>talk</a:t>
            </a:r>
            <a:endParaRPr lang="en-US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6138242" y="5517232"/>
            <a:ext cx="1962150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/>
              <a:t>Using existing methods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1015554" y="361087"/>
            <a:ext cx="77329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sz="3600" kern="0" dirty="0" smtClean="0"/>
              <a:t>The Problem</a:t>
            </a:r>
            <a:endParaRPr lang="en-US" sz="3600" kern="0" dirty="0"/>
          </a:p>
        </p:txBody>
      </p:sp>
      <p:pic>
        <p:nvPicPr>
          <p:cNvPr id="14" name="Picture 6" descr="Gartoon actions help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542" y="188640"/>
            <a:ext cx="1007937" cy="100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 bwMode="auto">
          <a:xfrm>
            <a:off x="1043608" y="2472576"/>
            <a:ext cx="6713172" cy="648072"/>
          </a:xfrm>
          <a:prstGeom prst="roundRect">
            <a:avLst/>
          </a:prstGeom>
          <a:gradFill>
            <a:gsLst>
              <a:gs pos="0">
                <a:srgbClr val="92D050">
                  <a:lumMod val="60000"/>
                  <a:lumOff val="40000"/>
                </a:srgbClr>
              </a:gs>
              <a:gs pos="35000">
                <a:srgbClr val="66FF66">
                  <a:lumMod val="38000"/>
                  <a:lumOff val="62000"/>
                </a:srgbClr>
              </a:gs>
              <a:gs pos="100000">
                <a:schemeClr val="accent5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2000" b="1" dirty="0" smtClean="0"/>
              <a:t>   Goal</a:t>
            </a:r>
            <a:r>
              <a:rPr lang="en-US" sz="2000" b="1" dirty="0"/>
              <a:t>:</a:t>
            </a:r>
            <a:r>
              <a:rPr lang="en-US" sz="2000" dirty="0"/>
              <a:t> Ensuring (timely) correct behavior of the system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1043608" y="1597432"/>
            <a:ext cx="4250347" cy="648072"/>
          </a:xfrm>
          <a:prstGeom prst="round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accent5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2000" b="1" dirty="0" smtClean="0"/>
              <a:t>Input</a:t>
            </a:r>
            <a:r>
              <a:rPr lang="en-US" sz="2000" b="1" dirty="0"/>
              <a:t>:</a:t>
            </a:r>
            <a:r>
              <a:rPr lang="en-US" sz="2000" dirty="0"/>
              <a:t> A set of engine control </a:t>
            </a:r>
            <a:r>
              <a:rPr lang="en-US" sz="2000" dirty="0" smtClean="0"/>
              <a:t>tasks </a:t>
            </a:r>
            <a:endParaRPr lang="en-US" sz="2000" dirty="0"/>
          </a:p>
        </p:txBody>
      </p:sp>
      <p:sp>
        <p:nvSpPr>
          <p:cNvPr id="25" name="Flowchart: Multidocument 24"/>
          <p:cNvSpPr/>
          <p:nvPr/>
        </p:nvSpPr>
        <p:spPr bwMode="auto">
          <a:xfrm>
            <a:off x="4067944" y="3729236"/>
            <a:ext cx="2160240" cy="1008112"/>
          </a:xfrm>
          <a:prstGeom prst="flowChartMultidocumen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600" dirty="0" smtClean="0"/>
              <a:t>Model (Task Set)</a:t>
            </a:r>
          </a:p>
        </p:txBody>
      </p:sp>
    </p:spTree>
    <p:extLst>
      <p:ext uri="{BB962C8B-B14F-4D97-AF65-F5344CB8AC3E}">
        <p14:creationId xmlns:p14="http://schemas.microsoft.com/office/powerpoint/2010/main" val="107364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610778"/>
            <a:ext cx="5112568" cy="1754326"/>
          </a:xfrm>
        </p:spPr>
        <p:txBody>
          <a:bodyPr/>
          <a:lstStyle/>
          <a:p>
            <a:pPr algn="ctr"/>
            <a:r>
              <a:rPr lang="en-US" sz="5400" dirty="0" smtClean="0"/>
              <a:t>Solution Steps</a:t>
            </a:r>
            <a:endParaRPr lang="en-US" sz="5400" dirty="0"/>
          </a:p>
        </p:txBody>
      </p:sp>
      <p:pic>
        <p:nvPicPr>
          <p:cNvPr id="4" name="Picture 10" descr="Gartoon apps icon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667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2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595" y="736357"/>
            <a:ext cx="8162925" cy="646331"/>
          </a:xfrm>
        </p:spPr>
        <p:txBody>
          <a:bodyPr/>
          <a:lstStyle/>
          <a:p>
            <a:r>
              <a:rPr lang="en-US" sz="3600" dirty="0" smtClean="0"/>
              <a:t>Problem 1: Which Task Model?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rgbClr val="0070C0"/>
                </a:solidFill>
              </a:rPr>
              <a:t>Observation 1:</a:t>
            </a:r>
            <a:r>
              <a:rPr lang="en-US" sz="2400" dirty="0" smtClean="0"/>
              <a:t> Different job types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Observation </a:t>
            </a:r>
            <a:r>
              <a:rPr lang="en-US" sz="2400" b="1" dirty="0" smtClean="0">
                <a:solidFill>
                  <a:srgbClr val="0070C0"/>
                </a:solidFill>
              </a:rPr>
              <a:t>2:</a:t>
            </a:r>
            <a:r>
              <a:rPr lang="en-US" sz="2400" dirty="0" smtClean="0"/>
              <a:t> Variable inter-release time</a:t>
            </a:r>
            <a:endParaRPr lang="en-US" sz="2400" dirty="0"/>
          </a:p>
          <a:p>
            <a:endParaRPr lang="en-US" sz="2400" dirty="0" smtClean="0"/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 bwMode="auto">
              <a:xfrm>
                <a:off x="5113797" y="4058373"/>
                <a:ext cx="454045" cy="4540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118872" tIns="0" rIns="0" bIns="9144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13797" y="4058373"/>
                <a:ext cx="454045" cy="454045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478648" y="4068940"/>
                <a:ext cx="5254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648" y="4068940"/>
                <a:ext cx="52540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 bwMode="auto">
              <a:xfrm>
                <a:off x="6658276" y="4056052"/>
                <a:ext cx="454045" cy="4540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118872" tIns="0" rIns="0" bIns="9144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8276" y="4056052"/>
                <a:ext cx="454045" cy="454045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 bwMode="auto">
              <a:xfrm>
                <a:off x="5959447" y="5455164"/>
                <a:ext cx="454045" cy="4540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118872" tIns="0" rIns="0" bIns="9144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59447" y="5455164"/>
                <a:ext cx="454045" cy="454045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234710" y="4025541"/>
                <a:ext cx="53136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710" y="4025541"/>
                <a:ext cx="531364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940152" y="6021288"/>
                <a:ext cx="53136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6021288"/>
                <a:ext cx="531363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5077510" y="3388930"/>
            <a:ext cx="2078863" cy="2139078"/>
            <a:chOff x="5077510" y="3388930"/>
            <a:chExt cx="2078863" cy="2139078"/>
          </a:xfrm>
        </p:grpSpPr>
        <p:grpSp>
          <p:nvGrpSpPr>
            <p:cNvPr id="9" name="Group 8"/>
            <p:cNvGrpSpPr/>
            <p:nvPr/>
          </p:nvGrpSpPr>
          <p:grpSpPr>
            <a:xfrm>
              <a:off x="5211983" y="4869160"/>
              <a:ext cx="1831352" cy="658848"/>
              <a:chOff x="5211983" y="4869160"/>
              <a:chExt cx="1831352" cy="658848"/>
            </a:xfrm>
          </p:grpSpPr>
          <p:cxnSp>
            <p:nvCxnSpPr>
              <p:cNvPr id="29" name="Curved Connector 28"/>
              <p:cNvCxnSpPr>
                <a:stCxn id="16" idx="1"/>
                <a:endCxn id="16" idx="7"/>
              </p:cNvCxnSpPr>
              <p:nvPr/>
            </p:nvCxnSpPr>
            <p:spPr bwMode="auto">
              <a:xfrm rot="5400000" flipH="1" flipV="1">
                <a:off x="6186469" y="5361128"/>
                <a:ext cx="12700" cy="321059"/>
              </a:xfrm>
              <a:prstGeom prst="curvedConnector3">
                <a:avLst>
                  <a:gd name="adj1" fmla="val 2323567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/>
                  <p:cNvSpPr/>
                  <p:nvPr/>
                </p:nvSpPr>
                <p:spPr>
                  <a:xfrm>
                    <a:off x="5937119" y="4869160"/>
                    <a:ext cx="49468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34" name="Rectangle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7119" y="4869160"/>
                    <a:ext cx="494687" cy="369332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5" name="Straight Connector 44"/>
              <p:cNvCxnSpPr/>
              <p:nvPr/>
            </p:nvCxnSpPr>
            <p:spPr>
              <a:xfrm>
                <a:off x="6655165" y="4875297"/>
                <a:ext cx="388170" cy="0"/>
              </a:xfrm>
              <a:prstGeom prst="line">
                <a:avLst/>
              </a:prstGeom>
              <a:ln w="41275">
                <a:prstDash val="sysDot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211983" y="4941168"/>
                <a:ext cx="388170" cy="0"/>
              </a:xfrm>
              <a:prstGeom prst="line">
                <a:avLst/>
              </a:prstGeom>
              <a:ln w="41275">
                <a:prstDash val="sysDot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5077510" y="3388930"/>
              <a:ext cx="2078863" cy="1192198"/>
              <a:chOff x="5077510" y="3388930"/>
              <a:chExt cx="2078863" cy="1192198"/>
            </a:xfrm>
          </p:grpSpPr>
          <p:cxnSp>
            <p:nvCxnSpPr>
              <p:cNvPr id="8" name="Straight Arrow Connector 7"/>
              <p:cNvCxnSpPr>
                <a:stCxn id="5" idx="6"/>
                <a:endCxn id="15" idx="2"/>
              </p:cNvCxnSpPr>
              <p:nvPr/>
            </p:nvCxnSpPr>
            <p:spPr bwMode="auto">
              <a:xfrm flipV="1">
                <a:off x="5567842" y="4283075"/>
                <a:ext cx="1090434" cy="232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Curved Connector 40"/>
              <p:cNvCxnSpPr>
                <a:stCxn id="15" idx="1"/>
                <a:endCxn id="5" idx="7"/>
              </p:cNvCxnSpPr>
              <p:nvPr/>
            </p:nvCxnSpPr>
            <p:spPr bwMode="auto">
              <a:xfrm rot="16200000" flipH="1" flipV="1">
                <a:off x="6111898" y="3511995"/>
                <a:ext cx="2321" cy="1223420"/>
              </a:xfrm>
              <a:prstGeom prst="curvedConnector3">
                <a:avLst>
                  <a:gd name="adj1" fmla="val -2044076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4" name="Group 3"/>
              <p:cNvGrpSpPr/>
              <p:nvPr/>
            </p:nvGrpSpPr>
            <p:grpSpPr>
              <a:xfrm>
                <a:off x="5077510" y="3388930"/>
                <a:ext cx="2078863" cy="742287"/>
                <a:chOff x="5077510" y="3388930"/>
                <a:chExt cx="2078863" cy="742287"/>
              </a:xfrm>
            </p:grpSpPr>
            <p:cxnSp>
              <p:nvCxnSpPr>
                <p:cNvPr id="7" name="Curved Connector 6"/>
                <p:cNvCxnSpPr>
                  <a:stCxn id="5" idx="1"/>
                  <a:endCxn id="5" idx="7"/>
                </p:cNvCxnSpPr>
                <p:nvPr/>
              </p:nvCxnSpPr>
              <p:spPr bwMode="auto">
                <a:xfrm rot="5400000" flipH="1" flipV="1">
                  <a:off x="5340819" y="3964337"/>
                  <a:ext cx="12700" cy="321059"/>
                </a:xfrm>
                <a:prstGeom prst="curvedConnector3">
                  <a:avLst>
                    <a:gd name="adj1" fmla="val 2323567"/>
                  </a:avLst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4" name="Curved Connector 23"/>
                <p:cNvCxnSpPr>
                  <a:stCxn id="15" idx="1"/>
                  <a:endCxn id="15" idx="7"/>
                </p:cNvCxnSpPr>
                <p:nvPr/>
              </p:nvCxnSpPr>
              <p:spPr bwMode="auto">
                <a:xfrm rot="5400000" flipH="1" flipV="1">
                  <a:off x="6885298" y="3962016"/>
                  <a:ext cx="12700" cy="321059"/>
                </a:xfrm>
                <a:prstGeom prst="curvedConnector3">
                  <a:avLst>
                    <a:gd name="adj1" fmla="val 2323567"/>
                  </a:avLst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Rectangle 26"/>
                    <p:cNvSpPr/>
                    <p:nvPr/>
                  </p:nvSpPr>
                  <p:spPr>
                    <a:xfrm>
                      <a:off x="5077510" y="3388930"/>
                      <a:ext cx="48936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800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800" dirty="0"/>
                    </a:p>
                  </p:txBody>
                </p:sp>
              </mc:Choice>
              <mc:Fallback xmlns="">
                <p:sp>
                  <p:nvSpPr>
                    <p:cNvPr id="27" name="Rectangle 2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77510" y="3388930"/>
                      <a:ext cx="489365" cy="369332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 b="-819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Rectangle 27"/>
                    <p:cNvSpPr/>
                    <p:nvPr/>
                  </p:nvSpPr>
                  <p:spPr>
                    <a:xfrm>
                      <a:off x="6661686" y="3388930"/>
                      <a:ext cx="494687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800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800" dirty="0"/>
                    </a:p>
                  </p:txBody>
                </p:sp>
              </mc:Choice>
              <mc:Fallback xmlns="">
                <p:sp>
                  <p:nvSpPr>
                    <p:cNvPr id="28" name="Rectangle 2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61686" y="3388930"/>
                      <a:ext cx="494687" cy="369332"/>
                    </a:xfrm>
                    <a:prstGeom prst="rect">
                      <a:avLst/>
                    </a:prstGeom>
                    <a:blipFill rotWithShape="1">
                      <a:blip r:embed="rId10"/>
                      <a:stretch>
                        <a:fillRect b="-819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5816177" y="3645024"/>
                      <a:ext cx="49295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800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800" dirty="0"/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16177" y="3645024"/>
                      <a:ext cx="492955" cy="369332"/>
                    </a:xfrm>
                    <a:prstGeom prst="rect">
                      <a:avLst/>
                    </a:prstGeom>
                    <a:blipFill rotWithShape="1">
                      <a:blip r:embed="rId12"/>
                      <a:stretch>
                        <a:fillRect b="-819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ectangle 47"/>
                  <p:cNvSpPr/>
                  <p:nvPr/>
                </p:nvSpPr>
                <p:spPr>
                  <a:xfrm>
                    <a:off x="5816177" y="4211796"/>
                    <a:ext cx="49468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48" name="Rectangle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16177" y="4211796"/>
                    <a:ext cx="494687" cy="369332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49" name="Picture 16" descr="Crystal Clear app ktip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626" y="4293096"/>
            <a:ext cx="751438" cy="75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Flowchart: Alternate Process 49"/>
          <p:cNvSpPr/>
          <p:nvPr/>
        </p:nvSpPr>
        <p:spPr bwMode="auto">
          <a:xfrm>
            <a:off x="1032714" y="5085184"/>
            <a:ext cx="3323262" cy="1224136"/>
          </a:xfrm>
          <a:prstGeom prst="flowChartAlternateProcess">
            <a:avLst/>
          </a:prstGeom>
          <a:gradFill>
            <a:gsLst>
              <a:gs pos="0">
                <a:srgbClr val="FFC000"/>
              </a:gs>
              <a:gs pos="35000">
                <a:srgbClr val="FFFF00"/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The Digraph Real-Time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(DRT) task model</a:t>
            </a:r>
          </a:p>
        </p:txBody>
      </p:sp>
    </p:spTree>
    <p:extLst>
      <p:ext uri="{BB962C8B-B14F-4D97-AF65-F5344CB8AC3E}">
        <p14:creationId xmlns:p14="http://schemas.microsoft.com/office/powerpoint/2010/main" val="228605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5" grpId="0" animBg="1"/>
      <p:bldP spid="16" grpId="0" animBg="1"/>
      <p:bldP spid="17" grpId="0"/>
      <p:bldP spid="18" grpId="0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1017587" y="692696"/>
            <a:ext cx="8162925" cy="646331"/>
          </a:xfrm>
        </p:spPr>
        <p:txBody>
          <a:bodyPr/>
          <a:lstStyle/>
          <a:p>
            <a:r>
              <a:rPr lang="en-US" altLang="en-US" sz="3600" dirty="0"/>
              <a:t>The </a:t>
            </a:r>
            <a:r>
              <a:rPr lang="en-US" altLang="en-US" sz="3600" dirty="0" smtClean="0"/>
              <a:t>DRT </a:t>
            </a:r>
            <a:r>
              <a:rPr lang="en-US" altLang="en-US" sz="3600" dirty="0"/>
              <a:t>Task Model</a:t>
            </a:r>
            <a:endParaRPr lang="en-US" altLang="en-US" sz="3600" dirty="0" smtClean="0"/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925959" y="1772816"/>
            <a:ext cx="8110537" cy="4572000"/>
          </a:xfrm>
        </p:spPr>
        <p:txBody>
          <a:bodyPr/>
          <a:lstStyle/>
          <a:p>
            <a:r>
              <a:rPr lang="en-US" altLang="en-US" sz="2400" u="sng" dirty="0" smtClean="0"/>
              <a:t>D</a:t>
            </a:r>
            <a:r>
              <a:rPr lang="en-US" altLang="en-US" sz="2400" dirty="0" smtClean="0"/>
              <a:t>igraph </a:t>
            </a:r>
            <a:r>
              <a:rPr lang="en-US" altLang="en-US" sz="2400" u="sng" dirty="0" smtClean="0"/>
              <a:t>R</a:t>
            </a:r>
            <a:r>
              <a:rPr lang="en-US" altLang="en-US" sz="2400" dirty="0" smtClean="0"/>
              <a:t>eal-</a:t>
            </a:r>
            <a:r>
              <a:rPr lang="en-US" altLang="en-US" sz="2400" u="sng" dirty="0" smtClean="0"/>
              <a:t>T</a:t>
            </a:r>
            <a:r>
              <a:rPr lang="en-US" altLang="en-US" sz="2400" dirty="0" smtClean="0"/>
              <a:t>ime (DRT) Tasks </a:t>
            </a:r>
            <a:r>
              <a:rPr lang="en-US" altLang="en-US" sz="2000" dirty="0" smtClean="0"/>
              <a:t>[</a:t>
            </a:r>
            <a:r>
              <a:rPr lang="en-US" altLang="en-US" sz="2000" dirty="0" err="1" smtClean="0"/>
              <a:t>Stigge</a:t>
            </a:r>
            <a:r>
              <a:rPr lang="en-US" altLang="en-US" sz="2000" dirty="0" smtClean="0"/>
              <a:t> et al. 2011]</a:t>
            </a:r>
            <a:endParaRPr lang="en-US" altLang="en-US" sz="2400" dirty="0" smtClean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4944"/>
            <a:ext cx="5112568" cy="314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630002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DRT is used for Engine Controllers in previous work, </a:t>
            </a:r>
            <a:r>
              <a:rPr lang="en-US" sz="1800" b="1" dirty="0" smtClean="0"/>
              <a:t>but …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595" y="754252"/>
            <a:ext cx="8162925" cy="584775"/>
          </a:xfrm>
        </p:spPr>
        <p:txBody>
          <a:bodyPr/>
          <a:lstStyle/>
          <a:p>
            <a:r>
              <a:rPr lang="en-US" sz="3200" dirty="0"/>
              <a:t>Problem 2: Model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 bwMode="auto">
              <a:xfrm>
                <a:off x="3960398" y="4058373"/>
                <a:ext cx="454045" cy="4540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118872" tIns="0" rIns="0" bIns="9144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0398" y="4058373"/>
                <a:ext cx="454045" cy="454045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urved Connector 4"/>
          <p:cNvCxnSpPr>
            <a:stCxn id="4" idx="1"/>
            <a:endCxn id="4" idx="7"/>
          </p:cNvCxnSpPr>
          <p:nvPr/>
        </p:nvCxnSpPr>
        <p:spPr bwMode="auto">
          <a:xfrm rot="5400000" flipH="1" flipV="1">
            <a:off x="4187420" y="3964337"/>
            <a:ext cx="12700" cy="321059"/>
          </a:xfrm>
          <a:prstGeom prst="curvedConnector3">
            <a:avLst>
              <a:gd name="adj1" fmla="val 2323567"/>
            </a:avLst>
          </a:prstGeom>
          <a:ln>
            <a:headEnd type="none" w="med" len="med"/>
            <a:tailEnd type="triangle" w="med" len="lg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4" idx="6"/>
            <a:endCxn id="8" idx="2"/>
          </p:cNvCxnSpPr>
          <p:nvPr/>
        </p:nvCxnSpPr>
        <p:spPr bwMode="auto">
          <a:xfrm flipV="1">
            <a:off x="4414443" y="4283075"/>
            <a:ext cx="1522482" cy="2321"/>
          </a:xfrm>
          <a:prstGeom prst="straightConnector1">
            <a:avLst/>
          </a:prstGeom>
          <a:ln>
            <a:headEnd type="none" w="med" len="med"/>
            <a:tailEnd type="triangle" w="med" len="lg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 bwMode="auto">
              <a:xfrm>
                <a:off x="5936925" y="4056052"/>
                <a:ext cx="454045" cy="4540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118872" tIns="0" rIns="0" bIns="9144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6925" y="4056052"/>
                <a:ext cx="454045" cy="454045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 bwMode="auto">
              <a:xfrm>
                <a:off x="4928813" y="5599181"/>
                <a:ext cx="454045" cy="4540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118872" tIns="0" rIns="0" bIns="9144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8813" y="5599181"/>
                <a:ext cx="454045" cy="454045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urved Connector 11"/>
          <p:cNvCxnSpPr>
            <a:stCxn id="8" idx="1"/>
            <a:endCxn id="8" idx="7"/>
          </p:cNvCxnSpPr>
          <p:nvPr/>
        </p:nvCxnSpPr>
        <p:spPr bwMode="auto">
          <a:xfrm rot="5400000" flipH="1" flipV="1">
            <a:off x="6163947" y="3962016"/>
            <a:ext cx="12700" cy="321059"/>
          </a:xfrm>
          <a:prstGeom prst="curvedConnector3">
            <a:avLst>
              <a:gd name="adj1" fmla="val 2323567"/>
            </a:avLst>
          </a:prstGeom>
          <a:ln>
            <a:headEnd type="none" w="med" len="med"/>
            <a:tailEnd type="triangle" w="med" len="lg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924111" y="3388930"/>
                <a:ext cx="4893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111" y="3388930"/>
                <a:ext cx="489365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968291" y="3388930"/>
                <a:ext cx="4946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291" y="3388930"/>
                <a:ext cx="494687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urved Connector 14"/>
          <p:cNvCxnSpPr>
            <a:stCxn id="9" idx="5"/>
            <a:endCxn id="9" idx="3"/>
          </p:cNvCxnSpPr>
          <p:nvPr/>
        </p:nvCxnSpPr>
        <p:spPr bwMode="auto">
          <a:xfrm rot="5400000">
            <a:off x="5155836" y="5826204"/>
            <a:ext cx="12700" cy="321059"/>
          </a:xfrm>
          <a:prstGeom prst="curvedConnector3">
            <a:avLst>
              <a:gd name="adj1" fmla="val 2323567"/>
            </a:avLst>
          </a:prstGeom>
          <a:ln>
            <a:headEnd type="none" w="med" len="med"/>
            <a:tailEnd type="triangle" w="med" len="lg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888171" y="4243734"/>
                <a:ext cx="4946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171" y="4243734"/>
                <a:ext cx="494687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urved Connector 16"/>
          <p:cNvCxnSpPr>
            <a:stCxn id="8" idx="1"/>
            <a:endCxn id="4" idx="7"/>
          </p:cNvCxnSpPr>
          <p:nvPr/>
        </p:nvCxnSpPr>
        <p:spPr bwMode="auto">
          <a:xfrm rot="16200000" flipH="1" flipV="1">
            <a:off x="5174523" y="3295971"/>
            <a:ext cx="2321" cy="1655468"/>
          </a:xfrm>
          <a:prstGeom prst="curvedConnector3">
            <a:avLst>
              <a:gd name="adj1" fmla="val -9593494"/>
            </a:avLst>
          </a:prstGeom>
          <a:ln>
            <a:headEnd type="none" w="med" len="med"/>
            <a:tailEnd type="triangle" w="med" len="lg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4"/>
            <a:endCxn id="9" idx="7"/>
          </p:cNvCxnSpPr>
          <p:nvPr/>
        </p:nvCxnSpPr>
        <p:spPr bwMode="auto">
          <a:xfrm flipH="1">
            <a:off x="5316365" y="4510097"/>
            <a:ext cx="847583" cy="1155577"/>
          </a:xfrm>
          <a:prstGeom prst="straightConnector1">
            <a:avLst/>
          </a:prstGeom>
          <a:ln>
            <a:headEnd type="none" w="med" len="med"/>
            <a:tailEnd type="triangle" w="med" len="lg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1"/>
            <a:endCxn id="4" idx="5"/>
          </p:cNvCxnSpPr>
          <p:nvPr/>
        </p:nvCxnSpPr>
        <p:spPr bwMode="auto">
          <a:xfrm flipH="1" flipV="1">
            <a:off x="4347950" y="4445925"/>
            <a:ext cx="647356" cy="1219749"/>
          </a:xfrm>
          <a:prstGeom prst="straightConnector1">
            <a:avLst/>
          </a:prstGeom>
          <a:ln>
            <a:headEnd type="none" w="med" len="med"/>
            <a:tailEnd type="triangle" w="med" len="lg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9" idx="6"/>
            <a:endCxn id="8" idx="5"/>
          </p:cNvCxnSpPr>
          <p:nvPr/>
        </p:nvCxnSpPr>
        <p:spPr bwMode="auto">
          <a:xfrm flipV="1">
            <a:off x="5382858" y="4443604"/>
            <a:ext cx="941619" cy="1382600"/>
          </a:xfrm>
          <a:prstGeom prst="curvedConnector2">
            <a:avLst/>
          </a:prstGeom>
          <a:ln>
            <a:headEnd type="none" w="med" len="med"/>
            <a:tailEnd type="triangle" w="med" len="lg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4" idx="4"/>
            <a:endCxn id="9" idx="2"/>
          </p:cNvCxnSpPr>
          <p:nvPr/>
        </p:nvCxnSpPr>
        <p:spPr bwMode="auto">
          <a:xfrm rot="16200000" flipH="1">
            <a:off x="3901224" y="4798615"/>
            <a:ext cx="1313786" cy="741392"/>
          </a:xfrm>
          <a:prstGeom prst="curvedConnector2">
            <a:avLst/>
          </a:prstGeom>
          <a:ln>
            <a:headEnd type="none" w="med" len="med"/>
            <a:tailEnd type="triangle" w="med" len="lg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1115616" y="1628800"/>
            <a:ext cx="790773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®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kern="0" dirty="0" smtClean="0"/>
              <a:t>Computing the model parameters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Inter-release times</a:t>
            </a:r>
            <a:endParaRPr lang="en-US" sz="2000" kern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961911" y="3460938"/>
                <a:ext cx="4929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911" y="3460938"/>
                <a:ext cx="492955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/>
              <p:cNvSpPr/>
              <p:nvPr/>
            </p:nvSpPr>
            <p:spPr bwMode="auto">
              <a:xfrm>
                <a:off x="7092280" y="4512418"/>
                <a:ext cx="1152128" cy="492046"/>
              </a:xfrm>
              <a:prstGeom prst="roundRect">
                <a:avLst/>
              </a:prstGeom>
              <a:solidFill>
                <a:srgbClr val="FFC9C9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 dirty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18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 dirty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800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800" i="1" dirty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8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 dirty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800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800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0" name="Rounded 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92280" y="4512418"/>
                <a:ext cx="1152128" cy="492046"/>
              </a:xfrm>
              <a:prstGeom prst="round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urved Connector 32"/>
          <p:cNvCxnSpPr>
            <a:stCxn id="30" idx="1"/>
            <a:endCxn id="8" idx="6"/>
          </p:cNvCxnSpPr>
          <p:nvPr/>
        </p:nvCxnSpPr>
        <p:spPr bwMode="auto">
          <a:xfrm rot="10800000">
            <a:off x="6390970" y="4283075"/>
            <a:ext cx="701310" cy="475366"/>
          </a:xfrm>
          <a:prstGeom prst="curvedConnector3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6228184" y="6205954"/>
                <a:ext cx="1152128" cy="492046"/>
              </a:xfrm>
              <a:prstGeom prst="roundRect">
                <a:avLst/>
              </a:prstGeom>
              <a:solidFill>
                <a:srgbClr val="FFC9C9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18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 dirty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800" i="1" dirty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8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 dirty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1800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28184" y="6205954"/>
                <a:ext cx="1152128" cy="492046"/>
              </a:xfrm>
              <a:prstGeom prst="round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urved Connector 37"/>
          <p:cNvCxnSpPr/>
          <p:nvPr/>
        </p:nvCxnSpPr>
        <p:spPr bwMode="auto">
          <a:xfrm rot="10800000">
            <a:off x="5418654" y="5909803"/>
            <a:ext cx="773318" cy="408569"/>
          </a:xfrm>
          <a:prstGeom prst="curvedConnector3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/>
              <p:cNvSpPr/>
              <p:nvPr/>
            </p:nvSpPr>
            <p:spPr bwMode="auto">
              <a:xfrm>
                <a:off x="1979712" y="4613066"/>
                <a:ext cx="1152128" cy="492046"/>
              </a:xfrm>
              <a:prstGeom prst="roundRect">
                <a:avLst/>
              </a:prstGeom>
              <a:solidFill>
                <a:srgbClr val="FFC9C9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18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 dirty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800" i="1" dirty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8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 dirty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800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1" name="Rounded 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9712" y="4613066"/>
                <a:ext cx="1152128" cy="492046"/>
              </a:xfrm>
              <a:prstGeom prst="round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urved Connector 41"/>
          <p:cNvCxnSpPr>
            <a:stCxn id="4" idx="2"/>
          </p:cNvCxnSpPr>
          <p:nvPr/>
        </p:nvCxnSpPr>
        <p:spPr bwMode="auto">
          <a:xfrm rot="10800000" flipV="1">
            <a:off x="3131842" y="4285396"/>
            <a:ext cx="828557" cy="422722"/>
          </a:xfrm>
          <a:prstGeom prst="curvedConnector3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98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84448" y="2492896"/>
                <a:ext cx="7620000" cy="3816424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𝜃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as a function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 smtClean="0"/>
                  <a:t>, and </a:t>
                </a:r>
              </a:p>
              <a:p>
                <a:pPr lvl="1"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𝜔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𝑡</m:t>
                    </m:r>
                    <m:r>
                      <a:rPr lang="en-US" sz="2000" i="1">
                        <a:latin typeface="Cambria Math"/>
                      </a:rPr>
                      <m:t>)=</m:t>
                    </m:r>
                    <m:acc>
                      <m:accPr>
                        <m:chr m:val="̇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𝜃</m:t>
                        </m:r>
                      </m:e>
                    </m:acc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𝑡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𝑡</m:t>
                    </m:r>
                    <m:r>
                      <a:rPr lang="en-US" sz="2000" i="1">
                        <a:latin typeface="Cambria Math"/>
                      </a:rPr>
                      <m:t>)=</m:t>
                    </m:r>
                    <m:acc>
                      <m:accPr>
                        <m:chr m:val="̇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𝜔</m:t>
                        </m:r>
                      </m:e>
                    </m:acc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𝑡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.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b="1" dirty="0" smtClean="0"/>
                  <a:t>Goal:</a:t>
                </a:r>
                <a:r>
                  <a:rPr lang="en-US" sz="2400" dirty="0" smtClean="0"/>
                  <a:t> find the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minimum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𝜏</m:t>
                    </m:r>
                    <m:r>
                      <a:rPr lang="en-US" sz="24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400" dirty="0" smtClean="0"/>
                  <a:t> such that:</a:t>
                </a:r>
              </a:p>
              <a:p>
                <a:pPr lvl="1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𝜃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000" i="1" dirty="0" smtClean="0">
                    <a:latin typeface="Cambria Math"/>
                  </a:rPr>
                  <a:t>,</a:t>
                </a:r>
              </a:p>
              <a:p>
                <a:pPr lvl="1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𝜃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𝜏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=2</m:t>
                    </m:r>
                    <m:r>
                      <a:rPr lang="en-US" sz="20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sz="2000" dirty="0"/>
                  <a:t>,</a:t>
                </a:r>
              </a:p>
              <a:p>
                <a:pPr lvl="1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∈[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/>
                  <a:t>,</a:t>
                </a:r>
              </a:p>
              <a:p>
                <a:pPr lvl="1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𝜏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∈[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 smtClean="0"/>
                  <a:t>,</a:t>
                </a:r>
              </a:p>
              <a:p>
                <a:pPr lvl="1">
                  <a:spcBef>
                    <a:spcPts val="12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∈[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∀</m:t>
                    </m:r>
                    <m:r>
                      <a:rPr lang="en-US" sz="2000" i="1">
                        <a:latin typeface="Cambria Math"/>
                      </a:rPr>
                      <m:t>𝑡</m:t>
                    </m:r>
                    <m:r>
                      <a:rPr lang="en-US" sz="2000" i="1">
                        <a:latin typeface="Cambria Math"/>
                      </a:rPr>
                      <m:t>∈[0,</m:t>
                    </m:r>
                    <m:r>
                      <a:rPr lang="en-US" sz="2000" i="1">
                        <a:latin typeface="Cambria Math"/>
                      </a:rPr>
                      <m:t>𝜏</m:t>
                    </m:r>
                    <m:r>
                      <a:rPr lang="en-US" sz="20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4448" y="2492896"/>
                <a:ext cx="7620000" cy="3816424"/>
              </a:xfrm>
              <a:blipFill rotWithShape="1">
                <a:blip r:embed="rId2"/>
                <a:stretch>
                  <a:fillRect l="-480" b="-9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1721918" y="6193492"/>
            <a:ext cx="3282130" cy="381000"/>
          </a:xfrm>
          <a:prstGeom prst="roundRect">
            <a:avLst>
              <a:gd name="adj" fmla="val 7756"/>
            </a:avLst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456" y="332656"/>
            <a:ext cx="7764016" cy="646331"/>
          </a:xfrm>
        </p:spPr>
        <p:txBody>
          <a:bodyPr/>
          <a:lstStyle/>
          <a:p>
            <a:r>
              <a:rPr lang="en-US" sz="3600" dirty="0" smtClean="0"/>
              <a:t>Problem Formulation</a:t>
            </a:r>
            <a:endParaRPr lang="en-US" sz="3600" dirty="0"/>
          </a:p>
        </p:txBody>
      </p:sp>
      <p:sp>
        <p:nvSpPr>
          <p:cNvPr id="6" name="Rounded Rectangle 5"/>
          <p:cNvSpPr/>
          <p:nvPr/>
        </p:nvSpPr>
        <p:spPr>
          <a:xfrm>
            <a:off x="1752865" y="4277189"/>
            <a:ext cx="2286000" cy="1797440"/>
          </a:xfrm>
          <a:prstGeom prst="roundRect">
            <a:avLst>
              <a:gd name="adj" fmla="val 7756"/>
            </a:avLst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>
          <a:xfrm flipV="1">
            <a:off x="4038865" y="5130543"/>
            <a:ext cx="1093959" cy="453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25008" y="4788441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Boundary conditions</a:t>
            </a:r>
            <a:endParaRPr lang="en-US" sz="1600" dirty="0">
              <a:solidFill>
                <a:srgbClr val="002060"/>
              </a:solidFill>
            </a:endParaRP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5004048" y="6383992"/>
            <a:ext cx="87793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86264" y="6012577"/>
            <a:ext cx="1322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System constraint</a:t>
            </a:r>
            <a:endParaRPr lang="en-US" sz="1600" dirty="0">
              <a:solidFill>
                <a:srgbClr val="00206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19872" y="1124744"/>
            <a:ext cx="3298067" cy="1122405"/>
            <a:chOff x="4735040" y="3880675"/>
            <a:chExt cx="3298067" cy="112240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Oval 19"/>
                <p:cNvSpPr/>
                <p:nvPr/>
              </p:nvSpPr>
              <p:spPr bwMode="auto">
                <a:xfrm>
                  <a:off x="5113797" y="4058373"/>
                  <a:ext cx="454045" cy="454045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none" lIns="118872" tIns="0" rIns="0" bIns="9144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kumimoji="0" lang="en-US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mc:Choice>
          <mc:Fallback>
            <p:sp>
              <p:nvSpPr>
                <p:cNvPr id="20" name="Oval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13797" y="4058373"/>
                  <a:ext cx="454045" cy="454045"/>
                </a:xfrm>
                <a:prstGeom prst="ellipse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/>
            <p:cNvCxnSpPr>
              <a:stCxn id="20" idx="6"/>
              <a:endCxn id="23" idx="2"/>
            </p:cNvCxnSpPr>
            <p:nvPr/>
          </p:nvCxnSpPr>
          <p:spPr bwMode="auto">
            <a:xfrm flipV="1">
              <a:off x="5567842" y="4283075"/>
              <a:ext cx="1521465" cy="232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4735040" y="4575677"/>
                  <a:ext cx="134838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en-US" sz="2000" b="0" i="1" dirty="0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5040" y="4575677"/>
                  <a:ext cx="1348382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Oval 22"/>
                <p:cNvSpPr/>
                <p:nvPr/>
              </p:nvSpPr>
              <p:spPr bwMode="auto">
                <a:xfrm>
                  <a:off x="7089307" y="4056052"/>
                  <a:ext cx="454045" cy="454045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none" lIns="118872" tIns="0" rIns="0" bIns="9144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kumimoji="0" lang="en-US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mc:Choice>
          <mc:Fallback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089307" y="4056052"/>
                  <a:ext cx="454045" cy="454045"/>
                </a:xfrm>
                <a:prstGeom prst="ellipse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6685495" y="4578284"/>
                  <a:ext cx="1347612" cy="4247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en-US" sz="2000" i="1" dirty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5495" y="4578284"/>
                  <a:ext cx="1347612" cy="42479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6046727" y="3880675"/>
                  <a:ext cx="39748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dirty="0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727" y="3880675"/>
                  <a:ext cx="397481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2548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10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1725488" y="3429000"/>
            <a:ext cx="3305647" cy="2286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100000">
                <a:srgbClr val="FFEBFA">
                  <a:lumMod val="78000"/>
                  <a:lumOff val="22000"/>
                  <a:alpha val="26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1716435" y="3568411"/>
            <a:ext cx="2664690" cy="664088"/>
          </a:xfrm>
          <a:custGeom>
            <a:avLst/>
            <a:gdLst>
              <a:gd name="connsiteX0" fmla="*/ 9253 w 2824881"/>
              <a:gd name="connsiteY0" fmla="*/ 1032099 h 1032099"/>
              <a:gd name="connsiteX1" fmla="*/ 200 w 2824881"/>
              <a:gd name="connsiteY1" fmla="*/ 977779 h 1032099"/>
              <a:gd name="connsiteX2" fmla="*/ 45467 w 2824881"/>
              <a:gd name="connsiteY2" fmla="*/ 896297 h 1032099"/>
              <a:gd name="connsiteX3" fmla="*/ 72628 w 2824881"/>
              <a:gd name="connsiteY3" fmla="*/ 860084 h 1032099"/>
              <a:gd name="connsiteX4" fmla="*/ 90735 w 2824881"/>
              <a:gd name="connsiteY4" fmla="*/ 832923 h 1032099"/>
              <a:gd name="connsiteX5" fmla="*/ 117895 w 2824881"/>
              <a:gd name="connsiteY5" fmla="*/ 814816 h 1032099"/>
              <a:gd name="connsiteX6" fmla="*/ 190323 w 2824881"/>
              <a:gd name="connsiteY6" fmla="*/ 760495 h 1032099"/>
              <a:gd name="connsiteX7" fmla="*/ 244644 w 2824881"/>
              <a:gd name="connsiteY7" fmla="*/ 742389 h 1032099"/>
              <a:gd name="connsiteX8" fmla="*/ 271804 w 2824881"/>
              <a:gd name="connsiteY8" fmla="*/ 724282 h 1032099"/>
              <a:gd name="connsiteX9" fmla="*/ 434766 w 2824881"/>
              <a:gd name="connsiteY9" fmla="*/ 697121 h 1032099"/>
              <a:gd name="connsiteX10" fmla="*/ 480034 w 2824881"/>
              <a:gd name="connsiteY10" fmla="*/ 688068 h 1032099"/>
              <a:gd name="connsiteX11" fmla="*/ 615836 w 2824881"/>
              <a:gd name="connsiteY11" fmla="*/ 669961 h 1032099"/>
              <a:gd name="connsiteX12" fmla="*/ 887440 w 2824881"/>
              <a:gd name="connsiteY12" fmla="*/ 660907 h 1032099"/>
              <a:gd name="connsiteX13" fmla="*/ 987028 w 2824881"/>
              <a:gd name="connsiteY13" fmla="*/ 633747 h 1032099"/>
              <a:gd name="connsiteX14" fmla="*/ 1014188 w 2824881"/>
              <a:gd name="connsiteY14" fmla="*/ 624693 h 1032099"/>
              <a:gd name="connsiteX15" fmla="*/ 1041349 w 2824881"/>
              <a:gd name="connsiteY15" fmla="*/ 615640 h 1032099"/>
              <a:gd name="connsiteX16" fmla="*/ 1122830 w 2824881"/>
              <a:gd name="connsiteY16" fmla="*/ 588480 h 1032099"/>
              <a:gd name="connsiteX17" fmla="*/ 1149990 w 2824881"/>
              <a:gd name="connsiteY17" fmla="*/ 570373 h 1032099"/>
              <a:gd name="connsiteX18" fmla="*/ 1186204 w 2824881"/>
              <a:gd name="connsiteY18" fmla="*/ 561319 h 1032099"/>
              <a:gd name="connsiteX19" fmla="*/ 1231471 w 2824881"/>
              <a:gd name="connsiteY19" fmla="*/ 516052 h 1032099"/>
              <a:gd name="connsiteX20" fmla="*/ 1285792 w 2824881"/>
              <a:gd name="connsiteY20" fmla="*/ 470785 h 1032099"/>
              <a:gd name="connsiteX21" fmla="*/ 1303899 w 2824881"/>
              <a:gd name="connsiteY21" fmla="*/ 443624 h 1032099"/>
              <a:gd name="connsiteX22" fmla="*/ 1358220 w 2824881"/>
              <a:gd name="connsiteY22" fmla="*/ 407410 h 1032099"/>
              <a:gd name="connsiteX23" fmla="*/ 1385380 w 2824881"/>
              <a:gd name="connsiteY23" fmla="*/ 389303 h 1032099"/>
              <a:gd name="connsiteX24" fmla="*/ 1503075 w 2824881"/>
              <a:gd name="connsiteY24" fmla="*/ 353089 h 1032099"/>
              <a:gd name="connsiteX25" fmla="*/ 1675091 w 2824881"/>
              <a:gd name="connsiteY25" fmla="*/ 325929 h 1032099"/>
              <a:gd name="connsiteX26" fmla="*/ 1928588 w 2824881"/>
              <a:gd name="connsiteY26" fmla="*/ 316876 h 1032099"/>
              <a:gd name="connsiteX27" fmla="*/ 1964802 w 2824881"/>
              <a:gd name="connsiteY27" fmla="*/ 307822 h 1032099"/>
              <a:gd name="connsiteX28" fmla="*/ 2010069 w 2824881"/>
              <a:gd name="connsiteY28" fmla="*/ 298769 h 1032099"/>
              <a:gd name="connsiteX29" fmla="*/ 2037230 w 2824881"/>
              <a:gd name="connsiteY29" fmla="*/ 289715 h 1032099"/>
              <a:gd name="connsiteX30" fmla="*/ 2109657 w 2824881"/>
              <a:gd name="connsiteY30" fmla="*/ 271608 h 1032099"/>
              <a:gd name="connsiteX31" fmla="*/ 2163978 w 2824881"/>
              <a:gd name="connsiteY31" fmla="*/ 253501 h 1032099"/>
              <a:gd name="connsiteX32" fmla="*/ 2227352 w 2824881"/>
              <a:gd name="connsiteY32" fmla="*/ 217288 h 1032099"/>
              <a:gd name="connsiteX33" fmla="*/ 2254513 w 2824881"/>
              <a:gd name="connsiteY33" fmla="*/ 190127 h 1032099"/>
              <a:gd name="connsiteX34" fmla="*/ 2281673 w 2824881"/>
              <a:gd name="connsiteY34" fmla="*/ 181074 h 1032099"/>
              <a:gd name="connsiteX35" fmla="*/ 2308834 w 2824881"/>
              <a:gd name="connsiteY35" fmla="*/ 162967 h 1032099"/>
              <a:gd name="connsiteX36" fmla="*/ 2345048 w 2824881"/>
              <a:gd name="connsiteY36" fmla="*/ 144860 h 1032099"/>
              <a:gd name="connsiteX37" fmla="*/ 2417475 w 2824881"/>
              <a:gd name="connsiteY37" fmla="*/ 99592 h 1032099"/>
              <a:gd name="connsiteX38" fmla="*/ 2480850 w 2824881"/>
              <a:gd name="connsiteY38" fmla="*/ 72432 h 1032099"/>
              <a:gd name="connsiteX39" fmla="*/ 2508010 w 2824881"/>
              <a:gd name="connsiteY39" fmla="*/ 54325 h 1032099"/>
              <a:gd name="connsiteX40" fmla="*/ 2616651 w 2824881"/>
              <a:gd name="connsiteY40" fmla="*/ 36218 h 1032099"/>
              <a:gd name="connsiteX41" fmla="*/ 2698133 w 2824881"/>
              <a:gd name="connsiteY41" fmla="*/ 9058 h 1032099"/>
              <a:gd name="connsiteX42" fmla="*/ 2824881 w 2824881"/>
              <a:gd name="connsiteY42" fmla="*/ 4 h 103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824881" h="1032099">
                <a:moveTo>
                  <a:pt x="9253" y="1032099"/>
                </a:moveTo>
                <a:cubicBezTo>
                  <a:pt x="6235" y="1013992"/>
                  <a:pt x="-1325" y="996072"/>
                  <a:pt x="200" y="977779"/>
                </a:cubicBezTo>
                <a:cubicBezTo>
                  <a:pt x="4882" y="921599"/>
                  <a:pt x="16533" y="930053"/>
                  <a:pt x="45467" y="896297"/>
                </a:cubicBezTo>
                <a:cubicBezTo>
                  <a:pt x="55287" y="884841"/>
                  <a:pt x="63858" y="872362"/>
                  <a:pt x="72628" y="860084"/>
                </a:cubicBezTo>
                <a:cubicBezTo>
                  <a:pt x="78953" y="851230"/>
                  <a:pt x="83041" y="840617"/>
                  <a:pt x="90735" y="832923"/>
                </a:cubicBezTo>
                <a:cubicBezTo>
                  <a:pt x="98429" y="825229"/>
                  <a:pt x="109095" y="821216"/>
                  <a:pt x="117895" y="814816"/>
                </a:cubicBezTo>
                <a:cubicBezTo>
                  <a:pt x="142301" y="797066"/>
                  <a:pt x="161693" y="770038"/>
                  <a:pt x="190323" y="760495"/>
                </a:cubicBezTo>
                <a:lnTo>
                  <a:pt x="244644" y="742389"/>
                </a:lnTo>
                <a:cubicBezTo>
                  <a:pt x="253697" y="736353"/>
                  <a:pt x="261578" y="728000"/>
                  <a:pt x="271804" y="724282"/>
                </a:cubicBezTo>
                <a:cubicBezTo>
                  <a:pt x="337089" y="700542"/>
                  <a:pt x="364033" y="706552"/>
                  <a:pt x="434766" y="697121"/>
                </a:cubicBezTo>
                <a:cubicBezTo>
                  <a:pt x="450019" y="695087"/>
                  <a:pt x="464855" y="690598"/>
                  <a:pt x="480034" y="688068"/>
                </a:cubicBezTo>
                <a:cubicBezTo>
                  <a:pt x="497147" y="685216"/>
                  <a:pt x="602442" y="670666"/>
                  <a:pt x="615836" y="669961"/>
                </a:cubicBezTo>
                <a:cubicBezTo>
                  <a:pt x="706296" y="665200"/>
                  <a:pt x="796905" y="663925"/>
                  <a:pt x="887440" y="660907"/>
                </a:cubicBezTo>
                <a:cubicBezTo>
                  <a:pt x="951419" y="648112"/>
                  <a:pt x="918113" y="656719"/>
                  <a:pt x="987028" y="633747"/>
                </a:cubicBezTo>
                <a:lnTo>
                  <a:pt x="1014188" y="624693"/>
                </a:lnTo>
                <a:lnTo>
                  <a:pt x="1041349" y="615640"/>
                </a:lnTo>
                <a:cubicBezTo>
                  <a:pt x="1103062" y="574497"/>
                  <a:pt x="1025250" y="621006"/>
                  <a:pt x="1122830" y="588480"/>
                </a:cubicBezTo>
                <a:cubicBezTo>
                  <a:pt x="1133152" y="585039"/>
                  <a:pt x="1139989" y="574659"/>
                  <a:pt x="1149990" y="570373"/>
                </a:cubicBezTo>
                <a:cubicBezTo>
                  <a:pt x="1161427" y="565471"/>
                  <a:pt x="1174133" y="564337"/>
                  <a:pt x="1186204" y="561319"/>
                </a:cubicBezTo>
                <a:cubicBezTo>
                  <a:pt x="1219400" y="511525"/>
                  <a:pt x="1186204" y="553775"/>
                  <a:pt x="1231471" y="516052"/>
                </a:cubicBezTo>
                <a:cubicBezTo>
                  <a:pt x="1301172" y="457968"/>
                  <a:pt x="1218367" y="515734"/>
                  <a:pt x="1285792" y="470785"/>
                </a:cubicBezTo>
                <a:cubicBezTo>
                  <a:pt x="1291828" y="461731"/>
                  <a:pt x="1295710" y="450789"/>
                  <a:pt x="1303899" y="443624"/>
                </a:cubicBezTo>
                <a:cubicBezTo>
                  <a:pt x="1320276" y="429294"/>
                  <a:pt x="1340113" y="419481"/>
                  <a:pt x="1358220" y="407410"/>
                </a:cubicBezTo>
                <a:cubicBezTo>
                  <a:pt x="1367273" y="401374"/>
                  <a:pt x="1375277" y="393344"/>
                  <a:pt x="1385380" y="389303"/>
                </a:cubicBezTo>
                <a:cubicBezTo>
                  <a:pt x="1439351" y="367715"/>
                  <a:pt x="1436936" y="366316"/>
                  <a:pt x="1503075" y="353089"/>
                </a:cubicBezTo>
                <a:cubicBezTo>
                  <a:pt x="1571056" y="339494"/>
                  <a:pt x="1606844" y="329618"/>
                  <a:pt x="1675091" y="325929"/>
                </a:cubicBezTo>
                <a:cubicBezTo>
                  <a:pt x="1759521" y="321365"/>
                  <a:pt x="1844089" y="319894"/>
                  <a:pt x="1928588" y="316876"/>
                </a:cubicBezTo>
                <a:cubicBezTo>
                  <a:pt x="1940659" y="313858"/>
                  <a:pt x="1952655" y="310521"/>
                  <a:pt x="1964802" y="307822"/>
                </a:cubicBezTo>
                <a:cubicBezTo>
                  <a:pt x="1979823" y="304484"/>
                  <a:pt x="1995141" y="302501"/>
                  <a:pt x="2010069" y="298769"/>
                </a:cubicBezTo>
                <a:cubicBezTo>
                  <a:pt x="2019327" y="296454"/>
                  <a:pt x="2028023" y="292226"/>
                  <a:pt x="2037230" y="289715"/>
                </a:cubicBezTo>
                <a:cubicBezTo>
                  <a:pt x="2061238" y="283167"/>
                  <a:pt x="2086049" y="279477"/>
                  <a:pt x="2109657" y="271608"/>
                </a:cubicBezTo>
                <a:cubicBezTo>
                  <a:pt x="2127764" y="265572"/>
                  <a:pt x="2148097" y="264088"/>
                  <a:pt x="2163978" y="253501"/>
                </a:cubicBezTo>
                <a:cubicBezTo>
                  <a:pt x="2202368" y="227908"/>
                  <a:pt x="2181407" y="240260"/>
                  <a:pt x="2227352" y="217288"/>
                </a:cubicBezTo>
                <a:cubicBezTo>
                  <a:pt x="2236406" y="208234"/>
                  <a:pt x="2243860" y="197229"/>
                  <a:pt x="2254513" y="190127"/>
                </a:cubicBezTo>
                <a:cubicBezTo>
                  <a:pt x="2262453" y="184833"/>
                  <a:pt x="2273137" y="185342"/>
                  <a:pt x="2281673" y="181074"/>
                </a:cubicBezTo>
                <a:cubicBezTo>
                  <a:pt x="2291405" y="176208"/>
                  <a:pt x="2299387" y="168366"/>
                  <a:pt x="2308834" y="162967"/>
                </a:cubicBezTo>
                <a:cubicBezTo>
                  <a:pt x="2320552" y="156271"/>
                  <a:pt x="2332977" y="150896"/>
                  <a:pt x="2345048" y="144860"/>
                </a:cubicBezTo>
                <a:cubicBezTo>
                  <a:pt x="2392703" y="97204"/>
                  <a:pt x="2348892" y="133882"/>
                  <a:pt x="2417475" y="99592"/>
                </a:cubicBezTo>
                <a:cubicBezTo>
                  <a:pt x="2479996" y="68332"/>
                  <a:pt x="2405483" y="91275"/>
                  <a:pt x="2480850" y="72432"/>
                </a:cubicBezTo>
                <a:cubicBezTo>
                  <a:pt x="2489903" y="66396"/>
                  <a:pt x="2498278" y="59191"/>
                  <a:pt x="2508010" y="54325"/>
                </a:cubicBezTo>
                <a:cubicBezTo>
                  <a:pt x="2538342" y="39159"/>
                  <a:pt x="2590841" y="39086"/>
                  <a:pt x="2616651" y="36218"/>
                </a:cubicBezTo>
                <a:cubicBezTo>
                  <a:pt x="2643812" y="27165"/>
                  <a:pt x="2669602" y="11436"/>
                  <a:pt x="2698133" y="9058"/>
                </a:cubicBezTo>
                <a:cubicBezTo>
                  <a:pt x="2812789" y="-497"/>
                  <a:pt x="2770435" y="4"/>
                  <a:pt x="2824881" y="4"/>
                </a:cubicBez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34541" y="5398098"/>
            <a:ext cx="3305647" cy="952071"/>
          </a:xfrm>
          <a:prstGeom prst="rect">
            <a:avLst/>
          </a:prstGeom>
          <a:gradFill flip="none" rotWithShape="1">
            <a:gsLst>
              <a:gs pos="0">
                <a:srgbClr val="5E9EFF">
                  <a:lumMod val="70000"/>
                  <a:lumOff val="30000"/>
                </a:srgbClr>
              </a:gs>
              <a:gs pos="39999">
                <a:srgbClr val="85C2FF">
                  <a:lumMod val="72000"/>
                  <a:lumOff val="28000"/>
                </a:srgbClr>
              </a:gs>
              <a:gs pos="70000">
                <a:srgbClr val="C4D6EB">
                  <a:lumMod val="80000"/>
                  <a:lumOff val="20000"/>
                </a:srgbClr>
              </a:gs>
              <a:gs pos="100000">
                <a:srgbClr val="FFEBFA">
                  <a:lumMod val="78000"/>
                  <a:lumOff val="22000"/>
                  <a:alpha val="26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488" y="404664"/>
            <a:ext cx="7620000" cy="646331"/>
          </a:xfrm>
        </p:spPr>
        <p:txBody>
          <a:bodyPr/>
          <a:lstStyle/>
          <a:p>
            <a:r>
              <a:rPr lang="en-US" sz="3600" dirty="0" smtClean="0"/>
              <a:t>A Visual Representation</a:t>
            </a:r>
            <a:endParaRPr lang="en-US" sz="36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25488" y="2667000"/>
            <a:ext cx="3505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54488" y="2640997"/>
                <a:ext cx="381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488" y="2640997"/>
                <a:ext cx="381000" cy="3385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1725488" y="1524000"/>
            <a:ext cx="0" cy="11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15888" y="1295400"/>
                <a:ext cx="381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r>
                        <a:rPr lang="en-US" sz="1600" b="0" i="1" smtClean="0">
                          <a:latin typeface="Cambria Math"/>
                        </a:rPr>
                        <m:t>𝑡</m:t>
                      </m:r>
                      <m:r>
                        <a:rPr lang="en-US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888" y="1295400"/>
                <a:ext cx="381000" cy="338554"/>
              </a:xfrm>
              <a:prstGeom prst="rect">
                <a:avLst/>
              </a:prstGeom>
              <a:blipFill rotWithShape="1">
                <a:blip r:embed="rId3"/>
                <a:stretch>
                  <a:fillRect r="-47619"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1725488" y="4411849"/>
            <a:ext cx="3505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54488" y="4309646"/>
                <a:ext cx="381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488" y="4309646"/>
                <a:ext cx="381000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1725488" y="3124200"/>
            <a:ext cx="0" cy="1286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15888" y="2895600"/>
                <a:ext cx="381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𝜔</m:t>
                      </m:r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r>
                        <a:rPr lang="en-US" sz="1600" b="0" i="1" smtClean="0">
                          <a:latin typeface="Cambria Math"/>
                        </a:rPr>
                        <m:t>𝑡</m:t>
                      </m:r>
                      <m:r>
                        <a:rPr lang="en-US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888" y="2895600"/>
                <a:ext cx="381000" cy="338554"/>
              </a:xfrm>
              <a:prstGeom prst="rect">
                <a:avLst/>
              </a:prstGeom>
              <a:blipFill rotWithShape="1">
                <a:blip r:embed="rId5"/>
                <a:stretch>
                  <a:fillRect r="-55556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1725488" y="5816769"/>
            <a:ext cx="3581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726502" y="5023991"/>
            <a:ext cx="17093" cy="1417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92088" y="4809292"/>
                <a:ext cx="381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𝛼</m:t>
                      </m:r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r>
                        <a:rPr lang="en-US" sz="1600" b="0" i="1" smtClean="0">
                          <a:latin typeface="Cambria Math"/>
                        </a:rPr>
                        <m:t>𝑡</m:t>
                      </m:r>
                      <m:r>
                        <a:rPr lang="en-US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088" y="4809292"/>
                <a:ext cx="381000" cy="338554"/>
              </a:xfrm>
              <a:prstGeom prst="rect">
                <a:avLst/>
              </a:prstGeom>
              <a:blipFill rotWithShape="1">
                <a:blip r:embed="rId6"/>
                <a:stretch>
                  <a:fillRect r="-50000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1649288" y="5398098"/>
            <a:ext cx="152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49288" y="6350169"/>
            <a:ext cx="152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268288" y="5249615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288" y="5249615"/>
                <a:ext cx="381000" cy="2769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289413" y="6164015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413" y="6164015"/>
                <a:ext cx="381000" cy="2769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5781536" y="6237312"/>
            <a:ext cx="1742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rgbClr val="0070C0"/>
                </a:solidFill>
              </a:rPr>
              <a:t>System </a:t>
            </a:r>
            <a:r>
              <a:rPr lang="sv-SE" sz="1600" dirty="0" err="1">
                <a:solidFill>
                  <a:srgbClr val="0070C0"/>
                </a:solidFill>
              </a:rPr>
              <a:t>constraint</a:t>
            </a:r>
            <a:endParaRPr lang="en-US" sz="1600" dirty="0">
              <a:solidFill>
                <a:srgbClr val="0070C0"/>
              </a:solidFill>
            </a:endParaRPr>
          </a:p>
        </p:txBody>
      </p:sp>
      <p:cxnSp>
        <p:nvCxnSpPr>
          <p:cNvPr id="44" name="Straight Arrow Connector 43"/>
          <p:cNvCxnSpPr>
            <a:stCxn id="40" idx="1"/>
          </p:cNvCxnSpPr>
          <p:nvPr/>
        </p:nvCxnSpPr>
        <p:spPr>
          <a:xfrm flipH="1" flipV="1">
            <a:off x="5314530" y="6101794"/>
            <a:ext cx="467006" cy="304795"/>
          </a:xfrm>
          <a:prstGeom prst="straightConnector1">
            <a:avLst/>
          </a:prstGeom>
          <a:ln>
            <a:solidFill>
              <a:srgbClr val="0033CC"/>
            </a:solidFill>
            <a:tailEnd type="stealth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230688" y="5681246"/>
                <a:ext cx="381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688" y="5681246"/>
                <a:ext cx="381000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>
            <a:off x="1725488" y="4038600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676447" y="4038600"/>
            <a:ext cx="852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676447" y="4267200"/>
            <a:ext cx="852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238672" y="3810000"/>
                <a:ext cx="381000" cy="285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200" i="1">
                              <a:latin typeface="Cambria Math"/>
                            </a:rPr>
                            <m:t>𝑖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672" y="3810000"/>
                <a:ext cx="381000" cy="285206"/>
              </a:xfrm>
              <a:prstGeom prst="rect">
                <a:avLst/>
              </a:prstGeom>
              <a:blipFill rotWithShape="1">
                <a:blip r:embed="rId10"/>
                <a:stretch>
                  <a:fillRect r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308276" y="4058194"/>
                <a:ext cx="381000" cy="285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200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276" y="4058194"/>
                <a:ext cx="381000" cy="28520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/>
          <p:cNvCxnSpPr/>
          <p:nvPr/>
        </p:nvCxnSpPr>
        <p:spPr>
          <a:xfrm>
            <a:off x="4392488" y="3429000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689276" y="3429000"/>
            <a:ext cx="852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689276" y="3657600"/>
            <a:ext cx="852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253958" y="3218506"/>
                <a:ext cx="381000" cy="291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958" y="3218506"/>
                <a:ext cx="381000" cy="291875"/>
              </a:xfrm>
              <a:prstGeom prst="rect">
                <a:avLst/>
              </a:prstGeom>
              <a:blipFill rotWithShape="1">
                <a:blip r:embed="rId12"/>
                <a:stretch>
                  <a:fillRect r="-12903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308276" y="3466700"/>
                <a:ext cx="381000" cy="291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276" y="3466700"/>
                <a:ext cx="381000" cy="291811"/>
              </a:xfrm>
              <a:prstGeom prst="rect">
                <a:avLst/>
              </a:prstGeom>
              <a:blipFill rotWithShape="1">
                <a:blip r:embed="rId13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Connector 89"/>
          <p:cNvCxnSpPr/>
          <p:nvPr/>
        </p:nvCxnSpPr>
        <p:spPr>
          <a:xfrm>
            <a:off x="1685500" y="2057400"/>
            <a:ext cx="852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1388086" y="1905000"/>
                <a:ext cx="2731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2</m:t>
                      </m:r>
                      <m:r>
                        <a:rPr lang="en-US" sz="1200" b="0" i="1" smtClean="0"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086" y="1905000"/>
                <a:ext cx="273114" cy="276999"/>
              </a:xfrm>
              <a:prstGeom prst="rect">
                <a:avLst/>
              </a:prstGeom>
              <a:blipFill rotWithShape="1">
                <a:blip r:embed="rId14"/>
                <a:stretch>
                  <a:fillRect r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Rectangle 97"/>
          <p:cNvSpPr/>
          <p:nvPr/>
        </p:nvSpPr>
        <p:spPr>
          <a:xfrm>
            <a:off x="1748688" y="2051704"/>
            <a:ext cx="3305647" cy="914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39999">
                <a:schemeClr val="tx2">
                  <a:lumMod val="75000"/>
                </a:schemeClr>
              </a:gs>
              <a:gs pos="7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1728953" y="2039681"/>
            <a:ext cx="2673743" cy="609600"/>
          </a:xfrm>
          <a:custGeom>
            <a:avLst/>
            <a:gdLst>
              <a:gd name="connsiteX0" fmla="*/ 0 w 2299581"/>
              <a:gd name="connsiteY0" fmla="*/ 642796 h 642796"/>
              <a:gd name="connsiteX1" fmla="*/ 18107 w 2299581"/>
              <a:gd name="connsiteY1" fmla="*/ 597529 h 642796"/>
              <a:gd name="connsiteX2" fmla="*/ 45268 w 2299581"/>
              <a:gd name="connsiteY2" fmla="*/ 588475 h 642796"/>
              <a:gd name="connsiteX3" fmla="*/ 108642 w 2299581"/>
              <a:gd name="connsiteY3" fmla="*/ 543208 h 642796"/>
              <a:gd name="connsiteX4" fmla="*/ 135802 w 2299581"/>
              <a:gd name="connsiteY4" fmla="*/ 516047 h 642796"/>
              <a:gd name="connsiteX5" fmla="*/ 162963 w 2299581"/>
              <a:gd name="connsiteY5" fmla="*/ 479834 h 642796"/>
              <a:gd name="connsiteX6" fmla="*/ 190123 w 2299581"/>
              <a:gd name="connsiteY6" fmla="*/ 461727 h 642796"/>
              <a:gd name="connsiteX7" fmla="*/ 244444 w 2299581"/>
              <a:gd name="connsiteY7" fmla="*/ 416459 h 642796"/>
              <a:gd name="connsiteX8" fmla="*/ 289711 w 2299581"/>
              <a:gd name="connsiteY8" fmla="*/ 380246 h 642796"/>
              <a:gd name="connsiteX9" fmla="*/ 371193 w 2299581"/>
              <a:gd name="connsiteY9" fmla="*/ 334978 h 642796"/>
              <a:gd name="connsiteX10" fmla="*/ 679010 w 2299581"/>
              <a:gd name="connsiteY10" fmla="*/ 325925 h 642796"/>
              <a:gd name="connsiteX11" fmla="*/ 760492 w 2299581"/>
              <a:gd name="connsiteY11" fmla="*/ 316871 h 642796"/>
              <a:gd name="connsiteX12" fmla="*/ 814812 w 2299581"/>
              <a:gd name="connsiteY12" fmla="*/ 307818 h 642796"/>
              <a:gd name="connsiteX13" fmla="*/ 1013989 w 2299581"/>
              <a:gd name="connsiteY13" fmla="*/ 298764 h 642796"/>
              <a:gd name="connsiteX14" fmla="*/ 1068309 w 2299581"/>
              <a:gd name="connsiteY14" fmla="*/ 280657 h 642796"/>
              <a:gd name="connsiteX15" fmla="*/ 1095470 w 2299581"/>
              <a:gd name="connsiteY15" fmla="*/ 271604 h 642796"/>
              <a:gd name="connsiteX16" fmla="*/ 1122630 w 2299581"/>
              <a:gd name="connsiteY16" fmla="*/ 253497 h 642796"/>
              <a:gd name="connsiteX17" fmla="*/ 1149791 w 2299581"/>
              <a:gd name="connsiteY17" fmla="*/ 244444 h 642796"/>
              <a:gd name="connsiteX18" fmla="*/ 1213165 w 2299581"/>
              <a:gd name="connsiteY18" fmla="*/ 208230 h 642796"/>
              <a:gd name="connsiteX19" fmla="*/ 1276539 w 2299581"/>
              <a:gd name="connsiteY19" fmla="*/ 172016 h 642796"/>
              <a:gd name="connsiteX20" fmla="*/ 1303699 w 2299581"/>
              <a:gd name="connsiteY20" fmla="*/ 153909 h 642796"/>
              <a:gd name="connsiteX21" fmla="*/ 1358020 w 2299581"/>
              <a:gd name="connsiteY21" fmla="*/ 135802 h 642796"/>
              <a:gd name="connsiteX22" fmla="*/ 1385181 w 2299581"/>
              <a:gd name="connsiteY22" fmla="*/ 117695 h 642796"/>
              <a:gd name="connsiteX23" fmla="*/ 1466662 w 2299581"/>
              <a:gd name="connsiteY23" fmla="*/ 99588 h 642796"/>
              <a:gd name="connsiteX24" fmla="*/ 2091351 w 2299581"/>
              <a:gd name="connsiteY24" fmla="*/ 90535 h 642796"/>
              <a:gd name="connsiteX25" fmla="*/ 2145672 w 2299581"/>
              <a:gd name="connsiteY25" fmla="*/ 72428 h 642796"/>
              <a:gd name="connsiteX26" fmla="*/ 2190939 w 2299581"/>
              <a:gd name="connsiteY26" fmla="*/ 63374 h 642796"/>
              <a:gd name="connsiteX27" fmla="*/ 2281474 w 2299581"/>
              <a:gd name="connsiteY27" fmla="*/ 36214 h 642796"/>
              <a:gd name="connsiteX28" fmla="*/ 2299581 w 2299581"/>
              <a:gd name="connsiteY28" fmla="*/ 0 h 64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299581" h="642796">
                <a:moveTo>
                  <a:pt x="0" y="642796"/>
                </a:moveTo>
                <a:cubicBezTo>
                  <a:pt x="6036" y="627707"/>
                  <a:pt x="7703" y="610014"/>
                  <a:pt x="18107" y="597529"/>
                </a:cubicBezTo>
                <a:cubicBezTo>
                  <a:pt x="24217" y="590198"/>
                  <a:pt x="37327" y="593769"/>
                  <a:pt x="45268" y="588475"/>
                </a:cubicBezTo>
                <a:cubicBezTo>
                  <a:pt x="155378" y="515069"/>
                  <a:pt x="-16402" y="605730"/>
                  <a:pt x="108642" y="543208"/>
                </a:cubicBezTo>
                <a:cubicBezTo>
                  <a:pt x="117695" y="534154"/>
                  <a:pt x="127470" y="525768"/>
                  <a:pt x="135802" y="516047"/>
                </a:cubicBezTo>
                <a:cubicBezTo>
                  <a:pt x="145622" y="504591"/>
                  <a:pt x="152293" y="490503"/>
                  <a:pt x="162963" y="479834"/>
                </a:cubicBezTo>
                <a:cubicBezTo>
                  <a:pt x="170657" y="472140"/>
                  <a:pt x="181764" y="468693"/>
                  <a:pt x="190123" y="461727"/>
                </a:cubicBezTo>
                <a:cubicBezTo>
                  <a:pt x="259832" y="403636"/>
                  <a:pt x="177012" y="461415"/>
                  <a:pt x="244444" y="416459"/>
                </a:cubicBezTo>
                <a:cubicBezTo>
                  <a:pt x="277901" y="366274"/>
                  <a:pt x="243408" y="405969"/>
                  <a:pt x="289711" y="380246"/>
                </a:cubicBezTo>
                <a:cubicBezTo>
                  <a:pt x="305057" y="371720"/>
                  <a:pt x="343961" y="336450"/>
                  <a:pt x="371193" y="334978"/>
                </a:cubicBezTo>
                <a:cubicBezTo>
                  <a:pt x="473693" y="329437"/>
                  <a:pt x="576404" y="328943"/>
                  <a:pt x="679010" y="325925"/>
                </a:cubicBezTo>
                <a:cubicBezTo>
                  <a:pt x="706171" y="322907"/>
                  <a:pt x="733404" y="320483"/>
                  <a:pt x="760492" y="316871"/>
                </a:cubicBezTo>
                <a:cubicBezTo>
                  <a:pt x="778687" y="314445"/>
                  <a:pt x="796502" y="309126"/>
                  <a:pt x="814812" y="307818"/>
                </a:cubicBezTo>
                <a:cubicBezTo>
                  <a:pt x="881104" y="303083"/>
                  <a:pt x="947597" y="301782"/>
                  <a:pt x="1013989" y="298764"/>
                </a:cubicBezTo>
                <a:lnTo>
                  <a:pt x="1068309" y="280657"/>
                </a:lnTo>
                <a:lnTo>
                  <a:pt x="1095470" y="271604"/>
                </a:lnTo>
                <a:cubicBezTo>
                  <a:pt x="1104523" y="265568"/>
                  <a:pt x="1112898" y="258363"/>
                  <a:pt x="1122630" y="253497"/>
                </a:cubicBezTo>
                <a:cubicBezTo>
                  <a:pt x="1131166" y="249229"/>
                  <a:pt x="1141850" y="249738"/>
                  <a:pt x="1149791" y="244444"/>
                </a:cubicBezTo>
                <a:cubicBezTo>
                  <a:pt x="1214518" y="201293"/>
                  <a:pt x="1136571" y="227377"/>
                  <a:pt x="1213165" y="208230"/>
                </a:cubicBezTo>
                <a:cubicBezTo>
                  <a:pt x="1300734" y="142552"/>
                  <a:pt x="1207414" y="206579"/>
                  <a:pt x="1276539" y="172016"/>
                </a:cubicBezTo>
                <a:cubicBezTo>
                  <a:pt x="1286271" y="167150"/>
                  <a:pt x="1293756" y="158328"/>
                  <a:pt x="1303699" y="153909"/>
                </a:cubicBezTo>
                <a:cubicBezTo>
                  <a:pt x="1321140" y="146157"/>
                  <a:pt x="1358020" y="135802"/>
                  <a:pt x="1358020" y="135802"/>
                </a:cubicBezTo>
                <a:cubicBezTo>
                  <a:pt x="1367074" y="129766"/>
                  <a:pt x="1375180" y="121981"/>
                  <a:pt x="1385181" y="117695"/>
                </a:cubicBezTo>
                <a:cubicBezTo>
                  <a:pt x="1393559" y="114104"/>
                  <a:pt x="1462080" y="99712"/>
                  <a:pt x="1466662" y="99588"/>
                </a:cubicBezTo>
                <a:cubicBezTo>
                  <a:pt x="1674838" y="93962"/>
                  <a:pt x="1883121" y="93553"/>
                  <a:pt x="2091351" y="90535"/>
                </a:cubicBezTo>
                <a:cubicBezTo>
                  <a:pt x="2109458" y="84499"/>
                  <a:pt x="2126956" y="76171"/>
                  <a:pt x="2145672" y="72428"/>
                </a:cubicBezTo>
                <a:cubicBezTo>
                  <a:pt x="2160761" y="69410"/>
                  <a:pt x="2176011" y="67106"/>
                  <a:pt x="2190939" y="63374"/>
                </a:cubicBezTo>
                <a:cubicBezTo>
                  <a:pt x="2232389" y="53011"/>
                  <a:pt x="2246980" y="47711"/>
                  <a:pt x="2281474" y="36214"/>
                </a:cubicBezTo>
                <a:cubicBezTo>
                  <a:pt x="2291877" y="5004"/>
                  <a:pt x="2283778" y="15801"/>
                  <a:pt x="2299581" y="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/>
          <p:cNvCxnSpPr/>
          <p:nvPr/>
        </p:nvCxnSpPr>
        <p:spPr>
          <a:xfrm>
            <a:off x="4393740" y="2048347"/>
            <a:ext cx="0" cy="6096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4240088" y="26670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088" y="2667000"/>
                <a:ext cx="381000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4240088" y="4416623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088" y="4416623"/>
                <a:ext cx="381000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Straight Connector 118"/>
          <p:cNvCxnSpPr/>
          <p:nvPr/>
        </p:nvCxnSpPr>
        <p:spPr>
          <a:xfrm>
            <a:off x="4383435" y="3733800"/>
            <a:ext cx="0" cy="63093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1573088" y="2667000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088" y="2667000"/>
                <a:ext cx="381000" cy="27699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1573088" y="4371201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088" y="4371201"/>
                <a:ext cx="381000" cy="27699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5" name="Elbow Connector 124"/>
          <p:cNvCxnSpPr/>
          <p:nvPr/>
        </p:nvCxnSpPr>
        <p:spPr>
          <a:xfrm flipV="1">
            <a:off x="1725488" y="5526614"/>
            <a:ext cx="3048000" cy="154632"/>
          </a:xfrm>
          <a:prstGeom prst="bentConnector3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rc 130"/>
          <p:cNvSpPr/>
          <p:nvPr/>
        </p:nvSpPr>
        <p:spPr>
          <a:xfrm>
            <a:off x="4544888" y="5303065"/>
            <a:ext cx="1524000" cy="558239"/>
          </a:xfrm>
          <a:prstGeom prst="arc">
            <a:avLst>
              <a:gd name="adj1" fmla="val 11138835"/>
              <a:gd name="adj2" fmla="val 16280204"/>
            </a:avLst>
          </a:prstGeom>
          <a:ln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extBox 131"/>
          <p:cNvSpPr txBox="1"/>
          <p:nvPr/>
        </p:nvSpPr>
        <p:spPr>
          <a:xfrm>
            <a:off x="5560385" y="5112775"/>
            <a:ext cx="1742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A </a:t>
            </a:r>
            <a:r>
              <a:rPr lang="sv-SE" sz="1600" dirty="0" err="1" smtClean="0"/>
              <a:t>feasible</a:t>
            </a:r>
            <a:r>
              <a:rPr lang="sv-SE" sz="1600" dirty="0" smtClean="0"/>
              <a:t> solution</a:t>
            </a:r>
            <a:endParaRPr lang="en-US" sz="1600" dirty="0"/>
          </a:p>
        </p:txBody>
      </p:sp>
      <p:sp>
        <p:nvSpPr>
          <p:cNvPr id="134" name="Oval 133"/>
          <p:cNvSpPr/>
          <p:nvPr/>
        </p:nvSpPr>
        <p:spPr>
          <a:xfrm>
            <a:off x="4392488" y="2029786"/>
            <a:ext cx="45720" cy="457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urved Connector 7"/>
          <p:cNvCxnSpPr/>
          <p:nvPr/>
        </p:nvCxnSpPr>
        <p:spPr bwMode="auto">
          <a:xfrm rot="10800000">
            <a:off x="5679589" y="2406460"/>
            <a:ext cx="752192" cy="665564"/>
          </a:xfrm>
          <a:prstGeom prst="curvedConnector3">
            <a:avLst/>
          </a:prstGeom>
          <a:ln>
            <a:solidFill>
              <a:srgbClr val="0033CC"/>
            </a:solidFill>
            <a:headEnd type="none" w="med" len="med"/>
            <a:tailEnd type="stealth" w="lg" len="lg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Curved Connector 67"/>
          <p:cNvCxnSpPr/>
          <p:nvPr/>
        </p:nvCxnSpPr>
        <p:spPr bwMode="auto">
          <a:xfrm rot="10800000" flipV="1">
            <a:off x="5657205" y="3072024"/>
            <a:ext cx="774576" cy="746760"/>
          </a:xfrm>
          <a:prstGeom prst="curvedConnector3">
            <a:avLst/>
          </a:prstGeom>
          <a:ln>
            <a:solidFill>
              <a:srgbClr val="0033CC"/>
            </a:solidFill>
            <a:headEnd type="none" w="med" len="med"/>
            <a:tailEnd type="stealth" w="lg" len="lg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516216" y="285293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 smtClean="0">
                <a:solidFill>
                  <a:srgbClr val="0070C0"/>
                </a:solidFill>
              </a:rPr>
              <a:t>Boundary</a:t>
            </a:r>
            <a:r>
              <a:rPr lang="sv-SE" sz="1400" dirty="0" smtClean="0">
                <a:solidFill>
                  <a:srgbClr val="0070C0"/>
                </a:solidFill>
              </a:rPr>
              <a:t> </a:t>
            </a:r>
            <a:r>
              <a:rPr lang="sv-SE" sz="1400" dirty="0" err="1" smtClean="0">
                <a:solidFill>
                  <a:srgbClr val="0070C0"/>
                </a:solidFill>
              </a:rPr>
              <a:t>conditions</a:t>
            </a:r>
            <a:r>
              <a:rPr lang="sv-SE" sz="14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sv-SE" sz="1400" dirty="0" smtClean="0">
                <a:solidFill>
                  <a:srgbClr val="0070C0"/>
                </a:solidFill>
              </a:rPr>
              <a:t>(initial and final </a:t>
            </a:r>
            <a:r>
              <a:rPr lang="sv-SE" sz="1400" dirty="0" err="1" smtClean="0">
                <a:solidFill>
                  <a:srgbClr val="0070C0"/>
                </a:solidFill>
              </a:rPr>
              <a:t>states</a:t>
            </a:r>
            <a:r>
              <a:rPr lang="sv-SE" sz="1400" dirty="0" smtClean="0">
                <a:solidFill>
                  <a:srgbClr val="0070C0"/>
                </a:solidFill>
              </a:rPr>
              <a:t>)</a:t>
            </a: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97898"/>
            <a:ext cx="1489100" cy="984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151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9" grpId="0"/>
      <p:bldP spid="27" grpId="0"/>
      <p:bldP spid="28" grpId="0"/>
      <p:bldP spid="40" grpId="0"/>
      <p:bldP spid="48" grpId="0"/>
      <p:bldP spid="131" grpId="0" animBg="1"/>
      <p:bldP spid="1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595" y="692696"/>
            <a:ext cx="8162925" cy="646331"/>
          </a:xfrm>
        </p:spPr>
        <p:txBody>
          <a:bodyPr/>
          <a:lstStyle/>
          <a:p>
            <a:r>
              <a:rPr lang="en-US" sz="3600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3" y="1772816"/>
            <a:ext cx="7619627" cy="4572000"/>
          </a:xfrm>
        </p:spPr>
        <p:txBody>
          <a:bodyPr/>
          <a:lstStyle/>
          <a:p>
            <a:pPr algn="just"/>
            <a:r>
              <a:rPr lang="en-US" sz="2800" dirty="0" smtClean="0"/>
              <a:t> From optimal </a:t>
            </a:r>
            <a:r>
              <a:rPr lang="en-US" sz="2800" dirty="0"/>
              <a:t>control </a:t>
            </a:r>
            <a:r>
              <a:rPr lang="en-US" sz="2800" dirty="0" smtClean="0"/>
              <a:t>theory: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115616" y="2708920"/>
            <a:ext cx="7416824" cy="151216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274320" tIns="45720" rIns="274320" bIns="45720" numCol="1" rtlCol="0" anchor="ctr" anchorCtr="0" compatLnSpc="1">
            <a:prstTxWarp prst="textNoShape">
              <a:avLst/>
            </a:prstTxWarp>
          </a:bodyPr>
          <a:lstStyle/>
          <a:p>
            <a:pPr algn="just">
              <a:lnSpc>
                <a:spcPts val="3400"/>
              </a:lnSpc>
            </a:pPr>
            <a:r>
              <a:rPr lang="en-US" b="1" dirty="0"/>
              <a:t>The minimum-time </a:t>
            </a:r>
            <a:r>
              <a:rPr lang="en-US" b="1" dirty="0" smtClean="0"/>
              <a:t>problem:</a:t>
            </a:r>
            <a:r>
              <a:rPr lang="en-US" dirty="0" smtClean="0"/>
              <a:t> To </a:t>
            </a:r>
            <a:r>
              <a:rPr lang="en-US" dirty="0"/>
              <a:t>find the </a:t>
            </a:r>
            <a:r>
              <a:rPr lang="en-US" u="sng" dirty="0"/>
              <a:t>best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possible control to take </a:t>
            </a:r>
            <a:r>
              <a:rPr lang="en-US" dirty="0"/>
              <a:t>a dynamical </a:t>
            </a:r>
            <a:r>
              <a:rPr lang="en-US" dirty="0" smtClean="0"/>
              <a:t>system </a:t>
            </a:r>
            <a:r>
              <a:rPr lang="en-US" dirty="0"/>
              <a:t>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one </a:t>
            </a:r>
            <a:r>
              <a:rPr lang="en-US" dirty="0"/>
              <a:t>state to </a:t>
            </a:r>
            <a:r>
              <a:rPr lang="en-US" dirty="0" smtClean="0"/>
              <a:t>another.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108582" y="4869160"/>
            <a:ext cx="7454102" cy="1008112"/>
          </a:xfrm>
          <a:prstGeom prst="roundRect">
            <a:avLst/>
          </a:prstGeom>
          <a:gradFill>
            <a:gsLst>
              <a:gs pos="0">
                <a:srgbClr val="92D050">
                  <a:lumMod val="60000"/>
                  <a:lumOff val="40000"/>
                </a:srgbClr>
              </a:gs>
              <a:gs pos="35000">
                <a:srgbClr val="66FF66">
                  <a:lumMod val="38000"/>
                  <a:lumOff val="62000"/>
                </a:srgbClr>
              </a:gs>
              <a:gs pos="100000">
                <a:schemeClr val="accent5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274320" tIns="45720" rIns="27432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ts val="3400"/>
              </a:lnSpc>
            </a:pPr>
            <a:r>
              <a:rPr lang="en-US" b="1" dirty="0" smtClean="0"/>
              <a:t>Solution:</a:t>
            </a:r>
            <a:r>
              <a:rPr lang="en-US" dirty="0" smtClean="0"/>
              <a:t> The </a:t>
            </a:r>
            <a:r>
              <a:rPr lang="en-US" dirty="0" err="1"/>
              <a:t>Pontryagin’s</a:t>
            </a:r>
            <a:r>
              <a:rPr lang="en-US" dirty="0"/>
              <a:t> minimum principle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7" name="Picture 18" descr="Crystal Clear Passwo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144335"/>
            <a:ext cx="457761" cy="45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xquisite-folder download-hourgla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717032"/>
            <a:ext cx="4168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33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37010"/>
            <a:ext cx="3628453" cy="697563"/>
          </a:xfrm>
        </p:spPr>
        <p:txBody>
          <a:bodyPr/>
          <a:lstStyle/>
          <a:p>
            <a:pPr>
              <a:lnSpc>
                <a:spcPts val="5200"/>
              </a:lnSpc>
            </a:pPr>
            <a:r>
              <a:rPr lang="en-US" sz="3600" dirty="0"/>
              <a:t>Illustration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32040" y="597538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2</m:t>
                      </m:r>
                      <m:r>
                        <a:rPr lang="en-US" sz="1400" b="0" i="1" smtClean="0"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97538"/>
                <a:ext cx="360040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862" y="330200"/>
            <a:ext cx="4546600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32040" y="583187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2</m:t>
                      </m:r>
                      <m:r>
                        <a:rPr lang="en-US" sz="1400" b="0" i="1" smtClean="0"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83187"/>
                <a:ext cx="360040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369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Morteza\Desktop\Upp 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87" y="1362571"/>
            <a:ext cx="8824729" cy="509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8604448" y="6597352"/>
            <a:ext cx="216024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92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38" y="404664"/>
            <a:ext cx="464185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81238"/>
            <a:ext cx="3628453" cy="2759730"/>
          </a:xfrm>
        </p:spPr>
        <p:txBody>
          <a:bodyPr/>
          <a:lstStyle/>
          <a:p>
            <a:pPr>
              <a:lnSpc>
                <a:spcPts val="5200"/>
              </a:lnSpc>
            </a:pPr>
            <a:r>
              <a:rPr lang="en-US" sz="3200" b="0" dirty="0">
                <a:solidFill>
                  <a:srgbClr val="0070C0"/>
                </a:solidFill>
              </a:rPr>
              <a:t>Optimal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br>
              <a:rPr lang="en-US" sz="3200" b="0" dirty="0" smtClean="0">
                <a:solidFill>
                  <a:schemeClr val="tx1"/>
                </a:solidFill>
              </a:rPr>
            </a:br>
            <a:r>
              <a:rPr lang="en-US" sz="3200" b="0" dirty="0">
                <a:solidFill>
                  <a:schemeClr val="tx1"/>
                </a:solidFill>
              </a:rPr>
              <a:t>vs. </a:t>
            </a:r>
            <a:r>
              <a:rPr lang="en-US" sz="3200" b="0" dirty="0" smtClean="0">
                <a:solidFill>
                  <a:schemeClr val="tx1"/>
                </a:solidFill>
              </a:rPr>
              <a:t>pessimistic </a:t>
            </a:r>
            <a:r>
              <a:rPr lang="en-US" sz="3200" b="0" baseline="30000" dirty="0" smtClean="0">
                <a:solidFill>
                  <a:schemeClr val="tx1"/>
                </a:solidFill>
              </a:rPr>
              <a:t>*</a:t>
            </a:r>
            <a:r>
              <a:rPr lang="en-US" sz="3200" b="0" dirty="0" smtClean="0">
                <a:solidFill>
                  <a:schemeClr val="tx1"/>
                </a:solidFill>
              </a:rPr>
              <a:t/>
            </a:r>
            <a:br>
              <a:rPr lang="en-US" sz="3200" b="0" dirty="0" smtClean="0">
                <a:solidFill>
                  <a:schemeClr val="tx1"/>
                </a:solidFill>
              </a:rPr>
            </a:br>
            <a:r>
              <a:rPr lang="en-US" sz="3200" b="0" dirty="0" smtClean="0">
                <a:solidFill>
                  <a:schemeClr val="tx1"/>
                </a:solidFill>
              </a:rPr>
              <a:t>vs. optimistic</a:t>
            </a:r>
            <a:r>
              <a:rPr lang="en-US" sz="3200" b="0" baseline="30000" dirty="0">
                <a:solidFill>
                  <a:schemeClr val="tx1"/>
                </a:solidFill>
              </a:rPr>
              <a:t> </a:t>
            </a:r>
            <a:r>
              <a:rPr lang="en-US" sz="3200" b="0" baseline="30000" dirty="0" smtClean="0">
                <a:solidFill>
                  <a:schemeClr val="tx1"/>
                </a:solidFill>
              </a:rPr>
              <a:t>**</a:t>
            </a:r>
            <a:r>
              <a:rPr lang="en-US" sz="3200" b="0" dirty="0" smtClean="0">
                <a:solidFill>
                  <a:schemeClr val="tx1"/>
                </a:solidFill>
              </a:rPr>
              <a:t/>
            </a:r>
            <a:br>
              <a:rPr lang="en-US" sz="3200" b="0" dirty="0" smtClean="0">
                <a:solidFill>
                  <a:schemeClr val="tx1"/>
                </a:solidFill>
              </a:rPr>
            </a:br>
            <a:r>
              <a:rPr lang="en-US" sz="3200" b="0" dirty="0" smtClean="0">
                <a:solidFill>
                  <a:schemeClr val="tx1"/>
                </a:solidFill>
              </a:rPr>
              <a:t>approaches </a:t>
            </a:r>
            <a:endParaRPr lang="en-US" sz="3200" b="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1160" y="6093296"/>
            <a:ext cx="357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/>
              <a:t>* </a:t>
            </a:r>
            <a:r>
              <a:rPr lang="en-US" sz="1400" dirty="0" err="1"/>
              <a:t>Guo</a:t>
            </a:r>
            <a:r>
              <a:rPr lang="en-US" sz="1400" dirty="0"/>
              <a:t> and </a:t>
            </a:r>
            <a:r>
              <a:rPr lang="en-US" sz="1400" dirty="0" err="1"/>
              <a:t>Baruah</a:t>
            </a:r>
            <a:r>
              <a:rPr lang="en-US" sz="1400" dirty="0"/>
              <a:t>, ICCPS </a:t>
            </a:r>
            <a:r>
              <a:rPr lang="en-US" sz="1400" dirty="0" smtClean="0"/>
              <a:t>2015.</a:t>
            </a:r>
            <a:endParaRPr lang="en-US" sz="1400" dirty="0"/>
          </a:p>
          <a:p>
            <a:pPr algn="just">
              <a:lnSpc>
                <a:spcPct val="150000"/>
              </a:lnSpc>
            </a:pPr>
            <a:r>
              <a:rPr lang="en-US" sz="1400" dirty="0"/>
              <a:t>** Biondi et al., ECRTS </a:t>
            </a:r>
            <a:r>
              <a:rPr lang="en-US" sz="1400" dirty="0" smtClean="0"/>
              <a:t>2015.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32040" y="597538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2</m:t>
                      </m:r>
                      <m:r>
                        <a:rPr lang="en-US" sz="1400" b="0" i="1" smtClean="0"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97538"/>
                <a:ext cx="360040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730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119" y="476672"/>
            <a:ext cx="44704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1160" y="6093296"/>
            <a:ext cx="357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/>
              <a:t>* </a:t>
            </a:r>
            <a:r>
              <a:rPr lang="en-US" sz="1400" dirty="0" err="1"/>
              <a:t>Guo</a:t>
            </a:r>
            <a:r>
              <a:rPr lang="en-US" sz="1400" dirty="0"/>
              <a:t> and </a:t>
            </a:r>
            <a:r>
              <a:rPr lang="en-US" sz="1400" dirty="0" err="1"/>
              <a:t>Baruah</a:t>
            </a:r>
            <a:r>
              <a:rPr lang="en-US" sz="1400" dirty="0"/>
              <a:t>, ICCPS </a:t>
            </a:r>
            <a:r>
              <a:rPr lang="en-US" sz="1400" dirty="0" smtClean="0"/>
              <a:t>2015.</a:t>
            </a:r>
            <a:endParaRPr lang="en-US" sz="1400" dirty="0"/>
          </a:p>
          <a:p>
            <a:pPr algn="just">
              <a:lnSpc>
                <a:spcPct val="150000"/>
              </a:lnSpc>
            </a:pPr>
            <a:r>
              <a:rPr lang="en-US" sz="1400" dirty="0"/>
              <a:t>** Biondi et al., ECRTS </a:t>
            </a:r>
            <a:r>
              <a:rPr lang="en-US" sz="1400" dirty="0" smtClean="0"/>
              <a:t>2015.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32040" y="597538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2</m:t>
                      </m:r>
                      <m:r>
                        <a:rPr lang="en-US" sz="1400" b="0" i="1" smtClean="0"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97538"/>
                <a:ext cx="360040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43608" y="381238"/>
            <a:ext cx="3628453" cy="2759730"/>
          </a:xfrm>
        </p:spPr>
        <p:txBody>
          <a:bodyPr/>
          <a:lstStyle/>
          <a:p>
            <a:pPr>
              <a:lnSpc>
                <a:spcPts val="5200"/>
              </a:lnSpc>
            </a:pPr>
            <a:r>
              <a:rPr lang="en-US" sz="3200" b="0" dirty="0">
                <a:solidFill>
                  <a:srgbClr val="0070C0"/>
                </a:solidFill>
              </a:rPr>
              <a:t>Optimal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br>
              <a:rPr lang="en-US" sz="3200" b="0" dirty="0" smtClean="0">
                <a:solidFill>
                  <a:schemeClr val="tx1"/>
                </a:solidFill>
              </a:rPr>
            </a:br>
            <a:r>
              <a:rPr lang="en-US" sz="3200" b="0" dirty="0">
                <a:solidFill>
                  <a:schemeClr val="tx1"/>
                </a:solidFill>
              </a:rPr>
              <a:t>vs. </a:t>
            </a:r>
            <a:r>
              <a:rPr lang="en-US" sz="3200" b="0" dirty="0" smtClean="0">
                <a:solidFill>
                  <a:schemeClr val="tx1"/>
                </a:solidFill>
              </a:rPr>
              <a:t>pessimistic </a:t>
            </a:r>
            <a:r>
              <a:rPr lang="en-US" sz="3200" b="0" baseline="30000" dirty="0" smtClean="0">
                <a:solidFill>
                  <a:schemeClr val="tx1"/>
                </a:solidFill>
              </a:rPr>
              <a:t>*</a:t>
            </a:r>
            <a:r>
              <a:rPr lang="en-US" sz="3200" b="0" dirty="0" smtClean="0">
                <a:solidFill>
                  <a:schemeClr val="tx1"/>
                </a:solidFill>
              </a:rPr>
              <a:t/>
            </a:r>
            <a:br>
              <a:rPr lang="en-US" sz="3200" b="0" dirty="0" smtClean="0">
                <a:solidFill>
                  <a:schemeClr val="tx1"/>
                </a:solidFill>
              </a:rPr>
            </a:br>
            <a:r>
              <a:rPr lang="en-US" sz="3200" b="0" dirty="0" smtClean="0">
                <a:solidFill>
                  <a:schemeClr val="tx1"/>
                </a:solidFill>
              </a:rPr>
              <a:t>vs. optimistic</a:t>
            </a:r>
            <a:r>
              <a:rPr lang="en-US" sz="3200" b="0" baseline="30000" dirty="0">
                <a:solidFill>
                  <a:schemeClr val="tx1"/>
                </a:solidFill>
              </a:rPr>
              <a:t> </a:t>
            </a:r>
            <a:r>
              <a:rPr lang="en-US" sz="3200" b="0" baseline="30000" dirty="0" smtClean="0">
                <a:solidFill>
                  <a:schemeClr val="tx1"/>
                </a:solidFill>
              </a:rPr>
              <a:t>**</a:t>
            </a:r>
            <a:r>
              <a:rPr lang="en-US" sz="3200" b="0" dirty="0" smtClean="0">
                <a:solidFill>
                  <a:schemeClr val="tx1"/>
                </a:solidFill>
              </a:rPr>
              <a:t/>
            </a:r>
            <a:br>
              <a:rPr lang="en-US" sz="3200" b="0" dirty="0" smtClean="0">
                <a:solidFill>
                  <a:schemeClr val="tx1"/>
                </a:solidFill>
              </a:rPr>
            </a:br>
            <a:r>
              <a:rPr lang="en-US" sz="3200" b="0" dirty="0" smtClean="0">
                <a:solidFill>
                  <a:schemeClr val="tx1"/>
                </a:solidFill>
              </a:rPr>
              <a:t>approaches </a:t>
            </a:r>
            <a:endParaRPr lang="en-US" sz="3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4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682" y="407766"/>
            <a:ext cx="4464050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1160" y="6093296"/>
            <a:ext cx="357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/>
              <a:t>* </a:t>
            </a:r>
            <a:r>
              <a:rPr lang="en-US" sz="1400" dirty="0" err="1"/>
              <a:t>Guo</a:t>
            </a:r>
            <a:r>
              <a:rPr lang="en-US" sz="1400" dirty="0"/>
              <a:t> and </a:t>
            </a:r>
            <a:r>
              <a:rPr lang="en-US" sz="1400" dirty="0" err="1"/>
              <a:t>Baruah</a:t>
            </a:r>
            <a:r>
              <a:rPr lang="en-US" sz="1400" dirty="0"/>
              <a:t>, ICCPS </a:t>
            </a:r>
            <a:r>
              <a:rPr lang="en-US" sz="1400" dirty="0" smtClean="0"/>
              <a:t>2015.</a:t>
            </a:r>
            <a:endParaRPr lang="en-US" sz="1400" dirty="0"/>
          </a:p>
          <a:p>
            <a:pPr algn="just">
              <a:lnSpc>
                <a:spcPct val="150000"/>
              </a:lnSpc>
            </a:pPr>
            <a:r>
              <a:rPr lang="en-US" sz="1400" dirty="0"/>
              <a:t>** Biondi et al., ECRTS </a:t>
            </a:r>
            <a:r>
              <a:rPr lang="en-US" sz="1400" dirty="0" smtClean="0"/>
              <a:t>2015.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32040" y="597538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2</m:t>
                      </m:r>
                      <m:r>
                        <a:rPr lang="en-US" sz="1400" b="0" i="1" smtClean="0"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97538"/>
                <a:ext cx="360040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43608" y="381238"/>
            <a:ext cx="3628453" cy="2759730"/>
          </a:xfrm>
        </p:spPr>
        <p:txBody>
          <a:bodyPr/>
          <a:lstStyle/>
          <a:p>
            <a:pPr>
              <a:lnSpc>
                <a:spcPts val="5200"/>
              </a:lnSpc>
            </a:pPr>
            <a:r>
              <a:rPr lang="en-US" sz="3200" b="0" dirty="0">
                <a:solidFill>
                  <a:srgbClr val="0070C0"/>
                </a:solidFill>
              </a:rPr>
              <a:t>Optimal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br>
              <a:rPr lang="en-US" sz="3200" b="0" dirty="0" smtClean="0">
                <a:solidFill>
                  <a:schemeClr val="tx1"/>
                </a:solidFill>
              </a:rPr>
            </a:br>
            <a:r>
              <a:rPr lang="en-US" sz="3200" b="0" dirty="0">
                <a:solidFill>
                  <a:schemeClr val="tx1"/>
                </a:solidFill>
              </a:rPr>
              <a:t>vs. </a:t>
            </a:r>
            <a:r>
              <a:rPr lang="en-US" sz="3200" b="0" dirty="0" smtClean="0">
                <a:solidFill>
                  <a:schemeClr val="tx1"/>
                </a:solidFill>
              </a:rPr>
              <a:t>pessimistic </a:t>
            </a:r>
            <a:r>
              <a:rPr lang="en-US" sz="3200" b="0" baseline="30000" dirty="0" smtClean="0">
                <a:solidFill>
                  <a:schemeClr val="tx1"/>
                </a:solidFill>
              </a:rPr>
              <a:t>*</a:t>
            </a:r>
            <a:r>
              <a:rPr lang="en-US" sz="3200" b="0" dirty="0" smtClean="0">
                <a:solidFill>
                  <a:schemeClr val="tx1"/>
                </a:solidFill>
              </a:rPr>
              <a:t/>
            </a:r>
            <a:br>
              <a:rPr lang="en-US" sz="3200" b="0" dirty="0" smtClean="0">
                <a:solidFill>
                  <a:schemeClr val="tx1"/>
                </a:solidFill>
              </a:rPr>
            </a:br>
            <a:r>
              <a:rPr lang="en-US" sz="3200" b="0" dirty="0" smtClean="0">
                <a:solidFill>
                  <a:schemeClr val="tx1"/>
                </a:solidFill>
              </a:rPr>
              <a:t>vs. optimistic</a:t>
            </a:r>
            <a:r>
              <a:rPr lang="en-US" sz="3200" b="0" baseline="30000" dirty="0">
                <a:solidFill>
                  <a:schemeClr val="tx1"/>
                </a:solidFill>
              </a:rPr>
              <a:t> </a:t>
            </a:r>
            <a:r>
              <a:rPr lang="en-US" sz="3200" b="0" baseline="30000" dirty="0" smtClean="0">
                <a:solidFill>
                  <a:schemeClr val="tx1"/>
                </a:solidFill>
              </a:rPr>
              <a:t>**</a:t>
            </a:r>
            <a:r>
              <a:rPr lang="en-US" sz="3200" b="0" dirty="0" smtClean="0">
                <a:solidFill>
                  <a:schemeClr val="tx1"/>
                </a:solidFill>
              </a:rPr>
              <a:t/>
            </a:r>
            <a:br>
              <a:rPr lang="en-US" sz="3200" b="0" dirty="0" smtClean="0">
                <a:solidFill>
                  <a:schemeClr val="tx1"/>
                </a:solidFill>
              </a:rPr>
            </a:br>
            <a:r>
              <a:rPr lang="en-US" sz="3200" b="0" dirty="0" smtClean="0">
                <a:solidFill>
                  <a:schemeClr val="tx1"/>
                </a:solidFill>
              </a:rPr>
              <a:t>approaches </a:t>
            </a:r>
            <a:endParaRPr lang="en-US" sz="3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4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71600" y="6453336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Dubrovnik, June 27, 2017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059861" cy="582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61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899592" y="6483608"/>
            <a:ext cx="3096344" cy="3743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472" y="152400"/>
            <a:ext cx="7620000" cy="1143000"/>
          </a:xfrm>
        </p:spPr>
        <p:txBody>
          <a:bodyPr/>
          <a:lstStyle/>
          <a:p>
            <a:r>
              <a:rPr lang="en-US" dirty="0" smtClean="0"/>
              <a:t>Solution for Different Cases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669460" y="3733800"/>
                <a:ext cx="3581400" cy="349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</a:rPr>
                        <m:t>𝜔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𝑖</m:t>
                          </m:r>
                          <m:r>
                            <a:rPr lang="en-US" sz="1600" i="1">
                              <a:latin typeface="Cambria Math"/>
                            </a:rPr>
                            <m:t>,2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,  </m:t>
                      </m:r>
                      <m:r>
                        <a:rPr lang="en-US" sz="1600" b="0" i="1" smtClean="0">
                          <a:latin typeface="Cambria Math"/>
                        </a:rPr>
                        <m:t>𝛼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,</m:t>
                      </m:r>
                      <m:r>
                        <a:rPr lang="en-US" sz="1600" i="1">
                          <a:latin typeface="Cambria Math"/>
                        </a:rPr>
                        <m:t>∀</m:t>
                      </m:r>
                      <m:r>
                        <a:rPr lang="en-US" sz="1600" i="1">
                          <a:latin typeface="Cambria Math"/>
                        </a:rPr>
                        <m:t>𝑡</m:t>
                      </m:r>
                      <m:r>
                        <a:rPr lang="en-US" sz="1600" i="1">
                          <a:latin typeface="Cambria Math"/>
                        </a:rPr>
                        <m:t>∈[0,</m:t>
                      </m:r>
                      <m:r>
                        <a:rPr lang="en-US" sz="1600" i="1">
                          <a:latin typeface="Cambria Math"/>
                        </a:rPr>
                        <m:t>𝜏</m:t>
                      </m:r>
                      <m:r>
                        <a:rPr lang="en-US" sz="1600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460" y="3733800"/>
                <a:ext cx="3581400" cy="349326"/>
              </a:xfrm>
              <a:prstGeom prst="rect">
                <a:avLst/>
              </a:prstGeom>
              <a:blipFill rotWithShape="1">
                <a:blip r:embed="rId2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705672" y="5334000"/>
                <a:ext cx="1371600" cy="349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𝑖</m:t>
                        </m:r>
                        <m:r>
                          <a:rPr lang="en-US" sz="1600" i="1">
                            <a:latin typeface="Cambria Math"/>
                          </a:rPr>
                          <m:t>,2</m:t>
                        </m:r>
                      </m:sub>
                    </m:sSub>
                  </m:oMath>
                </a14:m>
                <a:r>
                  <a:rPr lang="en-US" sz="1600" dirty="0" smtClean="0"/>
                  <a:t>,</a:t>
                </a:r>
                <a:endParaRPr lang="en-US" sz="16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672" y="5334000"/>
                <a:ext cx="1371600" cy="349326"/>
              </a:xfrm>
              <a:prstGeom prst="rect">
                <a:avLst/>
              </a:prstGeom>
              <a:blipFill rotWithShape="1">
                <a:blip r:embed="rId3"/>
                <a:stretch>
                  <a:fillRect t="-7018" b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077272" y="5181600"/>
                <a:ext cx="2514600" cy="641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𝛼</m:t>
                      </m:r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r>
                        <a:rPr lang="en-US" sz="1600" b="0" i="1" smtClean="0">
                          <a:latin typeface="Cambria Math"/>
                        </a:rPr>
                        <m:t>𝑡</m:t>
                      </m:r>
                      <m:r>
                        <a:rPr lang="en-US" sz="1600" b="0" i="1" smtClean="0">
                          <a:latin typeface="Cambria Math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sz="1600" dirty="0"/>
                                <m:t>, 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∀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0,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600" i="1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/>
                                </a:rPr>
                                <m:t>,∀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∈[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𝜏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]</m:t>
                              </m:r>
                              <m:r>
                                <m:rPr>
                                  <m:nor/>
                                </m:rPr>
                                <a:rPr lang="en-US" sz="1600" dirty="0"/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272" y="5181600"/>
                <a:ext cx="2514600" cy="6415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Connector 73"/>
          <p:cNvCxnSpPr/>
          <p:nvPr/>
        </p:nvCxnSpPr>
        <p:spPr>
          <a:xfrm>
            <a:off x="1124272" y="3498595"/>
            <a:ext cx="7467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400872" y="1632466"/>
            <a:ext cx="0" cy="48306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276672" y="1905000"/>
            <a:ext cx="73152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048072" y="1447800"/>
            <a:ext cx="332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Speed ranges</a:t>
            </a:r>
            <a:endParaRPr lang="en-US" sz="1800" dirty="0"/>
          </a:p>
        </p:txBody>
      </p:sp>
      <p:sp>
        <p:nvSpPr>
          <p:cNvPr id="80" name="TextBox 79"/>
          <p:cNvSpPr txBox="1"/>
          <p:nvPr/>
        </p:nvSpPr>
        <p:spPr>
          <a:xfrm>
            <a:off x="5292080" y="1447800"/>
            <a:ext cx="2204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Optimal solution</a:t>
            </a:r>
            <a:endParaRPr lang="en-US" sz="1800" dirty="0"/>
          </a:p>
        </p:txBody>
      </p:sp>
      <p:cxnSp>
        <p:nvCxnSpPr>
          <p:cNvPr id="92" name="Straight Connector 91"/>
          <p:cNvCxnSpPr/>
          <p:nvPr/>
        </p:nvCxnSpPr>
        <p:spPr>
          <a:xfrm>
            <a:off x="1124272" y="4953000"/>
            <a:ext cx="7467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1816486" y="2342604"/>
            <a:ext cx="0" cy="413439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3056431" y="2050793"/>
            <a:ext cx="0" cy="44262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2904031" y="6477000"/>
                <a:ext cx="29574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031" y="6477000"/>
                <a:ext cx="295749" cy="2769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1" name="Group 140"/>
          <p:cNvGrpSpPr/>
          <p:nvPr/>
        </p:nvGrpSpPr>
        <p:grpSpPr>
          <a:xfrm>
            <a:off x="1352872" y="5181600"/>
            <a:ext cx="2115494" cy="856435"/>
            <a:chOff x="609600" y="5181600"/>
            <a:chExt cx="2115494" cy="856435"/>
          </a:xfrm>
        </p:grpSpPr>
        <p:cxnSp>
          <p:nvCxnSpPr>
            <p:cNvPr id="108" name="Straight Connector 107"/>
            <p:cNvCxnSpPr/>
            <p:nvPr/>
          </p:nvCxnSpPr>
          <p:spPr>
            <a:xfrm flipV="1">
              <a:off x="1093959" y="5181600"/>
              <a:ext cx="1213923" cy="471680"/>
            </a:xfrm>
            <a:prstGeom prst="line">
              <a:avLst/>
            </a:prstGeom>
            <a:ln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609600" y="5752829"/>
                  <a:ext cx="381000" cy="2852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1200" i="1">
                                <a:latin typeface="Cambria Math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5752829"/>
                  <a:ext cx="381000" cy="28520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/>
            <p:cNvCxnSpPr/>
            <p:nvPr/>
          </p:nvCxnSpPr>
          <p:spPr>
            <a:xfrm>
              <a:off x="1066800" y="5657035"/>
              <a:ext cx="6414" cy="30480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017759" y="5657035"/>
              <a:ext cx="8525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17759" y="5961835"/>
              <a:ext cx="8525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649588" y="5428435"/>
                  <a:ext cx="381000" cy="2852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1200" i="1">
                                <a:latin typeface="Cambria Math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588" y="5428435"/>
                  <a:ext cx="381000" cy="28520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/>
            <p:cNvCxnSpPr/>
            <p:nvPr/>
          </p:nvCxnSpPr>
          <p:spPr>
            <a:xfrm>
              <a:off x="2307882" y="5421830"/>
              <a:ext cx="6414" cy="30480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276947" y="5421830"/>
              <a:ext cx="8525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276947" y="5726630"/>
              <a:ext cx="8525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2335041" y="5276035"/>
                  <a:ext cx="381000" cy="2918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12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5041" y="5276035"/>
                  <a:ext cx="381000" cy="29181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1587" b="-20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2344094" y="5593824"/>
                  <a:ext cx="381000" cy="2918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1200" i="1">
                                <a:latin typeface="Cambria Math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4094" y="5593824"/>
                  <a:ext cx="381000" cy="29181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1613" b="-42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0" name="Group 139"/>
          <p:cNvGrpSpPr/>
          <p:nvPr/>
        </p:nvGrpSpPr>
        <p:grpSpPr>
          <a:xfrm>
            <a:off x="1807433" y="5276035"/>
            <a:ext cx="1270880" cy="379318"/>
            <a:chOff x="1064161" y="5276035"/>
            <a:chExt cx="1270880" cy="379318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2057400" y="5276035"/>
              <a:ext cx="277641" cy="15495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064161" y="5276035"/>
              <a:ext cx="976218" cy="37931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1429072" y="6477000"/>
                <a:ext cx="7620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1200" b="0" dirty="0" smtClean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072" y="6477000"/>
                <a:ext cx="762001" cy="27699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Straight Connector 111"/>
          <p:cNvCxnSpPr/>
          <p:nvPr/>
        </p:nvCxnSpPr>
        <p:spPr>
          <a:xfrm>
            <a:off x="1819125" y="6475480"/>
            <a:ext cx="1819747" cy="0"/>
          </a:xfrm>
          <a:prstGeom prst="line">
            <a:avLst/>
          </a:prstGeom>
          <a:ln>
            <a:prstDash val="soli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3562671" y="6324600"/>
                <a:ext cx="6096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/>
                        </a:rPr>
                        <m:t>𝑡</m:t>
                      </m:r>
                      <m:r>
                        <a:rPr lang="en-US" sz="1200" b="0" i="1" smtClean="0">
                          <a:latin typeface="Cambria Math"/>
                        </a:rPr>
                        <m:t>𝑖𝑚𝑒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671" y="6324600"/>
                <a:ext cx="609601" cy="27699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8" name="Group 137"/>
          <p:cNvGrpSpPr/>
          <p:nvPr/>
        </p:nvGrpSpPr>
        <p:grpSpPr>
          <a:xfrm>
            <a:off x="1352872" y="3650995"/>
            <a:ext cx="2115494" cy="1149605"/>
            <a:chOff x="609600" y="3650995"/>
            <a:chExt cx="2115494" cy="114960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066800" y="4419600"/>
              <a:ext cx="6414" cy="30480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17759" y="4419600"/>
              <a:ext cx="8525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17759" y="4724400"/>
              <a:ext cx="8525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49588" y="4191000"/>
                  <a:ext cx="381000" cy="2852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1200" i="1">
                                <a:latin typeface="Cambria Math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588" y="4191000"/>
                  <a:ext cx="381000" cy="285206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09600" y="4515394"/>
                  <a:ext cx="381000" cy="2852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1200" i="1">
                                <a:latin typeface="Cambria Math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4515394"/>
                  <a:ext cx="381000" cy="285206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/>
            <p:cNvCxnSpPr/>
            <p:nvPr/>
          </p:nvCxnSpPr>
          <p:spPr>
            <a:xfrm>
              <a:off x="2307882" y="3803395"/>
              <a:ext cx="6414" cy="30480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286000" y="3803395"/>
              <a:ext cx="8525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286000" y="4108195"/>
              <a:ext cx="8525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344094" y="3650995"/>
                  <a:ext cx="381000" cy="2918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12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4094" y="3650995"/>
                  <a:ext cx="381000" cy="291811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r="-1613" b="-20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344094" y="3975389"/>
                  <a:ext cx="381000" cy="2918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1200" i="1">
                                <a:latin typeface="Cambria Math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4094" y="3975389"/>
                  <a:ext cx="381000" cy="291811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r="-1613" b="-20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Connector 57"/>
            <p:cNvCxnSpPr/>
            <p:nvPr/>
          </p:nvCxnSpPr>
          <p:spPr>
            <a:xfrm flipV="1">
              <a:off x="1093959" y="3942806"/>
              <a:ext cx="1213923" cy="471679"/>
            </a:xfrm>
            <a:prstGeom prst="line">
              <a:avLst/>
            </a:prstGeom>
            <a:ln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2045085" y="2481590"/>
                <a:ext cx="76200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5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050" i="1">
                              <a:latin typeface="Cambria Math"/>
                            </a:rPr>
                            <m:t>𝛼</m:t>
                          </m:r>
                          <m:d>
                            <m:dPr>
                              <m:ctrlPr>
                                <a:rPr lang="en-US" sz="105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05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05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050" b="0" i="1" smtClean="0"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085" y="2481590"/>
                <a:ext cx="762001" cy="2616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5" name="Group 124"/>
          <p:cNvGrpSpPr/>
          <p:nvPr/>
        </p:nvGrpSpPr>
        <p:grpSpPr>
          <a:xfrm>
            <a:off x="1352872" y="1981200"/>
            <a:ext cx="2133600" cy="1447800"/>
            <a:chOff x="609600" y="4876800"/>
            <a:chExt cx="2133600" cy="1447800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1066800" y="5943600"/>
              <a:ext cx="6414" cy="30480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1017759" y="5943600"/>
              <a:ext cx="8525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1017759" y="6248400"/>
              <a:ext cx="8525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/>
                <p:cNvSpPr txBox="1"/>
                <p:nvPr/>
              </p:nvSpPr>
              <p:spPr>
                <a:xfrm>
                  <a:off x="649588" y="5715000"/>
                  <a:ext cx="381000" cy="2852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1200" i="1">
                                <a:latin typeface="Cambria Math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29" name="TextBox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588" y="5715000"/>
                  <a:ext cx="381000" cy="285206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/>
                <p:cNvSpPr txBox="1"/>
                <p:nvPr/>
              </p:nvSpPr>
              <p:spPr>
                <a:xfrm>
                  <a:off x="609600" y="6039394"/>
                  <a:ext cx="381000" cy="2852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1200" i="1">
                                <a:latin typeface="Cambria Math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30" name="TextBox 1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6039394"/>
                  <a:ext cx="381000" cy="285206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1" name="Straight Connector 130"/>
            <p:cNvCxnSpPr/>
            <p:nvPr/>
          </p:nvCxnSpPr>
          <p:spPr>
            <a:xfrm>
              <a:off x="2307882" y="5022595"/>
              <a:ext cx="6414" cy="30480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2286000" y="5022595"/>
              <a:ext cx="8525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2286000" y="5327395"/>
              <a:ext cx="8525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/>
                <p:cNvSpPr txBox="1"/>
                <p:nvPr/>
              </p:nvSpPr>
              <p:spPr>
                <a:xfrm>
                  <a:off x="2344094" y="5194589"/>
                  <a:ext cx="381000" cy="2918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1200" i="1">
                                <a:latin typeface="Cambria Math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34" name="TextBox 1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4094" y="5194589"/>
                  <a:ext cx="381000" cy="291811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r="-1613" b="-20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5" name="Straight Connector 134"/>
            <p:cNvCxnSpPr/>
            <p:nvPr/>
          </p:nvCxnSpPr>
          <p:spPr>
            <a:xfrm flipV="1">
              <a:off x="1093959" y="5466806"/>
              <a:ext cx="1213923" cy="471679"/>
            </a:xfrm>
            <a:prstGeom prst="line">
              <a:avLst/>
            </a:prstGeom>
            <a:ln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/>
                <p:cNvSpPr txBox="1"/>
                <p:nvPr/>
              </p:nvSpPr>
              <p:spPr>
                <a:xfrm>
                  <a:off x="2362200" y="4876800"/>
                  <a:ext cx="381000" cy="2918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12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36" name="TextBox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4876800"/>
                  <a:ext cx="381000" cy="291811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r="-1613" b="-20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7" name="TextBox 136"/>
          <p:cNvSpPr txBox="1"/>
          <p:nvPr/>
        </p:nvSpPr>
        <p:spPr>
          <a:xfrm>
            <a:off x="4705672" y="2209800"/>
            <a:ext cx="2628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 feasible solution</a:t>
            </a:r>
            <a:endParaRPr lang="en-US" sz="1600" dirty="0"/>
          </a:p>
        </p:txBody>
      </p:sp>
      <p:sp>
        <p:nvSpPr>
          <p:cNvPr id="154" name="TextBox 153"/>
          <p:cNvSpPr txBox="1"/>
          <p:nvPr/>
        </p:nvSpPr>
        <p:spPr>
          <a:xfrm>
            <a:off x="1048073" y="1938318"/>
            <a:ext cx="76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1:</a:t>
            </a:r>
            <a:endParaRPr lang="en-US" sz="1600" dirty="0"/>
          </a:p>
        </p:txBody>
      </p:sp>
      <p:sp>
        <p:nvSpPr>
          <p:cNvPr id="155" name="TextBox 154"/>
          <p:cNvSpPr txBox="1"/>
          <p:nvPr/>
        </p:nvSpPr>
        <p:spPr>
          <a:xfrm>
            <a:off x="1048072" y="3547646"/>
            <a:ext cx="76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2:</a:t>
            </a:r>
            <a:endParaRPr lang="en-US" sz="1600" dirty="0"/>
          </a:p>
        </p:txBody>
      </p:sp>
      <p:sp>
        <p:nvSpPr>
          <p:cNvPr id="156" name="TextBox 155"/>
          <p:cNvSpPr txBox="1"/>
          <p:nvPr/>
        </p:nvSpPr>
        <p:spPr>
          <a:xfrm>
            <a:off x="1048073" y="4995446"/>
            <a:ext cx="76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3: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2648272" y="6477000"/>
                <a:ext cx="29574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272" y="6477000"/>
                <a:ext cx="295749" cy="27699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8" name="Straight Connector 157"/>
          <p:cNvCxnSpPr/>
          <p:nvPr/>
        </p:nvCxnSpPr>
        <p:spPr>
          <a:xfrm flipV="1">
            <a:off x="2800672" y="5276035"/>
            <a:ext cx="6414" cy="120757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10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71" grpId="0"/>
      <p:bldP spid="72" grpId="0"/>
      <p:bldP spid="137" grpId="0"/>
      <p:bldP spid="1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404664"/>
            <a:ext cx="8162925" cy="646331"/>
          </a:xfrm>
        </p:spPr>
        <p:txBody>
          <a:bodyPr/>
          <a:lstStyle/>
          <a:p>
            <a:r>
              <a:rPr lang="en-US" sz="3600" dirty="0"/>
              <a:t>Problem 2: Model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3" y="1472952"/>
            <a:ext cx="8110537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Recognizing appropriate job types   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dirty="0" smtClean="0"/>
              <a:t>partitioning</a:t>
            </a:r>
            <a:r>
              <a:rPr lang="en-US" dirty="0" smtClean="0"/>
              <a:t> the speed interval)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 bwMode="auto">
              <a:xfrm>
                <a:off x="5786443" y="3626325"/>
                <a:ext cx="454045" cy="4540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118872" tIns="0" rIns="0" bIns="9144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86443" y="3626325"/>
                <a:ext cx="454045" cy="454045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urved Connector 5"/>
          <p:cNvCxnSpPr>
            <a:stCxn id="5" idx="1"/>
            <a:endCxn id="5" idx="7"/>
          </p:cNvCxnSpPr>
          <p:nvPr/>
        </p:nvCxnSpPr>
        <p:spPr bwMode="auto">
          <a:xfrm rot="5400000" flipH="1" flipV="1">
            <a:off x="6013465" y="3532289"/>
            <a:ext cx="12700" cy="321059"/>
          </a:xfrm>
          <a:prstGeom prst="curvedConnector3">
            <a:avLst>
              <a:gd name="adj1" fmla="val 23235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>
            <a:stCxn id="5" idx="6"/>
            <a:endCxn id="9" idx="2"/>
          </p:cNvCxnSpPr>
          <p:nvPr/>
        </p:nvCxnSpPr>
        <p:spPr bwMode="auto">
          <a:xfrm flipV="1">
            <a:off x="6240488" y="3851027"/>
            <a:ext cx="1289274" cy="23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727784" y="3636892"/>
                <a:ext cx="107125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784" y="3636892"/>
                <a:ext cx="1071254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 bwMode="auto">
              <a:xfrm>
                <a:off x="7529762" y="3624004"/>
                <a:ext cx="454045" cy="4540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118872" tIns="0" rIns="0" bIns="9144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9762" y="3624004"/>
                <a:ext cx="454045" cy="454045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 bwMode="auto">
              <a:xfrm>
                <a:off x="6632093" y="5023116"/>
                <a:ext cx="454045" cy="4540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118872" tIns="0" rIns="0" bIns="9144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32093" y="5023116"/>
                <a:ext cx="454045" cy="454045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959278" y="3573016"/>
                <a:ext cx="10772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 dirty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278" y="3573016"/>
                <a:ext cx="1077218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324766" y="5621178"/>
                <a:ext cx="11170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 dirty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766" y="5621178"/>
                <a:ext cx="1117036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urved Connector 12"/>
          <p:cNvCxnSpPr>
            <a:stCxn id="9" idx="1"/>
            <a:endCxn id="9" idx="7"/>
          </p:cNvCxnSpPr>
          <p:nvPr/>
        </p:nvCxnSpPr>
        <p:spPr bwMode="auto">
          <a:xfrm rot="5400000" flipH="1" flipV="1">
            <a:off x="7756784" y="3529968"/>
            <a:ext cx="12700" cy="321059"/>
          </a:xfrm>
          <a:prstGeom prst="curvedConnector3">
            <a:avLst>
              <a:gd name="adj1" fmla="val 23235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urved Connector 15"/>
          <p:cNvCxnSpPr>
            <a:stCxn id="10" idx="5"/>
            <a:endCxn id="10" idx="3"/>
          </p:cNvCxnSpPr>
          <p:nvPr/>
        </p:nvCxnSpPr>
        <p:spPr bwMode="auto">
          <a:xfrm rot="5400000">
            <a:off x="6859116" y="5250139"/>
            <a:ext cx="12700" cy="321059"/>
          </a:xfrm>
          <a:prstGeom prst="curvedConnector3">
            <a:avLst>
              <a:gd name="adj1" fmla="val 23235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Curved Connector 17"/>
          <p:cNvCxnSpPr>
            <a:stCxn id="9" idx="1"/>
            <a:endCxn id="5" idx="7"/>
          </p:cNvCxnSpPr>
          <p:nvPr/>
        </p:nvCxnSpPr>
        <p:spPr bwMode="auto">
          <a:xfrm rot="16200000" flipH="1" flipV="1">
            <a:off x="6883964" y="2980527"/>
            <a:ext cx="2321" cy="1422260"/>
          </a:xfrm>
          <a:prstGeom prst="curvedConnector3">
            <a:avLst>
              <a:gd name="adj1" fmla="val -31931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>
            <a:stCxn id="9" idx="4"/>
            <a:endCxn id="10" idx="7"/>
          </p:cNvCxnSpPr>
          <p:nvPr/>
        </p:nvCxnSpPr>
        <p:spPr bwMode="auto">
          <a:xfrm flipH="1">
            <a:off x="7019645" y="4078049"/>
            <a:ext cx="737140" cy="10115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1"/>
            <a:endCxn id="5" idx="5"/>
          </p:cNvCxnSpPr>
          <p:nvPr/>
        </p:nvCxnSpPr>
        <p:spPr bwMode="auto">
          <a:xfrm flipH="1" flipV="1">
            <a:off x="6173995" y="4013877"/>
            <a:ext cx="524591" cy="10757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Curved Connector 20"/>
          <p:cNvCxnSpPr>
            <a:stCxn id="10" idx="6"/>
            <a:endCxn id="9" idx="5"/>
          </p:cNvCxnSpPr>
          <p:nvPr/>
        </p:nvCxnSpPr>
        <p:spPr bwMode="auto">
          <a:xfrm flipV="1">
            <a:off x="7086138" y="4011556"/>
            <a:ext cx="831176" cy="1238583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Curved Connector 21"/>
          <p:cNvCxnSpPr>
            <a:stCxn id="5" idx="4"/>
            <a:endCxn id="10" idx="2"/>
          </p:cNvCxnSpPr>
          <p:nvPr/>
        </p:nvCxnSpPr>
        <p:spPr bwMode="auto">
          <a:xfrm rot="16200000" flipH="1">
            <a:off x="5737895" y="4355940"/>
            <a:ext cx="1169769" cy="618627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976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587" y="548680"/>
            <a:ext cx="8162925" cy="707886"/>
          </a:xfrm>
        </p:spPr>
        <p:txBody>
          <a:bodyPr/>
          <a:lstStyle/>
          <a:p>
            <a:r>
              <a:rPr lang="en-US" sz="4000" dirty="0" smtClean="0"/>
              <a:t>Speed Range Partitioning</a:t>
            </a:r>
            <a:endParaRPr lang="en-US" sz="40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043608" y="3076973"/>
            <a:ext cx="5256584" cy="1"/>
          </a:xfrm>
          <a:prstGeom prst="straightConnector1">
            <a:avLst/>
          </a:prstGeom>
          <a:ln>
            <a:headEnd type="none" w="med" len="med"/>
            <a:tailEnd type="arrow" w="lg" len="lg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1475656" y="2968961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2843808" y="2971519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6300192" y="3027730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speed (rpm)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2" y="322393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500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267744" y="322226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2500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635896" y="322226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4500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04048" y="322226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6500</a:t>
            </a:r>
            <a:endParaRPr lang="en-US" sz="14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211960" y="3003686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5580112" y="3006244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1475656" y="2084658"/>
            <a:ext cx="0" cy="943072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>
            <a:off x="5580112" y="1998132"/>
            <a:ext cx="0" cy="1101606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255183" y="1556792"/>
                <a:ext cx="8004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𝑚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𝑎𝑥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3" y="1556792"/>
                <a:ext cx="800411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115616" y="1619508"/>
                <a:ext cx="7709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𝑚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619508"/>
                <a:ext cx="770980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 bwMode="auto">
          <a:xfrm>
            <a:off x="2843808" y="2084658"/>
            <a:ext cx="0" cy="994873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>
            <a:off x="4211960" y="2084658"/>
            <a:ext cx="0" cy="1029598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3933056"/>
            <a:ext cx="4150766" cy="133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Oval 2053"/>
              <p:cNvSpPr/>
              <p:nvPr/>
            </p:nvSpPr>
            <p:spPr bwMode="auto">
              <a:xfrm>
                <a:off x="1886596" y="2204864"/>
                <a:ext cx="381148" cy="344071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054" name="Oval 20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6596" y="2204864"/>
                <a:ext cx="381148" cy="344071"/>
              </a:xfrm>
              <a:prstGeom prst="ellipse">
                <a:avLst/>
              </a:prstGeom>
              <a:blipFill rotWithShape="1">
                <a:blip r:embed="rId5"/>
                <a:stretch>
                  <a:fillRect r="-11111" b="-25000"/>
                </a:stretch>
              </a:blip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/>
              <p:cNvSpPr/>
              <p:nvPr/>
            </p:nvSpPr>
            <p:spPr bwMode="auto">
              <a:xfrm>
                <a:off x="3275856" y="2204864"/>
                <a:ext cx="381148" cy="344071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2" name="Oval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5856" y="2204864"/>
                <a:ext cx="381148" cy="344071"/>
              </a:xfrm>
              <a:prstGeom prst="ellipse">
                <a:avLst/>
              </a:prstGeom>
              <a:blipFill rotWithShape="1">
                <a:blip r:embed="rId6"/>
                <a:stretch>
                  <a:fillRect r="-12698" b="-25000"/>
                </a:stretch>
              </a:blip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/>
              <p:cNvSpPr/>
              <p:nvPr/>
            </p:nvSpPr>
            <p:spPr bwMode="auto">
              <a:xfrm>
                <a:off x="4694908" y="2204864"/>
                <a:ext cx="381148" cy="344071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3" name="Oval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4908" y="2204864"/>
                <a:ext cx="381148" cy="344071"/>
              </a:xfrm>
              <a:prstGeom prst="ellipse">
                <a:avLst/>
              </a:prstGeom>
              <a:blipFill rotWithShape="1">
                <a:blip r:embed="rId7"/>
                <a:stretch>
                  <a:fillRect r="-12698" b="-25000"/>
                </a:stretch>
              </a:blip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432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54" grpId="0" animBg="1"/>
      <p:bldP spid="42" grpId="0" animBg="1"/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587" y="548680"/>
            <a:ext cx="8162925" cy="707886"/>
          </a:xfrm>
        </p:spPr>
        <p:txBody>
          <a:bodyPr/>
          <a:lstStyle/>
          <a:p>
            <a:r>
              <a:rPr lang="en-US" sz="4000" dirty="0" smtClean="0"/>
              <a:t>Speed Range Partitioning</a:t>
            </a:r>
            <a:endParaRPr lang="en-US" sz="40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043608" y="3076973"/>
            <a:ext cx="5256584" cy="1"/>
          </a:xfrm>
          <a:prstGeom prst="straightConnector1">
            <a:avLst/>
          </a:prstGeom>
          <a:ln>
            <a:headEnd type="none" w="med" len="med"/>
            <a:tailEnd type="arrow" w="lg" len="lg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1475656" y="2968961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2843808" y="2971519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6300192" y="3027730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speed (rpm)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2" y="322393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500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267744" y="322226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2500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635896" y="322226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4500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04048" y="322226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6500</a:t>
            </a:r>
            <a:endParaRPr lang="en-US" sz="14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211960" y="3003686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5580112" y="3006244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1475656" y="2084658"/>
            <a:ext cx="0" cy="943072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>
            <a:off x="5580112" y="1998132"/>
            <a:ext cx="0" cy="1101606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255183" y="1556792"/>
                <a:ext cx="8004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𝑚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𝑎𝑥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3" y="1556792"/>
                <a:ext cx="800411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115616" y="1619508"/>
                <a:ext cx="7709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𝑚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619508"/>
                <a:ext cx="77098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 bwMode="auto">
          <a:xfrm>
            <a:off x="2843808" y="2084658"/>
            <a:ext cx="0" cy="994873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>
            <a:off x="4211960" y="2084658"/>
            <a:ext cx="0" cy="1029598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3933056"/>
            <a:ext cx="4150766" cy="133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535883"/>
            <a:ext cx="3942893" cy="117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218" y="3981321"/>
            <a:ext cx="3732262" cy="276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Connector 33"/>
          <p:cNvCxnSpPr/>
          <p:nvPr/>
        </p:nvCxnSpPr>
        <p:spPr bwMode="auto">
          <a:xfrm>
            <a:off x="2167161" y="2111370"/>
            <a:ext cx="0" cy="979076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auto">
          <a:xfrm>
            <a:off x="3535313" y="2095573"/>
            <a:ext cx="0" cy="1045395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>
            <a:off x="4898132" y="2111370"/>
            <a:ext cx="0" cy="1029598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/>
              <p:cNvSpPr/>
              <p:nvPr/>
            </p:nvSpPr>
            <p:spPr bwMode="auto">
              <a:xfrm>
                <a:off x="1691680" y="2204864"/>
                <a:ext cx="381148" cy="344071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5" name="Oval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1680" y="2204864"/>
                <a:ext cx="381148" cy="344071"/>
              </a:xfrm>
              <a:prstGeom prst="ellipse">
                <a:avLst/>
              </a:prstGeom>
              <a:blipFill rotWithShape="1">
                <a:blip r:embed="rId8"/>
                <a:stretch>
                  <a:fillRect l="-6452" b="-25000"/>
                </a:stretch>
              </a:blip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/>
              <p:cNvSpPr/>
              <p:nvPr/>
            </p:nvSpPr>
            <p:spPr bwMode="auto">
              <a:xfrm>
                <a:off x="2390652" y="2204864"/>
                <a:ext cx="381148" cy="344071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6" name="Oval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0652" y="2204864"/>
                <a:ext cx="381148" cy="344071"/>
              </a:xfrm>
              <a:prstGeom prst="ellipse">
                <a:avLst/>
              </a:prstGeom>
              <a:blipFill rotWithShape="1">
                <a:blip r:embed="rId9"/>
                <a:stretch>
                  <a:fillRect l="-4762" b="-25000"/>
                </a:stretch>
              </a:blip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/>
              <p:cNvSpPr/>
              <p:nvPr/>
            </p:nvSpPr>
            <p:spPr bwMode="auto">
              <a:xfrm>
                <a:off x="3059832" y="2204864"/>
                <a:ext cx="381148" cy="344071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9" name="Oval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9832" y="2204864"/>
                <a:ext cx="381148" cy="344071"/>
              </a:xfrm>
              <a:prstGeom prst="ellipse">
                <a:avLst/>
              </a:prstGeom>
              <a:blipFill rotWithShape="1">
                <a:blip r:embed="rId10"/>
                <a:stretch>
                  <a:fillRect l="-6452" b="-25000"/>
                </a:stretch>
              </a:blip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/>
              <p:cNvSpPr/>
              <p:nvPr/>
            </p:nvSpPr>
            <p:spPr bwMode="auto">
              <a:xfrm>
                <a:off x="3758804" y="2204864"/>
                <a:ext cx="381148" cy="344071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0" name="Oval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58804" y="2204864"/>
                <a:ext cx="381148" cy="344071"/>
              </a:xfrm>
              <a:prstGeom prst="ellipse">
                <a:avLst/>
              </a:prstGeom>
              <a:blipFill rotWithShape="1">
                <a:blip r:embed="rId11"/>
                <a:stretch>
                  <a:fillRect l="-4839" b="-25000"/>
                </a:stretch>
              </a:blip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/>
              <p:cNvSpPr/>
              <p:nvPr/>
            </p:nvSpPr>
            <p:spPr bwMode="auto">
              <a:xfrm>
                <a:off x="4406876" y="2204864"/>
                <a:ext cx="381148" cy="344071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1" name="Oval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6876" y="2204864"/>
                <a:ext cx="381148" cy="344071"/>
              </a:xfrm>
              <a:prstGeom prst="ellipse">
                <a:avLst/>
              </a:prstGeom>
              <a:blipFill rotWithShape="1">
                <a:blip r:embed="rId12"/>
                <a:stretch>
                  <a:fillRect l="-6452" b="-25000"/>
                </a:stretch>
              </a:blip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/>
              <p:cNvSpPr/>
              <p:nvPr/>
            </p:nvSpPr>
            <p:spPr bwMode="auto">
              <a:xfrm>
                <a:off x="5126956" y="2204864"/>
                <a:ext cx="381148" cy="344071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2" name="Oval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6956" y="2204864"/>
                <a:ext cx="381148" cy="344071"/>
              </a:xfrm>
              <a:prstGeom prst="ellipse">
                <a:avLst/>
              </a:prstGeom>
              <a:blipFill rotWithShape="1">
                <a:blip r:embed="rId13"/>
                <a:stretch>
                  <a:fillRect l="-6349" b="-25000"/>
                </a:stretch>
              </a:blip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85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587" y="548680"/>
            <a:ext cx="8162925" cy="707886"/>
          </a:xfrm>
        </p:spPr>
        <p:txBody>
          <a:bodyPr/>
          <a:lstStyle/>
          <a:p>
            <a:r>
              <a:rPr lang="en-US" sz="4000" dirty="0" smtClean="0"/>
              <a:t>Speed Range Partitioning: Idea</a:t>
            </a:r>
            <a:endParaRPr lang="en-US" sz="40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187624" y="5309221"/>
            <a:ext cx="5256584" cy="1"/>
          </a:xfrm>
          <a:prstGeom prst="straightConnector1">
            <a:avLst/>
          </a:prstGeom>
          <a:ln>
            <a:headEnd type="none" w="med" len="med"/>
            <a:tailEnd type="arrow" w="lg" len="lg"/>
          </a:ln>
          <a:effectLst/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1619672" y="5201209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6588224" y="5085184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speed (rpm)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3608" y="545618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500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148064" y="545451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6500</a:t>
            </a:r>
            <a:endParaRPr lang="en-US" sz="1400" dirty="0"/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5724128" y="5238492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1619672" y="4316906"/>
            <a:ext cx="0" cy="943072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>
            <a:off x="5724128" y="4230380"/>
            <a:ext cx="0" cy="1101606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9199" y="3789040"/>
                <a:ext cx="8004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𝑚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𝑎𝑥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199" y="3789040"/>
                <a:ext cx="800411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259632" y="3851756"/>
                <a:ext cx="7709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𝑚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851756"/>
                <a:ext cx="77098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 bwMode="auto">
          <a:xfrm>
            <a:off x="3455876" y="4316906"/>
            <a:ext cx="0" cy="994873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2635213" y="4343618"/>
            <a:ext cx="0" cy="979076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auto">
          <a:xfrm>
            <a:off x="4103948" y="4343618"/>
            <a:ext cx="0" cy="922865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/>
              <p:cNvSpPr/>
              <p:nvPr/>
            </p:nvSpPr>
            <p:spPr bwMode="auto">
              <a:xfrm>
                <a:off x="2858704" y="4437112"/>
                <a:ext cx="381148" cy="344071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6" name="Oval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8704" y="4437112"/>
                <a:ext cx="381148" cy="344071"/>
              </a:xfrm>
              <a:prstGeom prst="ellipse">
                <a:avLst/>
              </a:prstGeom>
              <a:blipFill rotWithShape="1">
                <a:blip r:embed="rId5"/>
                <a:stretch>
                  <a:fillRect l="-1613" b="-26786"/>
                </a:stretch>
              </a:blip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/>
              <p:cNvSpPr/>
              <p:nvPr/>
            </p:nvSpPr>
            <p:spPr bwMode="auto">
              <a:xfrm>
                <a:off x="3629646" y="4437112"/>
                <a:ext cx="381148" cy="344071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9" name="Oval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9646" y="4437112"/>
                <a:ext cx="381148" cy="344071"/>
              </a:xfrm>
              <a:prstGeom prst="ellipse">
                <a:avLst/>
              </a:prstGeom>
              <a:blipFill rotWithShape="1">
                <a:blip r:embed="rId6"/>
                <a:stretch>
                  <a:fillRect b="-37500"/>
                </a:stretch>
              </a:blip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/>
          <p:cNvSpPr/>
          <p:nvPr/>
        </p:nvSpPr>
        <p:spPr bwMode="auto">
          <a:xfrm>
            <a:off x="3455876" y="5067738"/>
            <a:ext cx="684076" cy="484757"/>
          </a:xfrm>
          <a:prstGeom prst="arc">
            <a:avLst>
              <a:gd name="adj1" fmla="val 471217"/>
              <a:gd name="adj2" fmla="val 10451367"/>
            </a:avLst>
          </a:prstGeom>
          <a:ln>
            <a:solidFill>
              <a:srgbClr val="0033CC"/>
            </a:solidFill>
            <a:headEnd type="triangle" w="med" len="lg"/>
            <a:tailEnd type="none" w="med" len="med"/>
          </a:ln>
          <a:effectLst/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3" name="Arc 32"/>
          <p:cNvSpPr/>
          <p:nvPr/>
        </p:nvSpPr>
        <p:spPr bwMode="auto">
          <a:xfrm flipH="1">
            <a:off x="2627346" y="5168243"/>
            <a:ext cx="819001" cy="475249"/>
          </a:xfrm>
          <a:prstGeom prst="arc">
            <a:avLst>
              <a:gd name="adj1" fmla="val 21118883"/>
              <a:gd name="adj2" fmla="val 11148872"/>
            </a:avLst>
          </a:prstGeom>
          <a:ln>
            <a:solidFill>
              <a:srgbClr val="00B050"/>
            </a:solidFill>
            <a:headEnd type="triangle" w="med" len="lg"/>
            <a:tailEnd type="none" w="med" len="med"/>
          </a:ln>
          <a:effectLst/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/>
              <p:cNvSpPr/>
              <p:nvPr/>
            </p:nvSpPr>
            <p:spPr bwMode="auto">
              <a:xfrm>
                <a:off x="2822700" y="5605209"/>
                <a:ext cx="381148" cy="344071"/>
              </a:xfrm>
              <a:prstGeom prst="ellipse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mbria Math"/>
                        </a:rPr>
                        <m:t>Δ</m:t>
                      </m:r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mbria Math"/>
                        </a:rPr>
                        <m:t>𝜃</m:t>
                      </m:r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mbria Math"/>
                        </a:rPr>
                        <m:t>=2</m:t>
                      </m:r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00B05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1600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7" name="Oval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22700" y="5605209"/>
                <a:ext cx="381148" cy="344071"/>
              </a:xfrm>
              <a:prstGeom prst="ellipse">
                <a:avLst/>
              </a:prstGeom>
              <a:blipFill rotWithShape="1">
                <a:blip r:embed="rId7"/>
                <a:stretch>
                  <a:fillRect l="-74603" r="-53968" b="-71930"/>
                </a:stretch>
              </a:blip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/>
              <p:cNvSpPr/>
              <p:nvPr/>
            </p:nvSpPr>
            <p:spPr bwMode="auto">
              <a:xfrm>
                <a:off x="3923928" y="5533201"/>
                <a:ext cx="381148" cy="344071"/>
              </a:xfrm>
              <a:prstGeom prst="ellipse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mbria Math"/>
                        </a:rPr>
                        <m:t>Δ</m:t>
                      </m:r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mbria Math"/>
                        </a:rPr>
                        <m:t>𝜃</m:t>
                      </m:r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mbria Math"/>
                        </a:rPr>
                        <m:t>=2</m:t>
                      </m:r>
                      <m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0033CC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1600" i="1">
                          <a:solidFill>
                            <a:srgbClr val="0033CC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8" name="Oval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5533201"/>
                <a:ext cx="381148" cy="344071"/>
              </a:xfrm>
              <a:prstGeom prst="ellipse">
                <a:avLst/>
              </a:prstGeom>
              <a:blipFill rotWithShape="1">
                <a:blip r:embed="rId8"/>
                <a:stretch>
                  <a:fillRect l="-75806" r="-56452" b="-73214"/>
                </a:stretch>
              </a:blip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/>
              <p:cNvSpPr/>
              <p:nvPr/>
            </p:nvSpPr>
            <p:spPr bwMode="auto">
              <a:xfrm>
                <a:off x="4644008" y="4365104"/>
                <a:ext cx="576064" cy="344071"/>
              </a:xfrm>
              <a:prstGeom prst="ellipse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9" name="Oval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4008" y="4365104"/>
                <a:ext cx="576064" cy="344071"/>
              </a:xfrm>
              <a:prstGeom prst="ellipse">
                <a:avLst/>
              </a:prstGeom>
              <a:blipFill rotWithShape="1">
                <a:blip r:embed="rId9"/>
                <a:stretch>
                  <a:fillRect b="-42105"/>
                </a:stretch>
              </a:blip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val 39"/>
              <p:cNvSpPr/>
              <p:nvPr/>
            </p:nvSpPr>
            <p:spPr bwMode="auto">
              <a:xfrm>
                <a:off x="1907704" y="4365104"/>
                <a:ext cx="576064" cy="344071"/>
              </a:xfrm>
              <a:prstGeom prst="ellipse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0" name="Oval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704" y="4365104"/>
                <a:ext cx="576064" cy="344071"/>
              </a:xfrm>
              <a:prstGeom prst="ellipse">
                <a:avLst/>
              </a:prstGeom>
              <a:blipFill rotWithShape="1">
                <a:blip r:embed="rId10"/>
                <a:stretch>
                  <a:fillRect b="-42105"/>
                </a:stretch>
              </a:blip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912813" y="1893168"/>
            <a:ext cx="8110537" cy="2039888"/>
          </a:xfrm>
        </p:spPr>
        <p:txBody>
          <a:bodyPr/>
          <a:lstStyle/>
          <a:p>
            <a:r>
              <a:rPr lang="en-US" sz="2400" dirty="0" smtClean="0"/>
              <a:t>A </a:t>
            </a:r>
            <a:r>
              <a:rPr lang="en-US" sz="2400" b="1" dirty="0" smtClean="0"/>
              <a:t>sufficient</a:t>
            </a:r>
            <a:r>
              <a:rPr lang="en-US" sz="2400" dirty="0" smtClean="0"/>
              <a:t> condition for the speed partitioning to lead to a </a:t>
            </a:r>
            <a:r>
              <a:rPr lang="en-US" sz="2400" b="1" dirty="0" smtClean="0"/>
              <a:t>tight</a:t>
            </a:r>
            <a:r>
              <a:rPr lang="en-US" sz="2400" dirty="0" smtClean="0"/>
              <a:t> DRT model.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405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22" grpId="0"/>
      <p:bldP spid="23" grpId="0"/>
      <p:bldP spid="26" grpId="0" animBg="1"/>
      <p:bldP spid="29" grpId="0" animBg="1"/>
      <p:bldP spid="3" grpId="0" animBg="1"/>
      <p:bldP spid="33" grpId="0" animBg="1"/>
      <p:bldP spid="37" grpId="0"/>
      <p:bldP spid="38" grpId="0"/>
      <p:bldP spid="39" grpId="0"/>
      <p:bldP spid="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4624"/>
            <a:ext cx="7488832" cy="1200329"/>
          </a:xfrm>
        </p:spPr>
        <p:txBody>
          <a:bodyPr/>
          <a:lstStyle/>
          <a:p>
            <a:r>
              <a:rPr lang="en-US" sz="3600" dirty="0"/>
              <a:t>Speed Range Partitioning: </a:t>
            </a:r>
            <a:r>
              <a:rPr lang="en-US" sz="3600" dirty="0" smtClean="0"/>
              <a:t>Result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6464369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Task parameters are from [Biondi et al., ECRTS, 2014]</a:t>
            </a:r>
            <a:endParaRPr lang="en-US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799"/>
            <a:ext cx="5308864" cy="94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104" y="2924944"/>
            <a:ext cx="5538216" cy="320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7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749424" y="2132856"/>
            <a:ext cx="2670448" cy="1451248"/>
          </a:xfrm>
          <a:prstGeom prst="cloudCallout">
            <a:avLst>
              <a:gd name="adj1" fmla="val -16485"/>
              <a:gd name="adj2" fmla="val 45652"/>
            </a:avLst>
          </a:prstGeom>
          <a:solidFill>
            <a:srgbClr val="FFE07D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smtClean="0"/>
              <a:t>Physical system</a:t>
            </a:r>
            <a:endParaRPr lang="en-US" sz="2000" dirty="0"/>
          </a:p>
        </p:txBody>
      </p:sp>
      <p:sp>
        <p:nvSpPr>
          <p:cNvPr id="5" name="Arc 4"/>
          <p:cNvSpPr/>
          <p:nvPr/>
        </p:nvSpPr>
        <p:spPr>
          <a:xfrm>
            <a:off x="3124199" y="1938536"/>
            <a:ext cx="3103985" cy="914400"/>
          </a:xfrm>
          <a:prstGeom prst="arc">
            <a:avLst>
              <a:gd name="adj1" fmla="val 11002545"/>
              <a:gd name="adj2" fmla="val 21454958"/>
            </a:avLst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10800000">
            <a:off x="2903984" y="2761878"/>
            <a:ext cx="3036168" cy="914400"/>
          </a:xfrm>
          <a:prstGeom prst="arc">
            <a:avLst>
              <a:gd name="adj1" fmla="val 11156690"/>
              <a:gd name="adj2" fmla="val 21328370"/>
            </a:avLst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05200" y="1475492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Events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233958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Current state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3685" y="3717032"/>
            <a:ext cx="2216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Control</a:t>
            </a: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5076056" y="5085184"/>
            <a:ext cx="3456384" cy="1447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/>
              <a:t>Task activation pattern: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At </a:t>
            </a:r>
            <a:r>
              <a:rPr lang="en-US" sz="1800" i="1" dirty="0" err="1" smtClean="0"/>
              <a:t>apriori</a:t>
            </a:r>
            <a:r>
              <a:rPr lang="en-US" sz="1800" dirty="0" smtClean="0"/>
              <a:t> known instants, </a:t>
            </a:r>
            <a:r>
              <a:rPr lang="en-US" sz="1800" b="1" dirty="0" smtClean="0"/>
              <a:t>or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Upon arrival of a new event.</a:t>
            </a:r>
            <a:endParaRPr lang="en-US" sz="1800" dirty="0"/>
          </a:p>
        </p:txBody>
      </p:sp>
      <p:cxnSp>
        <p:nvCxnSpPr>
          <p:cNvPr id="11" name="Curved Connector 10"/>
          <p:cNvCxnSpPr>
            <a:stCxn id="14" idx="1"/>
            <a:endCxn id="10" idx="0"/>
          </p:cNvCxnSpPr>
          <p:nvPr/>
        </p:nvCxnSpPr>
        <p:spPr>
          <a:xfrm rot="5400000">
            <a:off x="6288921" y="4226957"/>
            <a:ext cx="1373554" cy="342900"/>
          </a:xfrm>
          <a:prstGeom prst="curvedConnector3">
            <a:avLst>
              <a:gd name="adj1" fmla="val 50000"/>
            </a:avLst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463280" y="2780928"/>
            <a:ext cx="2332856" cy="0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439" y="3236690"/>
            <a:ext cx="1784073" cy="141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loud Callout 13"/>
          <p:cNvSpPr/>
          <p:nvPr/>
        </p:nvSpPr>
        <p:spPr>
          <a:xfrm>
            <a:off x="5761856" y="2132856"/>
            <a:ext cx="2770584" cy="1580457"/>
          </a:xfrm>
          <a:prstGeom prst="cloudCallout">
            <a:avLst>
              <a:gd name="adj1" fmla="val -16485"/>
              <a:gd name="adj2" fmla="val 45652"/>
            </a:avLst>
          </a:prstGeom>
          <a:gradFill>
            <a:gsLst>
              <a:gs pos="0">
                <a:srgbClr val="92D050"/>
              </a:gs>
              <a:gs pos="35000">
                <a:srgbClr val="92D050"/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smtClean="0"/>
              <a:t>Computational system</a:t>
            </a:r>
            <a:endParaRPr lang="en-US" sz="2000" dirty="0"/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75" y="377497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"/>
          <p:cNvSpPr txBox="1">
            <a:spLocks/>
          </p:cNvSpPr>
          <p:nvPr/>
        </p:nvSpPr>
        <p:spPr bwMode="auto">
          <a:xfrm>
            <a:off x="1017587" y="520333"/>
            <a:ext cx="81629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sz="3600" kern="0" dirty="0" smtClean="0"/>
              <a:t>Introduction </a:t>
            </a:r>
            <a:endParaRPr 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91378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2907630"/>
            <a:ext cx="4678487" cy="923330"/>
          </a:xfrm>
        </p:spPr>
        <p:txBody>
          <a:bodyPr/>
          <a:lstStyle/>
          <a:p>
            <a:pPr algn="ctr"/>
            <a:r>
              <a:rPr lang="en-US" sz="5400" dirty="0" smtClean="0"/>
              <a:t>Evaluation</a:t>
            </a:r>
            <a:endParaRPr lang="en-US" sz="5400" dirty="0"/>
          </a:p>
        </p:txBody>
      </p:sp>
      <p:pic>
        <p:nvPicPr>
          <p:cNvPr id="5" name="Picture 14" descr="Crystal Clear action fi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836712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43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587" y="692696"/>
            <a:ext cx="8162925" cy="646331"/>
          </a:xfrm>
        </p:spPr>
        <p:txBody>
          <a:bodyPr/>
          <a:lstStyle/>
          <a:p>
            <a:r>
              <a:rPr lang="en-US" sz="3600" dirty="0" smtClean="0"/>
              <a:t>Analysis efficiency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857" y="5909952"/>
            <a:ext cx="7531837" cy="6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63452"/>
            <a:ext cx="76708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Flowchart: Process 3"/>
              <p:cNvSpPr/>
              <p:nvPr/>
            </p:nvSpPr>
            <p:spPr bwMode="auto">
              <a:xfrm>
                <a:off x="1384857" y="5373215"/>
                <a:ext cx="4051239" cy="392657"/>
              </a:xfrm>
              <a:prstGeom prst="flowChartProcess">
                <a:avLst/>
              </a:prstGeom>
              <a:solidFill>
                <a:srgbClr val="9FE6FF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Computing dbf for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𝑡</m:t>
                    </m:r>
                    <m:r>
                      <a: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0" 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0,80000</m:t>
                        </m:r>
                      </m:e>
                    </m:d>
                    <m:r>
                      <a: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𝜇</m:t>
                    </m:r>
                    <m:r>
                      <a: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𝑠</m:t>
                    </m:r>
                  </m:oMath>
                </a14:m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:</a:t>
                </a:r>
              </a:p>
            </p:txBody>
          </p:sp>
        </mc:Choice>
        <mc:Fallback xmlns="">
          <p:sp>
            <p:nvSpPr>
              <p:cNvPr id="4" name="Flowchart: Process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4857" y="5373215"/>
                <a:ext cx="4051239" cy="392657"/>
              </a:xfrm>
              <a:prstGeom prst="flowChartProcess">
                <a:avLst/>
              </a:prstGeom>
              <a:blipFill rotWithShape="1">
                <a:blip r:embed="rId4"/>
                <a:stretch>
                  <a:fillRect l="-1203" t="-7692" r="-902" b="-16923"/>
                </a:stretch>
              </a:blip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20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1318661" y="1412776"/>
            <a:ext cx="6565707" cy="2808312"/>
          </a:xfrm>
          <a:prstGeom prst="roundRect">
            <a:avLst>
              <a:gd name="adj" fmla="val 7191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1691680" y="1772816"/>
            <a:ext cx="1728192" cy="1086222"/>
          </a:xfrm>
          <a:prstGeom prst="cloudCallout">
            <a:avLst>
              <a:gd name="adj1" fmla="val -16485"/>
              <a:gd name="adj2" fmla="val 45652"/>
            </a:avLst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 smtClean="0"/>
              <a:t>Physical system</a:t>
            </a:r>
            <a:endParaRPr lang="en-US" sz="1800" dirty="0"/>
          </a:p>
        </p:txBody>
      </p:sp>
      <p:sp>
        <p:nvSpPr>
          <p:cNvPr id="5" name="Arc 4"/>
          <p:cNvSpPr/>
          <p:nvPr/>
        </p:nvSpPr>
        <p:spPr>
          <a:xfrm>
            <a:off x="3326656" y="1700808"/>
            <a:ext cx="2209010" cy="720079"/>
          </a:xfrm>
          <a:prstGeom prst="arc">
            <a:avLst>
              <a:gd name="adj1" fmla="val 11002545"/>
              <a:gd name="adj2" fmla="val 21454958"/>
            </a:avLst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c 5"/>
          <p:cNvSpPr/>
          <p:nvPr/>
        </p:nvSpPr>
        <p:spPr>
          <a:xfrm rot="10800000">
            <a:off x="3120683" y="2132856"/>
            <a:ext cx="2387422" cy="852270"/>
          </a:xfrm>
          <a:prstGeom prst="arc">
            <a:avLst>
              <a:gd name="adj1" fmla="val 11156690"/>
              <a:gd name="adj2" fmla="val 21328370"/>
            </a:avLst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372247" y="2420888"/>
            <a:ext cx="1944216" cy="0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2704992"/>
            <a:ext cx="1728192" cy="137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loud Callout 13"/>
          <p:cNvSpPr/>
          <p:nvPr/>
        </p:nvSpPr>
        <p:spPr>
          <a:xfrm>
            <a:off x="5292079" y="1772817"/>
            <a:ext cx="2360137" cy="1137149"/>
          </a:xfrm>
          <a:prstGeom prst="cloudCallout">
            <a:avLst>
              <a:gd name="adj1" fmla="val -16485"/>
              <a:gd name="adj2" fmla="val 45652"/>
            </a:avLst>
          </a:prstGeom>
          <a:gradFill>
            <a:gsLst>
              <a:gs pos="0">
                <a:srgbClr val="92D050"/>
              </a:gs>
              <a:gs pos="35000">
                <a:srgbClr val="92D050"/>
              </a:gs>
              <a:gs pos="100000">
                <a:schemeClr val="accent5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 smtClean="0"/>
              <a:t>Computational system</a:t>
            </a:r>
            <a:endParaRPr lang="en-US" sz="1800" dirty="0"/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1017587" y="404664"/>
            <a:ext cx="81629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sz="3600" kern="0" dirty="0" smtClean="0"/>
              <a:t>Conclusion </a:t>
            </a:r>
            <a:endParaRPr lang="en-US" sz="3600" kern="0" dirty="0"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32" y="2985126"/>
            <a:ext cx="1855063" cy="102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60168"/>
            <a:ext cx="2736304" cy="198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Isosceles Triangle 35"/>
          <p:cNvSpPr/>
          <p:nvPr/>
        </p:nvSpPr>
        <p:spPr bwMode="auto">
          <a:xfrm rot="10800000">
            <a:off x="3923928" y="4365103"/>
            <a:ext cx="1584176" cy="288031"/>
          </a:xfrm>
          <a:prstGeom prst="triangle">
            <a:avLst/>
          </a:prstGeom>
          <a:ln w="44450" cmpd="dbl"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6630801" y="4616913"/>
            <a:ext cx="2189671" cy="1716831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Abstraction</a:t>
            </a:r>
          </a:p>
          <a:p>
            <a:r>
              <a:rPr lang="en-US" sz="2000" dirty="0" smtClean="0"/>
              <a:t>Yet tight</a:t>
            </a:r>
            <a:endParaRPr lang="en-US" sz="2000" dirty="0"/>
          </a:p>
        </p:txBody>
      </p:sp>
      <p:sp>
        <p:nvSpPr>
          <p:cNvPr id="40" name="Rounded Rectangle 39"/>
          <p:cNvSpPr/>
          <p:nvPr/>
        </p:nvSpPr>
        <p:spPr bwMode="auto">
          <a:xfrm>
            <a:off x="1444032" y="5526378"/>
            <a:ext cx="1597155" cy="45421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/>
              <a:t>DRT </a:t>
            </a:r>
            <a:r>
              <a:rPr lang="en-US" sz="1800" dirty="0" smtClean="0"/>
              <a:t>Tasks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6043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87450" y="404813"/>
            <a:ext cx="7678738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4000" kern="0" dirty="0"/>
              <a:t>Refinement of Workload Models for Engine Controllers by State Space Partitioning</a:t>
            </a:r>
            <a:endParaRPr lang="en-US" altLang="en-US" sz="4000" kern="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31913" y="2674938"/>
            <a:ext cx="5472112" cy="401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®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endParaRPr lang="en-US" sz="1200" dirty="0" smtClean="0"/>
          </a:p>
          <a:p>
            <a:pPr marL="0" indent="0" eaLnBrk="1" hangingPunct="1">
              <a:buNone/>
              <a:defRPr/>
            </a:pPr>
            <a:endParaRPr lang="en-US" sz="1200" dirty="0"/>
          </a:p>
          <a:p>
            <a:pPr marL="0" indent="0" eaLnBrk="1" hangingPunct="1">
              <a:buNone/>
              <a:defRPr/>
            </a:pPr>
            <a:endParaRPr lang="en-US" sz="1200" dirty="0" smtClean="0"/>
          </a:p>
          <a:p>
            <a:pPr marL="0" indent="0" eaLnBrk="1" hangingPunct="1">
              <a:buNone/>
              <a:defRPr/>
            </a:pPr>
            <a:r>
              <a:rPr lang="en-US" sz="5400" dirty="0" smtClean="0"/>
              <a:t>Thanks!</a:t>
            </a:r>
            <a:endParaRPr lang="en-US" sz="2000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altLang="en-US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altLang="en-US" sz="4400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altLang="en-US" sz="1400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kern="0" dirty="0" smtClean="0"/>
              <a:t>morteza.mohaqeqi@it.uu.se</a:t>
            </a:r>
            <a:endParaRPr lang="en-US" sz="2800" kern="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altLang="en-US" kern="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411" y="2674938"/>
            <a:ext cx="2656578" cy="252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899592" y="6525344"/>
            <a:ext cx="2664296" cy="332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676456" y="6575866"/>
            <a:ext cx="296879" cy="28213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028" name="Picture 4" descr="http://ecrts.eit.uni-kl.de/fileadmin/wwwadmin/layout2017/logo_ecrts17_nofram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662493"/>
            <a:ext cx="2880320" cy="86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Morteza\Desktop\U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80728"/>
            <a:ext cx="2610865" cy="311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4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476672"/>
            <a:ext cx="8162925" cy="646331"/>
          </a:xfrm>
        </p:spPr>
        <p:txBody>
          <a:bodyPr/>
          <a:lstStyle/>
          <a:p>
            <a:r>
              <a:rPr lang="en-US" sz="3600" dirty="0"/>
              <a:t>Demand-bound function (dbf)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3" y="657200"/>
            <a:ext cx="8110537" cy="4572000"/>
          </a:xfrm>
        </p:spPr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where: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535638" cy="45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94722"/>
            <a:ext cx="6031012" cy="62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68606"/>
            <a:ext cx="3544044" cy="37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4191471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Feasibility condition: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169" y="4191471"/>
            <a:ext cx="2448272" cy="46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169" y="4797152"/>
            <a:ext cx="2550455" cy="67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2" y="6165304"/>
            <a:ext cx="7942387" cy="45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1259632" y="4005064"/>
            <a:ext cx="6552728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>
            <a:off x="1259632" y="5877272"/>
            <a:ext cx="6552728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75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4762339" cy="582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71538" y="188640"/>
            <a:ext cx="81629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sz="3600" kern="0" dirty="0" smtClean="0"/>
              <a:t>Minimum-time problem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198304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871538" y="188640"/>
            <a:ext cx="81629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sz="3600" i="1" dirty="0" err="1"/>
              <a:t>Pontryagin</a:t>
            </a:r>
            <a:r>
              <a:rPr lang="en-US" sz="3600" i="1" dirty="0"/>
              <a:t> Minimum </a:t>
            </a:r>
            <a:r>
              <a:rPr lang="en-US" sz="3600" i="1" dirty="0" smtClean="0"/>
              <a:t>Principle</a:t>
            </a:r>
            <a:endParaRPr lang="en-US" sz="3600" kern="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51359"/>
            <a:ext cx="5328592" cy="2486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5487"/>
            <a:ext cx="3038829" cy="2051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29980"/>
            <a:ext cx="62611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38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2813" y="3717032"/>
                <a:ext cx="8110537" cy="2759968"/>
              </a:xfrm>
            </p:spPr>
            <p:txBody>
              <a:bodyPr/>
              <a:lstStyle/>
              <a:p>
                <a:r>
                  <a:rPr lang="en-US" dirty="0"/>
                  <a:t>Physical state (position, speed, …):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𝑠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𝑡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Event type: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𝑓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𝑠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Event trigger time: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𝑔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𝑖</m:t>
                    </m:r>
                    <m:r>
                      <a:rPr lang="en-US" i="1" dirty="0">
                        <a:latin typeface="Cambria Math"/>
                      </a:rPr>
                      <m:t>,</m:t>
                    </m:r>
                    <m:r>
                      <a:rPr lang="en-US" i="1" dirty="0">
                        <a:latin typeface="Cambria Math"/>
                      </a:rPr>
                      <m:t>𝛿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𝑡</m:t>
                    </m:r>
                    <m:r>
                      <a:rPr lang="en-US" i="1" dirty="0">
                        <a:latin typeface="Cambria Math"/>
                      </a:rPr>
                      <m:t>))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𝛿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𝑡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the behavior of the physical </a:t>
                </a:r>
                <a:r>
                  <a:rPr lang="en-US" dirty="0" smtClean="0"/>
                  <a:t>system </a:t>
                </a:r>
                <a:r>
                  <a:rPr lang="en-US" dirty="0"/>
                  <a:t>up to time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2813" y="3717032"/>
                <a:ext cx="8110537" cy="2759968"/>
              </a:xfrm>
              <a:blipFill rotWithShape="1">
                <a:blip r:embed="rId3"/>
                <a:stretch>
                  <a:fillRect l="-1053" t="-2870" b="-3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17587" y="404664"/>
            <a:ext cx="8162925" cy="762000"/>
          </a:xfrm>
        </p:spPr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228184" y="1294656"/>
            <a:ext cx="2048272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972653" y="1294656"/>
                <a:ext cx="68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latin typeface="Cambria Math"/>
                        </a:rPr>
                        <m:t>time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653" y="1294656"/>
                <a:ext cx="684803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786" r="-15179" b="-19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42309" y="1294656"/>
                <a:ext cx="5100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309" y="1294656"/>
                <a:ext cx="510011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V="1">
            <a:off x="7105248" y="913656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876648" y="404664"/>
                <a:ext cx="5359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648" y="404664"/>
                <a:ext cx="535916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loud Callout 28"/>
          <p:cNvSpPr/>
          <p:nvPr/>
        </p:nvSpPr>
        <p:spPr>
          <a:xfrm>
            <a:off x="1196280" y="2065782"/>
            <a:ext cx="2971800" cy="1013791"/>
          </a:xfrm>
          <a:prstGeom prst="cloudCallout">
            <a:avLst>
              <a:gd name="adj1" fmla="val -16485"/>
              <a:gd name="adj2" fmla="val 45652"/>
            </a:avLst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Physical System</a:t>
            </a:r>
            <a:endParaRPr lang="en-US" sz="2000" dirty="0"/>
          </a:p>
        </p:txBody>
      </p:sp>
      <p:sp>
        <p:nvSpPr>
          <p:cNvPr id="30" name="Cloud Callout 29"/>
          <p:cNvSpPr/>
          <p:nvPr/>
        </p:nvSpPr>
        <p:spPr>
          <a:xfrm>
            <a:off x="5539680" y="2065782"/>
            <a:ext cx="3352800" cy="1143000"/>
          </a:xfrm>
          <a:prstGeom prst="cloudCallout">
            <a:avLst>
              <a:gd name="adj1" fmla="val -16485"/>
              <a:gd name="adj2" fmla="val 4565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Computational System</a:t>
            </a:r>
            <a:endParaRPr lang="en-US" dirty="0"/>
          </a:p>
        </p:txBody>
      </p:sp>
      <p:sp>
        <p:nvSpPr>
          <p:cNvPr id="31" name="Arc 30"/>
          <p:cNvSpPr/>
          <p:nvPr/>
        </p:nvSpPr>
        <p:spPr>
          <a:xfrm>
            <a:off x="3558480" y="1837183"/>
            <a:ext cx="2667001" cy="914400"/>
          </a:xfrm>
          <a:prstGeom prst="arc">
            <a:avLst>
              <a:gd name="adj1" fmla="val 11315597"/>
              <a:gd name="adj2" fmla="val 21328370"/>
            </a:avLst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rot="10800000">
            <a:off x="3558480" y="2370583"/>
            <a:ext cx="2438400" cy="914400"/>
          </a:xfrm>
          <a:prstGeom prst="arc">
            <a:avLst>
              <a:gd name="adj1" fmla="val 11315597"/>
              <a:gd name="adj2" fmla="val 21328370"/>
            </a:avLst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396680" y="1340768"/>
            <a:ext cx="762000" cy="6096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84766" y="1340768"/>
                <a:ext cx="4192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766" y="1340768"/>
                <a:ext cx="419282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29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425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2813" y="3717032"/>
                <a:ext cx="8110537" cy="2759968"/>
              </a:xfrm>
            </p:spPr>
            <p:txBody>
              <a:bodyPr/>
              <a:lstStyle/>
              <a:p>
                <a:r>
                  <a:rPr lang="en-US" sz="2400" dirty="0" smtClean="0"/>
                  <a:t>Physical state (position, speed, …):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𝑠</m:t>
                    </m:r>
                    <m:r>
                      <a:rPr lang="en-US" sz="2400" i="1" dirty="0">
                        <a:latin typeface="Cambria Math"/>
                      </a:rPr>
                      <m:t>(</m:t>
                    </m:r>
                    <m:r>
                      <a:rPr lang="en-US" sz="2400" i="1" dirty="0">
                        <a:latin typeface="Cambria Math"/>
                      </a:rPr>
                      <m:t>𝑡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Event type: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=</m:t>
                    </m:r>
                    <m:r>
                      <a:rPr lang="en-US" sz="2400" i="1" dirty="0">
                        <a:latin typeface="Cambria Math"/>
                      </a:rPr>
                      <m:t>𝑓</m:t>
                    </m:r>
                    <m:r>
                      <a:rPr lang="en-US" sz="2400" i="1" dirty="0">
                        <a:latin typeface="Cambria Math"/>
                      </a:rPr>
                      <m:t>(</m:t>
                    </m:r>
                    <m:r>
                      <a:rPr lang="en-US" sz="2400" i="1" dirty="0">
                        <a:latin typeface="Cambria Math"/>
                      </a:rPr>
                      <m:t>𝑠</m:t>
                    </m:r>
                    <m:r>
                      <a:rPr lang="en-US" sz="24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))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Event trigger time: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=</m:t>
                    </m:r>
                    <m:r>
                      <a:rPr lang="en-US" sz="2400" i="1" dirty="0">
                        <a:latin typeface="Cambria Math"/>
                      </a:rPr>
                      <m:t>𝑔</m:t>
                    </m:r>
                    <m:r>
                      <a:rPr lang="en-US" sz="2400" i="1" dirty="0">
                        <a:latin typeface="Cambria Math"/>
                      </a:rPr>
                      <m:t>(</m:t>
                    </m:r>
                    <m:r>
                      <a:rPr lang="en-US" sz="2400" i="1" dirty="0">
                        <a:latin typeface="Cambria Math"/>
                      </a:rPr>
                      <m:t>𝑖</m:t>
                    </m:r>
                    <m:r>
                      <a:rPr lang="en-US" sz="2400" i="1" dirty="0">
                        <a:latin typeface="Cambria Math"/>
                      </a:rPr>
                      <m:t>,</m:t>
                    </m:r>
                    <m:r>
                      <a:rPr lang="en-US" sz="2400" i="1" dirty="0">
                        <a:latin typeface="Cambria Math"/>
                      </a:rPr>
                      <m:t>𝛿</m:t>
                    </m:r>
                    <m:r>
                      <a:rPr lang="en-US" sz="2400" i="1" dirty="0">
                        <a:latin typeface="Cambria Math"/>
                      </a:rPr>
                      <m:t>(</m:t>
                    </m:r>
                    <m:r>
                      <a:rPr lang="en-US" sz="2400" i="1" dirty="0">
                        <a:latin typeface="Cambria Math"/>
                      </a:rPr>
                      <m:t>𝑡</m:t>
                    </m:r>
                    <m:r>
                      <a:rPr lang="en-US" sz="2400" i="1" dirty="0">
                        <a:latin typeface="Cambria Math"/>
                      </a:rPr>
                      <m:t>))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The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dirty="0" err="1"/>
                  <a:t>th</a:t>
                </a:r>
                <a:r>
                  <a:rPr lang="en-US" sz="2400" dirty="0"/>
                  <a:t> job:</a:t>
                </a:r>
              </a:p>
              <a:p>
                <a:pPr lvl="1"/>
                <a:r>
                  <a:rPr lang="en-US" sz="2000" dirty="0"/>
                  <a:t>Release time =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WCET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1800" b="0" i="1" dirty="0" smtClean="0">
                            <a:latin typeface="Cambria Math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/>
                          </a:rPr>
                          <m:t>𝑠</m:t>
                        </m:r>
                        <m:d>
                          <m:dPr>
                            <m:ctrlPr>
                              <a:rPr lang="en-US" sz="2000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2813" y="3717032"/>
                <a:ext cx="8110537" cy="2759968"/>
              </a:xfrm>
              <a:blipFill rotWithShape="1">
                <a:blip r:embed="rId2"/>
                <a:stretch>
                  <a:fillRect l="-526" t="-1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17587" y="404664"/>
            <a:ext cx="8162925" cy="762000"/>
          </a:xfrm>
        </p:spPr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228184" y="1294656"/>
            <a:ext cx="2048272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972653" y="1294656"/>
                <a:ext cx="68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latin typeface="Cambria Math"/>
                        </a:rPr>
                        <m:t>time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653" y="1294656"/>
                <a:ext cx="684803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786" r="-15179" b="-19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42309" y="1294656"/>
                <a:ext cx="5100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309" y="1294656"/>
                <a:ext cx="510011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V="1">
            <a:off x="7105248" y="913656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876648" y="404664"/>
                <a:ext cx="5359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648" y="404664"/>
                <a:ext cx="535916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loud Callout 28"/>
          <p:cNvSpPr/>
          <p:nvPr/>
        </p:nvSpPr>
        <p:spPr>
          <a:xfrm>
            <a:off x="1196280" y="2065782"/>
            <a:ext cx="2971800" cy="1013791"/>
          </a:xfrm>
          <a:prstGeom prst="cloudCallout">
            <a:avLst>
              <a:gd name="adj1" fmla="val -16485"/>
              <a:gd name="adj2" fmla="val 45652"/>
            </a:avLst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Physical System</a:t>
            </a:r>
            <a:endParaRPr lang="en-US" sz="2000" dirty="0"/>
          </a:p>
        </p:txBody>
      </p:sp>
      <p:sp>
        <p:nvSpPr>
          <p:cNvPr id="30" name="Cloud Callout 29"/>
          <p:cNvSpPr/>
          <p:nvPr/>
        </p:nvSpPr>
        <p:spPr>
          <a:xfrm>
            <a:off x="5539680" y="2065782"/>
            <a:ext cx="3352800" cy="1143000"/>
          </a:xfrm>
          <a:prstGeom prst="cloudCallout">
            <a:avLst>
              <a:gd name="adj1" fmla="val -16485"/>
              <a:gd name="adj2" fmla="val 4565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Computational System</a:t>
            </a:r>
            <a:endParaRPr lang="en-US" dirty="0"/>
          </a:p>
        </p:txBody>
      </p:sp>
      <p:sp>
        <p:nvSpPr>
          <p:cNvPr id="31" name="Arc 30"/>
          <p:cNvSpPr/>
          <p:nvPr/>
        </p:nvSpPr>
        <p:spPr>
          <a:xfrm>
            <a:off x="3558480" y="1837183"/>
            <a:ext cx="2667001" cy="914400"/>
          </a:xfrm>
          <a:prstGeom prst="arc">
            <a:avLst>
              <a:gd name="adj1" fmla="val 11315597"/>
              <a:gd name="adj2" fmla="val 21328370"/>
            </a:avLst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rot="10800000">
            <a:off x="3558480" y="2370583"/>
            <a:ext cx="2438400" cy="914400"/>
          </a:xfrm>
          <a:prstGeom prst="arc">
            <a:avLst>
              <a:gd name="adj1" fmla="val 11315597"/>
              <a:gd name="adj2" fmla="val 21328370"/>
            </a:avLst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84766" y="1340768"/>
                <a:ext cx="4192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766" y="1340768"/>
                <a:ext cx="419282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29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5181600" y="1916832"/>
            <a:ext cx="3962400" cy="151216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0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4"/>
          <p:cNvSpPr/>
          <p:nvPr/>
        </p:nvSpPr>
        <p:spPr>
          <a:xfrm>
            <a:off x="3124199" y="1938536"/>
            <a:ext cx="3103985" cy="914400"/>
          </a:xfrm>
          <a:prstGeom prst="arc">
            <a:avLst>
              <a:gd name="adj1" fmla="val 11002545"/>
              <a:gd name="adj2" fmla="val 21454958"/>
            </a:avLst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10800000">
            <a:off x="2903984" y="2761878"/>
            <a:ext cx="3036168" cy="914400"/>
          </a:xfrm>
          <a:prstGeom prst="arc">
            <a:avLst>
              <a:gd name="adj1" fmla="val 11156690"/>
              <a:gd name="adj2" fmla="val 21328370"/>
            </a:avLst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05200" y="1475492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Events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233958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Current state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3685" y="3717032"/>
            <a:ext cx="2216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Control</a:t>
            </a:r>
            <a:endParaRPr lang="en-US" sz="18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463280" y="2780928"/>
            <a:ext cx="2332856" cy="0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439" y="3236690"/>
            <a:ext cx="1784073" cy="141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loud Callout 13"/>
          <p:cNvSpPr/>
          <p:nvPr/>
        </p:nvSpPr>
        <p:spPr>
          <a:xfrm>
            <a:off x="5761856" y="2132856"/>
            <a:ext cx="2770584" cy="1580457"/>
          </a:xfrm>
          <a:prstGeom prst="cloudCallout">
            <a:avLst>
              <a:gd name="adj1" fmla="val -16485"/>
              <a:gd name="adj2" fmla="val 45652"/>
            </a:avLst>
          </a:prstGeom>
          <a:gradFill>
            <a:gsLst>
              <a:gs pos="0">
                <a:srgbClr val="92D050"/>
              </a:gs>
              <a:gs pos="35000">
                <a:srgbClr val="92D050"/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smtClean="0"/>
              <a:t>Computational system</a:t>
            </a:r>
            <a:endParaRPr lang="en-US" sz="2000" dirty="0"/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75" y="377497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"/>
          <p:cNvSpPr txBox="1">
            <a:spLocks/>
          </p:cNvSpPr>
          <p:nvPr/>
        </p:nvSpPr>
        <p:spPr bwMode="auto">
          <a:xfrm>
            <a:off x="1017587" y="520333"/>
            <a:ext cx="81629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sz="3600" kern="0" dirty="0" smtClean="0"/>
              <a:t>Introduction </a:t>
            </a:r>
            <a:endParaRPr lang="en-US" sz="3600" kern="0" dirty="0"/>
          </a:p>
        </p:txBody>
      </p:sp>
      <p:sp>
        <p:nvSpPr>
          <p:cNvPr id="16" name="Down Arrow 15"/>
          <p:cNvSpPr/>
          <p:nvPr/>
        </p:nvSpPr>
        <p:spPr>
          <a:xfrm>
            <a:off x="6983855" y="4338616"/>
            <a:ext cx="312350" cy="62904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17" name="Group 16"/>
          <p:cNvGrpSpPr/>
          <p:nvPr/>
        </p:nvGrpSpPr>
        <p:grpSpPr>
          <a:xfrm>
            <a:off x="2903984" y="5301208"/>
            <a:ext cx="6060504" cy="1272490"/>
            <a:chOff x="899592" y="4825370"/>
            <a:chExt cx="8064896" cy="1297632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230034" y="5587370"/>
              <a:ext cx="6324600" cy="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3525434" y="520637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296834" y="4825370"/>
                  <a:ext cx="4755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 dirty="0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6834" y="4825370"/>
                  <a:ext cx="475515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326481" y="5587370"/>
                  <a:ext cx="4564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6481" y="5587370"/>
                  <a:ext cx="456407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4668434" y="5587370"/>
                  <a:ext cx="4617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8434" y="5587370"/>
                  <a:ext cx="461728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>
            <a:xfrm flipV="1">
              <a:off x="4831373" y="520637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602773" y="4825370"/>
                  <a:ext cx="4808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 dirty="0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2773" y="4825370"/>
                  <a:ext cx="480836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8250831" y="5681662"/>
                  <a:ext cx="7136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800" b="0" i="0" dirty="0" smtClean="0">
                            <a:latin typeface="Cambria Math"/>
                          </a:rPr>
                          <m:t>time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0831" y="5681662"/>
                  <a:ext cx="713657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715295" y="5587370"/>
                  <a:ext cx="4617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5295" y="5587370"/>
                  <a:ext cx="461728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/>
            <p:cNvCxnSpPr/>
            <p:nvPr/>
          </p:nvCxnSpPr>
          <p:spPr>
            <a:xfrm flipV="1">
              <a:off x="6878234" y="520637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6649634" y="4825370"/>
                  <a:ext cx="4808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 dirty="0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9634" y="4825370"/>
                  <a:ext cx="480836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Connector 29"/>
            <p:cNvCxnSpPr/>
            <p:nvPr/>
          </p:nvCxnSpPr>
          <p:spPr>
            <a:xfrm>
              <a:off x="7640234" y="5358770"/>
              <a:ext cx="388170" cy="0"/>
            </a:xfrm>
            <a:prstGeom prst="line">
              <a:avLst/>
            </a:prstGeom>
            <a:ln w="41275"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Right Arrow 30"/>
            <p:cNvSpPr/>
            <p:nvPr/>
          </p:nvSpPr>
          <p:spPr>
            <a:xfrm>
              <a:off x="1245483" y="4869159"/>
              <a:ext cx="1203025" cy="489609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events</a:t>
              </a:r>
              <a:endParaRPr lang="en-US" sz="1600" dirty="0"/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899592" y="5685882"/>
              <a:ext cx="1836386" cy="43712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Arrival time</a:t>
              </a:r>
              <a:endParaRPr lang="en-US" sz="1600" dirty="0"/>
            </a:p>
          </p:txBody>
        </p:sp>
      </p:grpSp>
      <p:sp>
        <p:nvSpPr>
          <p:cNvPr id="33" name="Cloud Callout 32"/>
          <p:cNvSpPr/>
          <p:nvPr/>
        </p:nvSpPr>
        <p:spPr>
          <a:xfrm>
            <a:off x="749424" y="2132856"/>
            <a:ext cx="2670448" cy="1451248"/>
          </a:xfrm>
          <a:prstGeom prst="cloudCallout">
            <a:avLst>
              <a:gd name="adj1" fmla="val -16485"/>
              <a:gd name="adj2" fmla="val 45652"/>
            </a:avLst>
          </a:prstGeom>
          <a:solidFill>
            <a:srgbClr val="FFE07D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smtClean="0"/>
              <a:t>Physical system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124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Number of partitions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𝑀</m:t>
                    </m:r>
                    <m:r>
                      <a:rPr lang="en-US" sz="2800" b="0" i="1" smtClean="0">
                        <a:latin typeface="Cambria Math"/>
                      </a:rPr>
                      <m:t>×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𝑚𝑎𝑥</m:t>
                            </m:r>
                          </m:sub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𝑚𝑖𝑛</m:t>
                            </m:r>
                          </m:sub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𝛼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34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754252"/>
            <a:ext cx="8162925" cy="584775"/>
          </a:xfrm>
        </p:spPr>
        <p:txBody>
          <a:bodyPr/>
          <a:lstStyle/>
          <a:p>
            <a:r>
              <a:rPr lang="en-US" sz="3200" dirty="0"/>
              <a:t>Problem 2: Model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2813" y="4649949"/>
                <a:ext cx="8110537" cy="2451459"/>
              </a:xfrm>
            </p:spPr>
            <p:txBody>
              <a:bodyPr/>
              <a:lstStyle/>
              <a:p>
                <a:r>
                  <a:rPr lang="en-US" sz="2000" dirty="0" smtClean="0"/>
                  <a:t>Each </a:t>
                </a:r>
                <a:r>
                  <a:rPr lang="en-US" sz="2000" b="1" dirty="0" smtClean="0"/>
                  <a:t>vertex</a:t>
                </a:r>
                <a:r>
                  <a:rPr lang="en-US" sz="2000" dirty="0" smtClean="0"/>
                  <a:t> corresponds to a </a:t>
                </a:r>
                <a:r>
                  <a:rPr lang="en-US" sz="2000" b="1" dirty="0" smtClean="0">
                    <a:solidFill>
                      <a:srgbClr val="0033CC"/>
                    </a:solidFill>
                  </a:rPr>
                  <a:t>speed interval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18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800" b="0" i="1" dirty="0" smtClean="0">
                            <a:latin typeface="Cambria Math"/>
                          </a:rPr>
                          <m:t>𝑚𝑖𝑛</m:t>
                        </m:r>
                      </m:sub>
                    </m:sSub>
                  </m:oMath>
                </a14:m>
                <a:endParaRPr lang="en-US" sz="1800" b="1" dirty="0" smtClean="0">
                  <a:solidFill>
                    <a:srgbClr val="0033CC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1800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1800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800" i="1" dirty="0">
                            <a:latin typeface="Cambria Math"/>
                          </a:rPr>
                          <m:t>𝑚</m:t>
                        </m:r>
                        <m:r>
                          <a:rPr lang="en-US" sz="1800" b="0" i="1" dirty="0" smtClean="0">
                            <a:latin typeface="Cambria Math"/>
                          </a:rPr>
                          <m:t>𝑎𝑥</m:t>
                        </m:r>
                      </m:sub>
                    </m:sSub>
                  </m:oMath>
                </a14:m>
                <a:r>
                  <a:rPr lang="en-US" sz="1800" b="1" dirty="0" smtClean="0">
                    <a:solidFill>
                      <a:srgbClr val="0033CC"/>
                    </a:solidFill>
                  </a:rPr>
                  <a:t> </a:t>
                </a:r>
                <a:endParaRPr lang="en-US" sz="18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2813" y="4649949"/>
                <a:ext cx="8110537" cy="2451459"/>
              </a:xfrm>
              <a:blipFill rotWithShape="1">
                <a:blip r:embed="rId3"/>
                <a:stretch>
                  <a:fillRect l="-226" t="-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 bwMode="auto">
              <a:xfrm>
                <a:off x="5453796" y="3594387"/>
                <a:ext cx="454045" cy="4540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118872" tIns="0" rIns="0" bIns="9144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53796" y="3594387"/>
                <a:ext cx="454045" cy="454045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urved Connector 4"/>
          <p:cNvCxnSpPr>
            <a:stCxn id="4" idx="1"/>
            <a:endCxn id="4" idx="7"/>
          </p:cNvCxnSpPr>
          <p:nvPr/>
        </p:nvCxnSpPr>
        <p:spPr bwMode="auto">
          <a:xfrm rot="5400000" flipH="1" flipV="1">
            <a:off x="5680818" y="3500351"/>
            <a:ext cx="12700" cy="321059"/>
          </a:xfrm>
          <a:prstGeom prst="curvedConnector3">
            <a:avLst>
              <a:gd name="adj1" fmla="val 23235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>
            <a:stCxn id="4" idx="6"/>
            <a:endCxn id="8" idx="2"/>
          </p:cNvCxnSpPr>
          <p:nvPr/>
        </p:nvCxnSpPr>
        <p:spPr bwMode="auto">
          <a:xfrm flipV="1">
            <a:off x="5907841" y="3819089"/>
            <a:ext cx="1289274" cy="23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83968" y="3604954"/>
                <a:ext cx="107125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3604954"/>
                <a:ext cx="1071254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 bwMode="auto">
              <a:xfrm>
                <a:off x="7197115" y="3592066"/>
                <a:ext cx="454045" cy="4540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118872" tIns="0" rIns="0" bIns="9144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7115" y="3592066"/>
                <a:ext cx="454045" cy="454045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 bwMode="auto">
              <a:xfrm>
                <a:off x="6299446" y="4991178"/>
                <a:ext cx="454045" cy="4540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118872" tIns="0" rIns="0" bIns="9144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99446" y="4991178"/>
                <a:ext cx="454045" cy="454045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773549" y="3561555"/>
                <a:ext cx="10772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 dirty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549" y="3561555"/>
                <a:ext cx="1077218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992119" y="5589240"/>
                <a:ext cx="11170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 dirty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119" y="5589240"/>
                <a:ext cx="1117036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urved Connector 11"/>
          <p:cNvCxnSpPr>
            <a:stCxn id="8" idx="1"/>
            <a:endCxn id="8" idx="7"/>
          </p:cNvCxnSpPr>
          <p:nvPr/>
        </p:nvCxnSpPr>
        <p:spPr bwMode="auto">
          <a:xfrm rot="5400000" flipH="1" flipV="1">
            <a:off x="7424137" y="3498030"/>
            <a:ext cx="12700" cy="321059"/>
          </a:xfrm>
          <a:prstGeom prst="curvedConnector3">
            <a:avLst>
              <a:gd name="adj1" fmla="val 23235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417509" y="2924944"/>
                <a:ext cx="4893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509" y="2924944"/>
                <a:ext cx="489365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200525" y="2924944"/>
                <a:ext cx="4946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525" y="2924944"/>
                <a:ext cx="494687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urved Connector 14"/>
          <p:cNvCxnSpPr>
            <a:stCxn id="9" idx="5"/>
            <a:endCxn id="9" idx="3"/>
          </p:cNvCxnSpPr>
          <p:nvPr/>
        </p:nvCxnSpPr>
        <p:spPr bwMode="auto">
          <a:xfrm rot="5400000">
            <a:off x="6526469" y="5218201"/>
            <a:ext cx="12700" cy="321059"/>
          </a:xfrm>
          <a:prstGeom prst="curvedConnector3">
            <a:avLst>
              <a:gd name="adj1" fmla="val 23235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277118" y="4405174"/>
                <a:ext cx="4946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118" y="4405174"/>
                <a:ext cx="494687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urved Connector 16"/>
          <p:cNvCxnSpPr>
            <a:stCxn id="8" idx="1"/>
            <a:endCxn id="4" idx="7"/>
          </p:cNvCxnSpPr>
          <p:nvPr/>
        </p:nvCxnSpPr>
        <p:spPr bwMode="auto">
          <a:xfrm rot="16200000" flipH="1" flipV="1">
            <a:off x="6551317" y="2948589"/>
            <a:ext cx="2321" cy="1422260"/>
          </a:xfrm>
          <a:prstGeom prst="curvedConnector3">
            <a:avLst>
              <a:gd name="adj1" fmla="val -31931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8" idx="4"/>
            <a:endCxn id="9" idx="7"/>
          </p:cNvCxnSpPr>
          <p:nvPr/>
        </p:nvCxnSpPr>
        <p:spPr bwMode="auto">
          <a:xfrm flipH="1">
            <a:off x="6686998" y="4046111"/>
            <a:ext cx="737140" cy="10115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9" idx="1"/>
            <a:endCxn id="4" idx="5"/>
          </p:cNvCxnSpPr>
          <p:nvPr/>
        </p:nvCxnSpPr>
        <p:spPr bwMode="auto">
          <a:xfrm flipH="1" flipV="1">
            <a:off x="5841348" y="3981939"/>
            <a:ext cx="524591" cy="10757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Curved Connector 28"/>
          <p:cNvCxnSpPr>
            <a:stCxn id="9" idx="6"/>
            <a:endCxn id="8" idx="5"/>
          </p:cNvCxnSpPr>
          <p:nvPr/>
        </p:nvCxnSpPr>
        <p:spPr bwMode="auto">
          <a:xfrm flipV="1">
            <a:off x="6753491" y="3979618"/>
            <a:ext cx="831176" cy="1238583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Curved Connector 35"/>
          <p:cNvCxnSpPr>
            <a:stCxn id="4" idx="4"/>
            <a:endCxn id="9" idx="2"/>
          </p:cNvCxnSpPr>
          <p:nvPr/>
        </p:nvCxnSpPr>
        <p:spPr bwMode="auto">
          <a:xfrm rot="16200000" flipH="1">
            <a:off x="5405248" y="4324002"/>
            <a:ext cx="1169769" cy="618627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 bwMode="auto">
              <a:xfrm>
                <a:off x="1115616" y="1844824"/>
                <a:ext cx="7907734" cy="1296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itchFamily="2" charset="2"/>
                  <a:buChar char="®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000" kern="0" dirty="0" smtClean="0"/>
                  <a:t>A task consists of </a:t>
                </a:r>
                <a14:m>
                  <m:oMath xmlns:m="http://schemas.openxmlformats.org/officeDocument/2006/math">
                    <m:r>
                      <a:rPr lang="en-US" sz="2000" i="1" kern="0" dirty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000" kern="0" dirty="0"/>
                  <a:t> modes</a:t>
                </a:r>
                <a:r>
                  <a:rPr lang="en-US" sz="2000" kern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 ker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i="1" kern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ker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 ker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i="1" kern="0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 kern="0">
                                <a:latin typeface="Cambria Math"/>
                              </a:rPr>
                              <m:t>,</m:t>
                            </m:r>
                            <m:d>
                              <m:dPr>
                                <m:begChr m:val="["/>
                                <m:ctrlPr>
                                  <a:rPr lang="en-US" sz="2000" i="1" ker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 ker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kern="0"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i="1" kern="0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 i="1" ker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i="1" ker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kern="0"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i="1" kern="0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000" i="1" kern="0" smtClean="0">
                                        <a:latin typeface="Cambria Math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2000" i="1" kern="0" smtClean="0">
                            <a:latin typeface="Cambria Math"/>
                          </a:rPr>
                          <m:t> | 1≤</m:t>
                        </m:r>
                        <m:r>
                          <a:rPr lang="en-US" sz="2000" i="1" kern="0" smtClean="0">
                            <a:latin typeface="Cambria Math"/>
                          </a:rPr>
                          <m:t>𝑖</m:t>
                        </m:r>
                        <m:r>
                          <a:rPr lang="en-US" sz="2000" i="1" kern="0" smtClean="0">
                            <a:latin typeface="Cambria Math"/>
                          </a:rPr>
                          <m:t>≤</m:t>
                        </m:r>
                        <m:r>
                          <a:rPr lang="en-US" sz="2000" i="1" kern="0" smtClean="0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sz="2000" i="1" kern="0" smtClean="0">
                        <a:latin typeface="Cambria Math"/>
                      </a:rPr>
                      <m:t> </m:t>
                    </m:r>
                  </m:oMath>
                </a14:m>
                <a:endParaRPr lang="en-US" sz="2000" kern="0" dirty="0" smtClean="0"/>
              </a:p>
              <a:p>
                <a:pPr marL="57150" indent="0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sz="2000" kern="0" dirty="0" smtClean="0">
                    <a:solidFill>
                      <a:srgbClr val="FF0000"/>
                    </a:solidFill>
                  </a:rPr>
                  <a:t>     </a:t>
                </a:r>
                <a:r>
                  <a:rPr lang="en-US" sz="2000" kern="0" dirty="0" smtClean="0"/>
                  <a:t>constraints: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000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 kern="0" smtClean="0">
                        <a:solidFill>
                          <a:srgbClr val="FF0000"/>
                        </a:solidFill>
                        <a:latin typeface="Cambria Math"/>
                      </a:rPr>
                      <m:t>∈[</m:t>
                    </m:r>
                    <m:sSub>
                      <m:sSubPr>
                        <m:ctrlPr>
                          <a:rPr lang="en-US" sz="2000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000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2000" i="1" kern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𝑖𝑛</m:t>
                        </m:r>
                      </m:sub>
                    </m:sSub>
                    <m:r>
                      <a:rPr lang="en-US" sz="2000" i="1" kern="0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000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en-US" sz="2000" i="1" kern="0" smtClean="0">
                        <a:solidFill>
                          <a:srgbClr val="FF000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000" kern="0" dirty="0" smtClean="0">
                    <a:solidFill>
                      <a:srgbClr val="FF0000"/>
                    </a:solidFill>
                  </a:rPr>
                  <a:t>,    </a:t>
                </a:r>
                <a14:m>
                  <m:oMath xmlns:m="http://schemas.openxmlformats.org/officeDocument/2006/math">
                    <m:r>
                      <a:rPr lang="en-US" sz="2000" i="1" kern="0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 kern="0">
                        <a:solidFill>
                          <a:srgbClr val="FF0000"/>
                        </a:solidFill>
                        <a:latin typeface="Cambria Math"/>
                      </a:rPr>
                      <m:t>∈[</m:t>
                    </m:r>
                    <m:sSup>
                      <m:sSupPr>
                        <m:ctrlPr>
                          <a:rPr lang="en-US" sz="2000" i="1" kern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kern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sz="2000" i="1" kern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2000" i="1" ker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000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sz="2000" i="1" kern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sz="2000" i="1" kern="0">
                        <a:solidFill>
                          <a:srgbClr val="FF000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sz="2200" kern="0" dirty="0">
                  <a:solidFill>
                    <a:srgbClr val="FF0000"/>
                  </a:solidFill>
                </a:endParaRPr>
              </a:p>
              <a:p>
                <a:pPr>
                  <a:spcBef>
                    <a:spcPts val="1200"/>
                  </a:spcBef>
                </a:pPr>
                <a:endParaRPr lang="en-US" sz="2000" kern="0" dirty="0" smtClean="0"/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1844824"/>
                <a:ext cx="7907734" cy="1296144"/>
              </a:xfrm>
              <a:prstGeom prst="rect">
                <a:avLst/>
              </a:prstGeom>
              <a:blipFill rotWithShape="1">
                <a:blip r:embed="rId13"/>
                <a:stretch>
                  <a:fillRect l="-1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933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836712"/>
            <a:ext cx="8162925" cy="646331"/>
          </a:xfrm>
        </p:spPr>
        <p:txBody>
          <a:bodyPr/>
          <a:lstStyle/>
          <a:p>
            <a:r>
              <a:rPr lang="en-US" sz="3600" dirty="0"/>
              <a:t>Problem 2: Model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/>
              <a:t>2.1.</a:t>
            </a:r>
            <a:r>
              <a:rPr lang="en-US" dirty="0" smtClean="0"/>
              <a:t> Recognizing appropriate job types (partitioning speed interval)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2.2.</a:t>
            </a:r>
            <a:r>
              <a:rPr lang="en-US" dirty="0" smtClean="0"/>
              <a:t> Calculating the model parameters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WCET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Inter-release times</a:t>
            </a:r>
            <a:endParaRPr lang="en-US" dirty="0"/>
          </a:p>
        </p:txBody>
      </p:sp>
      <p:sp>
        <p:nvSpPr>
          <p:cNvPr id="47" name="Rounded Rectangle 46"/>
          <p:cNvSpPr/>
          <p:nvPr/>
        </p:nvSpPr>
        <p:spPr bwMode="auto">
          <a:xfrm>
            <a:off x="1259632" y="5013176"/>
            <a:ext cx="3672408" cy="79208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72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Unfortunately</a:t>
            </a:r>
            <a:r>
              <a:rPr lang="en-US" sz="2400" dirty="0" smtClean="0"/>
              <a:t>, </a:t>
            </a:r>
            <a:r>
              <a:rPr lang="en-US" sz="2400" dirty="0"/>
              <a:t>in </a:t>
            </a:r>
            <a:r>
              <a:rPr lang="en-US" sz="2400" u="sng" dirty="0"/>
              <a:t>cyber-physical systems</a:t>
            </a:r>
            <a:r>
              <a:rPr lang="en-US" sz="2400" dirty="0"/>
              <a:t>, a job may be released whenever a new </a:t>
            </a:r>
            <a:r>
              <a:rPr lang="en-US" sz="2400" b="1" dirty="0"/>
              <a:t>event</a:t>
            </a:r>
            <a:r>
              <a:rPr lang="en-US" sz="2400" dirty="0"/>
              <a:t> is arrived, </a:t>
            </a:r>
            <a:r>
              <a:rPr lang="en-US" sz="2400" dirty="0" smtClean="0"/>
              <a:t>whose instant is perhaps </a:t>
            </a:r>
            <a:r>
              <a:rPr lang="en-US" sz="2400" dirty="0"/>
              <a:t>not </a:t>
            </a:r>
            <a:r>
              <a:rPr lang="en-US" sz="2400" dirty="0" smtClean="0"/>
              <a:t>known </a:t>
            </a:r>
            <a:r>
              <a:rPr lang="en-US" sz="2400" dirty="0" smtClean="0">
                <a:sym typeface="Wingdings" panose="05000000000000000000" pitchFamily="2" charset="2"/>
              </a:rPr>
              <a:t>.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But,</a:t>
            </a:r>
            <a:r>
              <a:rPr lang="en-US" sz="2400" dirty="0" smtClean="0">
                <a:sym typeface="Wingdings" panose="05000000000000000000" pitchFamily="2" charset="2"/>
              </a:rPr>
              <a:t> jobs arrive according to the </a:t>
            </a:r>
            <a:r>
              <a:rPr lang="en-US" sz="2400" b="1" u="sng" dirty="0" smtClean="0">
                <a:sym typeface="Wingdings" panose="05000000000000000000" pitchFamily="2" charset="2"/>
              </a:rPr>
              <a:t>physical system state</a:t>
            </a:r>
            <a:r>
              <a:rPr lang="en-US" sz="2400" b="1" dirty="0" smtClean="0"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whose behavior is subject to known mathematical models (physical law) </a:t>
            </a:r>
          </a:p>
          <a:p>
            <a:endParaRPr lang="en-US" sz="2400" dirty="0" smtClean="0"/>
          </a:p>
          <a:p>
            <a:r>
              <a:rPr lang="en-US" sz="2400" dirty="0" smtClean="0"/>
              <a:t>As </a:t>
            </a:r>
            <a:r>
              <a:rPr lang="en-US" sz="2400" dirty="0"/>
              <a:t>a result, to determine the release pattern of the jobs, we need to know the </a:t>
            </a:r>
            <a:r>
              <a:rPr lang="en-US" sz="2400" b="1" dirty="0"/>
              <a:t>physical system</a:t>
            </a:r>
            <a:r>
              <a:rPr lang="en-US" sz="2400" dirty="0"/>
              <a:t> behavior.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15554" y="736357"/>
            <a:ext cx="7732910" cy="646331"/>
          </a:xfrm>
        </p:spPr>
        <p:txBody>
          <a:bodyPr/>
          <a:lstStyle/>
          <a:p>
            <a:r>
              <a:rPr lang="en-US" sz="3600" dirty="0" smtClean="0"/>
              <a:t>The Problem</a:t>
            </a:r>
            <a:endParaRPr lang="en-US" sz="3600" dirty="0"/>
          </a:p>
        </p:txBody>
      </p:sp>
      <p:pic>
        <p:nvPicPr>
          <p:cNvPr id="5" name="Picture 6" descr="Gartoon actions help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00" y="347886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48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587" y="620688"/>
            <a:ext cx="8162925" cy="646331"/>
          </a:xfrm>
        </p:spPr>
        <p:txBody>
          <a:bodyPr/>
          <a:lstStyle/>
          <a:p>
            <a:r>
              <a:rPr lang="en-US" sz="3600" dirty="0" smtClean="0"/>
              <a:t>Engine Controllers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2813" y="1700808"/>
                <a:ext cx="8110537" cy="457200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Crankshaft position</a:t>
                </a:r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r>
                  <a:rPr lang="en-US" sz="2000" dirty="0" smtClean="0"/>
                  <a:t>A job is released 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𝜃</m:t>
                    </m:r>
                    <m:r>
                      <a:rPr lang="en-US" sz="2000" b="0" i="1" smtClean="0">
                        <a:latin typeface="Cambria Math"/>
                      </a:rPr>
                      <m:t>=0, 2</m:t>
                    </m:r>
                    <m:r>
                      <a:rPr lang="en-US" sz="2000" b="0" i="1" smtClean="0">
                        <a:latin typeface="Cambria Math"/>
                      </a:rPr>
                      <m:t>𝜋</m:t>
                    </m:r>
                    <m:r>
                      <a:rPr lang="en-US" sz="2000" b="0" i="1" smtClean="0">
                        <a:latin typeface="Cambria Math"/>
                      </a:rPr>
                      <m:t>, 4</m:t>
                    </m:r>
                    <m:r>
                      <a:rPr lang="en-US" sz="2000" b="0" i="1" smtClean="0">
                        <a:latin typeface="Cambria Math"/>
                      </a:rPr>
                      <m:t>𝜋</m:t>
                    </m:r>
                    <m:r>
                      <a:rPr lang="en-US" sz="2000" b="0" i="1" smtClean="0">
                        <a:latin typeface="Cambria Math"/>
                      </a:rPr>
                      <m:t>, …</m:t>
                    </m:r>
                  </m:oMath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2813" y="1700808"/>
                <a:ext cx="8110537" cy="4572000"/>
              </a:xfrm>
              <a:blipFill rotWithShape="1">
                <a:blip r:embed="rId3"/>
                <a:stretch>
                  <a:fillRect l="-226" t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00400" y="2708920"/>
                <a:ext cx="2523728" cy="723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sz="1800" dirty="0" smtClean="0"/>
                  <a:t>: angular position</a:t>
                </a:r>
              </a:p>
              <a:p>
                <a:pPr algn="just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𝜔</m:t>
                    </m:r>
                  </m:oMath>
                </a14:m>
                <a:r>
                  <a:rPr lang="en-US" sz="1800" dirty="0" smtClean="0"/>
                  <a:t>: </a:t>
                </a:r>
                <a:r>
                  <a:rPr lang="en-US" sz="1800" dirty="0"/>
                  <a:t>angular speed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708920"/>
                <a:ext cx="2523728" cy="723275"/>
              </a:xfrm>
              <a:prstGeom prst="rect">
                <a:avLst/>
              </a:prstGeom>
              <a:blipFill rotWithShape="1">
                <a:blip r:embed="rId4"/>
                <a:stretch>
                  <a:fillRect t="-4202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43" y="765448"/>
            <a:ext cx="235275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331424" y="2204864"/>
            <a:ext cx="1524000" cy="1535495"/>
            <a:chOff x="5410200" y="2274505"/>
            <a:chExt cx="1524000" cy="1535495"/>
          </a:xfrm>
        </p:grpSpPr>
        <p:grpSp>
          <p:nvGrpSpPr>
            <p:cNvPr id="20" name="Group 19"/>
            <p:cNvGrpSpPr/>
            <p:nvPr/>
          </p:nvGrpSpPr>
          <p:grpSpPr>
            <a:xfrm>
              <a:off x="5410200" y="2274505"/>
              <a:ext cx="1524000" cy="1535495"/>
              <a:chOff x="5410200" y="2274505"/>
              <a:chExt cx="1524000" cy="1535495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5410200" y="2514600"/>
                <a:ext cx="1295400" cy="12954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5410200" y="2274505"/>
                <a:ext cx="1524000" cy="1535495"/>
                <a:chOff x="5410200" y="2274505"/>
                <a:chExt cx="1524000" cy="1535495"/>
              </a:xfrm>
            </p:grpSpPr>
            <p:cxnSp>
              <p:nvCxnSpPr>
                <p:cNvPr id="7" name="Straight Arrow Connector 6"/>
                <p:cNvCxnSpPr/>
                <p:nvPr/>
              </p:nvCxnSpPr>
              <p:spPr>
                <a:xfrm flipV="1">
                  <a:off x="6057900" y="2438400"/>
                  <a:ext cx="876300" cy="723901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>
                  <a:endCxn id="5" idx="4"/>
                </p:cNvCxnSpPr>
                <p:nvPr/>
              </p:nvCxnSpPr>
              <p:spPr>
                <a:xfrm>
                  <a:off x="6057900" y="2274505"/>
                  <a:ext cx="0" cy="1535495"/>
                </a:xfrm>
                <a:prstGeom prst="line">
                  <a:avLst/>
                </a:prstGeom>
                <a:ln>
                  <a:headEnd type="triangle"/>
                  <a:tailEnd type="none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>
                  <a:stCxn id="5" idx="2"/>
                  <a:endCxn id="5" idx="6"/>
                </p:cNvCxnSpPr>
                <p:nvPr/>
              </p:nvCxnSpPr>
              <p:spPr>
                <a:xfrm>
                  <a:off x="5410200" y="3162300"/>
                  <a:ext cx="12954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6053605" y="2639841"/>
                      <a:ext cx="31098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b="0" i="1" smtClean="0">
                                <a:latin typeface="Cambria Math"/>
                              </a:rPr>
                              <m:t>𝜃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53605" y="2639841"/>
                      <a:ext cx="310983" cy="276999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6" name="Arc 15"/>
            <p:cNvSpPr/>
            <p:nvPr/>
          </p:nvSpPr>
          <p:spPr>
            <a:xfrm>
              <a:off x="5771206" y="2857500"/>
              <a:ext cx="571500" cy="571500"/>
            </a:xfrm>
            <a:prstGeom prst="arc">
              <a:avLst>
                <a:gd name="adj1" fmla="val 16200000"/>
                <a:gd name="adj2" fmla="val 19348050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Arc 23"/>
          <p:cNvSpPr/>
          <p:nvPr/>
        </p:nvSpPr>
        <p:spPr>
          <a:xfrm>
            <a:off x="2171700" y="2448779"/>
            <a:ext cx="571500" cy="571500"/>
          </a:xfrm>
          <a:prstGeom prst="arc">
            <a:avLst>
              <a:gd name="adj1" fmla="val 18858477"/>
              <a:gd name="adj2" fmla="val 306271"/>
            </a:avLst>
          </a:pr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>
            <a:off x="2229794" y="2418481"/>
            <a:ext cx="571500" cy="571500"/>
          </a:xfrm>
          <a:prstGeom prst="arc">
            <a:avLst>
              <a:gd name="adj1" fmla="val 18858477"/>
              <a:gd name="adj2" fmla="val 306271"/>
            </a:avLst>
          </a:pr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707546" y="2352462"/>
                <a:ext cx="35856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546" y="2352462"/>
                <a:ext cx="358560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Line Callout 1 22"/>
          <p:cNvSpPr/>
          <p:nvPr/>
        </p:nvSpPr>
        <p:spPr>
          <a:xfrm>
            <a:off x="6652316" y="3787939"/>
            <a:ext cx="2168155" cy="1018505"/>
          </a:xfrm>
          <a:prstGeom prst="borderCallout1">
            <a:avLst>
              <a:gd name="adj1" fmla="val 63394"/>
              <a:gd name="adj2" fmla="val 1035"/>
              <a:gd name="adj3" fmla="val 62412"/>
              <a:gd name="adj4" fmla="val 234"/>
            </a:avLst>
          </a:prstGeom>
          <a:solidFill>
            <a:schemeClr val="tx2">
              <a:lumMod val="75000"/>
            </a:schemeClr>
          </a:solidFill>
          <a:ln w="47625" cmpd="dbl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 smtClean="0"/>
              <a:t>Jobs with variable inter-release time</a:t>
            </a:r>
            <a:endParaRPr lang="en-US" sz="18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1115616" y="5507940"/>
            <a:ext cx="5514440" cy="1004412"/>
            <a:chOff x="3070958" y="4952290"/>
            <a:chExt cx="5514440" cy="1004412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3070958" y="5587370"/>
              <a:ext cx="5514440" cy="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3525434" y="520637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3180354" y="4952290"/>
                  <a:ext cx="394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0354" y="4952290"/>
                  <a:ext cx="394660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326481" y="5587370"/>
                  <a:ext cx="4564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6481" y="5587370"/>
                  <a:ext cx="456407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668434" y="5587370"/>
                  <a:ext cx="4617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8434" y="5587370"/>
                  <a:ext cx="461728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/>
            <p:cNvCxnSpPr/>
            <p:nvPr/>
          </p:nvCxnSpPr>
          <p:spPr>
            <a:xfrm flipV="1">
              <a:off x="4831373" y="520637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367102" y="4952290"/>
                  <a:ext cx="5358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  <m:r>
                          <a:rPr lang="en-US" sz="1800" i="1">
                            <a:latin typeface="Cambria Math"/>
                          </a:rPr>
                          <m:t>𝜋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7102" y="4952290"/>
                  <a:ext cx="535852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6715295" y="5587370"/>
                  <a:ext cx="4617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5295" y="5587370"/>
                  <a:ext cx="461728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Arrow Connector 35"/>
            <p:cNvCxnSpPr/>
            <p:nvPr/>
          </p:nvCxnSpPr>
          <p:spPr>
            <a:xfrm flipV="1">
              <a:off x="6878234" y="520637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6383326" y="5024298"/>
                  <a:ext cx="5358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4</m:t>
                        </m:r>
                        <m:r>
                          <a:rPr lang="en-US" sz="1800" i="1">
                            <a:latin typeface="Cambria Math"/>
                          </a:rPr>
                          <m:t>𝜋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3326" y="5024298"/>
                  <a:ext cx="535852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Connector 37"/>
            <p:cNvCxnSpPr/>
            <p:nvPr/>
          </p:nvCxnSpPr>
          <p:spPr>
            <a:xfrm>
              <a:off x="7640234" y="5358770"/>
              <a:ext cx="388170" cy="0"/>
            </a:xfrm>
            <a:prstGeom prst="line">
              <a:avLst/>
            </a:prstGeom>
            <a:ln w="41275"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1043608" y="5226388"/>
            <a:ext cx="5935362" cy="463624"/>
            <a:chOff x="3029126" y="5587370"/>
            <a:chExt cx="5935362" cy="463624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3029126" y="5587370"/>
              <a:ext cx="5514440" cy="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8250831" y="5681662"/>
                  <a:ext cx="7136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800" b="0" i="0" dirty="0" smtClean="0">
                            <a:latin typeface="Cambria Math"/>
                          </a:rPr>
                          <m:t>time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0831" y="5681662"/>
                  <a:ext cx="713657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2" name="Straight Arrow Connector 41"/>
          <p:cNvCxnSpPr/>
          <p:nvPr/>
        </p:nvCxnSpPr>
        <p:spPr>
          <a:xfrm flipV="1">
            <a:off x="1539916" y="4590420"/>
            <a:ext cx="0" cy="63596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827584" y="4437112"/>
                <a:ext cx="7275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/>
                        </a:rPr>
                        <m:t>𝜔</m:t>
                      </m:r>
                      <m:r>
                        <a:rPr lang="en-US" sz="1800" b="0" i="1" smtClean="0">
                          <a:latin typeface="Cambria Math"/>
                        </a:rPr>
                        <m:t>(</m:t>
                      </m:r>
                      <m:r>
                        <a:rPr lang="en-US" sz="1800" b="0" i="1" smtClean="0">
                          <a:latin typeface="Cambria Math"/>
                        </a:rPr>
                        <m:t>𝑡</m:t>
                      </m:r>
                      <m:r>
                        <a:rPr lang="en-US" sz="1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437112"/>
                <a:ext cx="727571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reeform 43"/>
          <p:cNvSpPr/>
          <p:nvPr/>
        </p:nvSpPr>
        <p:spPr bwMode="auto">
          <a:xfrm>
            <a:off x="1552575" y="4692850"/>
            <a:ext cx="3771900" cy="401651"/>
          </a:xfrm>
          <a:custGeom>
            <a:avLst/>
            <a:gdLst>
              <a:gd name="connsiteX0" fmla="*/ 0 w 3771900"/>
              <a:gd name="connsiteY0" fmla="*/ 106376 h 401651"/>
              <a:gd name="connsiteX1" fmla="*/ 1171575 w 3771900"/>
              <a:gd name="connsiteY1" fmla="*/ 11126 h 401651"/>
              <a:gd name="connsiteX2" fmla="*/ 2247900 w 3771900"/>
              <a:gd name="connsiteY2" fmla="*/ 334976 h 401651"/>
              <a:gd name="connsiteX3" fmla="*/ 3771900 w 3771900"/>
              <a:gd name="connsiteY3" fmla="*/ 401651 h 40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1900" h="401651">
                <a:moveTo>
                  <a:pt x="0" y="106376"/>
                </a:moveTo>
                <a:cubicBezTo>
                  <a:pt x="398462" y="39701"/>
                  <a:pt x="796925" y="-26974"/>
                  <a:pt x="1171575" y="11126"/>
                </a:cubicBezTo>
                <a:cubicBezTo>
                  <a:pt x="1546225" y="49226"/>
                  <a:pt x="1814513" y="269889"/>
                  <a:pt x="2247900" y="334976"/>
                </a:cubicBezTo>
                <a:cubicBezTo>
                  <a:pt x="2681287" y="400063"/>
                  <a:pt x="3519488" y="387364"/>
                  <a:pt x="3771900" y="401651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 bwMode="auto">
          <a:xfrm flipH="1" flipV="1">
            <a:off x="2872383" y="4734436"/>
            <a:ext cx="3648" cy="1179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 flipV="1">
            <a:off x="4922373" y="5094501"/>
            <a:ext cx="519" cy="10836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>
          <a:xfrm rot="5400000">
            <a:off x="7564160" y="1460788"/>
            <a:ext cx="19255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[</a:t>
            </a:r>
            <a:r>
              <a:rPr lang="en-US" sz="1100" dirty="0" err="1" smtClean="0"/>
              <a:t>Guo</a:t>
            </a:r>
            <a:r>
              <a:rPr lang="en-US" sz="1100" dirty="0" smtClean="0"/>
              <a:t> and </a:t>
            </a:r>
            <a:r>
              <a:rPr lang="en-US" sz="1100" dirty="0" err="1" smtClean="0"/>
              <a:t>Baruah</a:t>
            </a:r>
            <a:r>
              <a:rPr lang="en-US" sz="1100" dirty="0" smtClean="0"/>
              <a:t>, 2015]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9414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3" grpId="0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587" y="620688"/>
            <a:ext cx="8162925" cy="646331"/>
          </a:xfrm>
        </p:spPr>
        <p:txBody>
          <a:bodyPr/>
          <a:lstStyle/>
          <a:p>
            <a:r>
              <a:rPr lang="en-US" sz="3600" dirty="0" smtClean="0"/>
              <a:t>Engine Controllers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2813" y="1700808"/>
                <a:ext cx="8110537" cy="457200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Crankshaft position</a:t>
                </a:r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r>
                  <a:rPr lang="en-US" sz="2000" dirty="0" smtClean="0"/>
                  <a:t>Job type is determined by the </a:t>
                </a:r>
                <a:r>
                  <a:rPr lang="en-US" sz="2000" u="sng" dirty="0" smtClean="0"/>
                  <a:t>angular speed</a:t>
                </a:r>
                <a:r>
                  <a:rPr lang="en-US" sz="2000" dirty="0" smtClean="0"/>
                  <a:t>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𝜔</m:t>
                    </m:r>
                  </m:oMath>
                </a14:m>
                <a:r>
                  <a:rPr lang="en-US" sz="2000" dirty="0" smtClean="0"/>
                  <a:t>)</a:t>
                </a: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2813" y="1700808"/>
                <a:ext cx="8110537" cy="4572000"/>
              </a:xfrm>
              <a:blipFill rotWithShape="1">
                <a:blip r:embed="rId3"/>
                <a:stretch>
                  <a:fillRect l="-226" t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200400" y="2708920"/>
                <a:ext cx="2523728" cy="723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sz="1800" dirty="0" smtClean="0"/>
                  <a:t>: angular position</a:t>
                </a:r>
              </a:p>
              <a:p>
                <a:pPr algn="just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𝜔</m:t>
                    </m:r>
                  </m:oMath>
                </a14:m>
                <a:r>
                  <a:rPr lang="en-US" sz="1800" dirty="0" smtClean="0"/>
                  <a:t>: </a:t>
                </a:r>
                <a:r>
                  <a:rPr lang="en-US" sz="1800" dirty="0"/>
                  <a:t>angular speed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708920"/>
                <a:ext cx="2523728" cy="723275"/>
              </a:xfrm>
              <a:prstGeom prst="rect">
                <a:avLst/>
              </a:prstGeom>
              <a:blipFill rotWithShape="1">
                <a:blip r:embed="rId4"/>
                <a:stretch>
                  <a:fillRect t="-4202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43" y="765448"/>
            <a:ext cx="235275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331424" y="2204864"/>
            <a:ext cx="1524000" cy="1535495"/>
            <a:chOff x="5410200" y="2274505"/>
            <a:chExt cx="1524000" cy="1535495"/>
          </a:xfrm>
        </p:grpSpPr>
        <p:grpSp>
          <p:nvGrpSpPr>
            <p:cNvPr id="20" name="Group 19"/>
            <p:cNvGrpSpPr/>
            <p:nvPr/>
          </p:nvGrpSpPr>
          <p:grpSpPr>
            <a:xfrm>
              <a:off x="5410200" y="2274505"/>
              <a:ext cx="1524000" cy="1535495"/>
              <a:chOff x="5410200" y="2274505"/>
              <a:chExt cx="1524000" cy="1535495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5410200" y="2514600"/>
                <a:ext cx="1295400" cy="12954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5410200" y="2274505"/>
                <a:ext cx="1524000" cy="1535495"/>
                <a:chOff x="5410200" y="2274505"/>
                <a:chExt cx="1524000" cy="1535495"/>
              </a:xfrm>
            </p:grpSpPr>
            <p:cxnSp>
              <p:nvCxnSpPr>
                <p:cNvPr id="7" name="Straight Arrow Connector 6"/>
                <p:cNvCxnSpPr/>
                <p:nvPr/>
              </p:nvCxnSpPr>
              <p:spPr>
                <a:xfrm flipV="1">
                  <a:off x="6057900" y="2438400"/>
                  <a:ext cx="876300" cy="723901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>
                  <a:endCxn id="5" idx="4"/>
                </p:cNvCxnSpPr>
                <p:nvPr/>
              </p:nvCxnSpPr>
              <p:spPr>
                <a:xfrm>
                  <a:off x="6057900" y="2274505"/>
                  <a:ext cx="0" cy="1535495"/>
                </a:xfrm>
                <a:prstGeom prst="line">
                  <a:avLst/>
                </a:prstGeom>
                <a:ln>
                  <a:headEnd type="triangle"/>
                  <a:tailEnd type="none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>
                  <a:stCxn id="5" idx="2"/>
                  <a:endCxn id="5" idx="6"/>
                </p:cNvCxnSpPr>
                <p:nvPr/>
              </p:nvCxnSpPr>
              <p:spPr>
                <a:xfrm>
                  <a:off x="5410200" y="3162300"/>
                  <a:ext cx="12954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6053605" y="2639841"/>
                      <a:ext cx="31098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b="0" i="1" smtClean="0">
                                <a:latin typeface="Cambria Math"/>
                              </a:rPr>
                              <m:t>𝜃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53605" y="2639841"/>
                      <a:ext cx="310983" cy="276999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6" name="Arc 15"/>
            <p:cNvSpPr/>
            <p:nvPr/>
          </p:nvSpPr>
          <p:spPr>
            <a:xfrm>
              <a:off x="5771206" y="2857500"/>
              <a:ext cx="571500" cy="571500"/>
            </a:xfrm>
            <a:prstGeom prst="arc">
              <a:avLst>
                <a:gd name="adj1" fmla="val 16200000"/>
                <a:gd name="adj2" fmla="val 19348050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Arc 23"/>
          <p:cNvSpPr/>
          <p:nvPr/>
        </p:nvSpPr>
        <p:spPr>
          <a:xfrm>
            <a:off x="2171700" y="2448779"/>
            <a:ext cx="571500" cy="571500"/>
          </a:xfrm>
          <a:prstGeom prst="arc">
            <a:avLst>
              <a:gd name="adj1" fmla="val 18858477"/>
              <a:gd name="adj2" fmla="val 306271"/>
            </a:avLst>
          </a:pr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>
            <a:off x="2229794" y="2418481"/>
            <a:ext cx="571500" cy="571500"/>
          </a:xfrm>
          <a:prstGeom prst="arc">
            <a:avLst>
              <a:gd name="adj1" fmla="val 18858477"/>
              <a:gd name="adj2" fmla="val 306271"/>
            </a:avLst>
          </a:pr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707546" y="2352462"/>
                <a:ext cx="35856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546" y="2352462"/>
                <a:ext cx="358560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Line Callout 1 7"/>
              <p:cNvSpPr/>
              <p:nvPr/>
            </p:nvSpPr>
            <p:spPr>
              <a:xfrm>
                <a:off x="6516216" y="5174126"/>
                <a:ext cx="1516756" cy="802481"/>
              </a:xfrm>
              <a:prstGeom prst="borderCallout1">
                <a:avLst>
                  <a:gd name="adj1" fmla="val 63394"/>
                  <a:gd name="adj2" fmla="val 1035"/>
                  <a:gd name="adj3" fmla="val 64547"/>
                  <a:gd name="adj4" fmla="val -92774"/>
                </a:avLst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/>
                  <a:t>WCET as a function of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𝜔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Line Callout 1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5174126"/>
                <a:ext cx="1516756" cy="802481"/>
              </a:xfrm>
              <a:prstGeom prst="borderCallout1">
                <a:avLst>
                  <a:gd name="adj1" fmla="val 63394"/>
                  <a:gd name="adj2" fmla="val 1035"/>
                  <a:gd name="adj3" fmla="val 64547"/>
                  <a:gd name="adj4" fmla="val -92774"/>
                </a:avLst>
              </a:prstGeom>
              <a:blipFill rotWithShape="1">
                <a:blip r:embed="rId9"/>
                <a:stretch>
                  <a:fillRect r="-414" b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 rot="5400000">
            <a:off x="7564160" y="1460788"/>
            <a:ext cx="19255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[</a:t>
            </a:r>
            <a:r>
              <a:rPr lang="en-US" sz="1100" dirty="0" err="1" smtClean="0"/>
              <a:t>Guo</a:t>
            </a:r>
            <a:r>
              <a:rPr lang="en-US" sz="1100" dirty="0" smtClean="0"/>
              <a:t> and </a:t>
            </a:r>
            <a:r>
              <a:rPr lang="en-US" sz="1100" dirty="0" err="1" smtClean="0"/>
              <a:t>Baruah</a:t>
            </a:r>
            <a:r>
              <a:rPr lang="en-US" sz="1100" dirty="0" smtClean="0"/>
              <a:t>, 2015]</a:t>
            </a:r>
            <a:endParaRPr lang="en-US" sz="1100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475656" y="6381328"/>
            <a:ext cx="345638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1475656" y="4828510"/>
            <a:ext cx="0" cy="15528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860032" y="616530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6165304"/>
                <a:ext cx="432048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115616" y="450912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𝐶</m:t>
                      </m:r>
                      <m:r>
                        <a:rPr lang="en-US" sz="1800" b="0" i="1" smtClean="0">
                          <a:latin typeface="Cambria Math"/>
                        </a:rPr>
                        <m:t>(</m:t>
                      </m:r>
                      <m:r>
                        <a:rPr lang="en-US" sz="1800" b="0" i="1" smtClean="0">
                          <a:latin typeface="Cambria Math"/>
                        </a:rPr>
                        <m:t>𝜔</m:t>
                      </m:r>
                      <m:r>
                        <a:rPr lang="en-US" sz="1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509120"/>
                <a:ext cx="432048" cy="369332"/>
              </a:xfrm>
              <a:prstGeom prst="rect">
                <a:avLst/>
              </a:prstGeom>
              <a:blipFill rotWithShape="1">
                <a:blip r:embed="rId11"/>
                <a:stretch>
                  <a:fillRect r="-6619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15616" y="5034662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034662"/>
                <a:ext cx="432048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115616" y="5445224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445224"/>
                <a:ext cx="432048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115616" y="5877272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877272"/>
                <a:ext cx="432048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763688" y="6402814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6402814"/>
                <a:ext cx="432048" cy="3385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555776" y="6381328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6381328"/>
                <a:ext cx="432048" cy="33855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347864" y="6381328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6381328"/>
                <a:ext cx="432048" cy="33855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95936" y="6381328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6381328"/>
                <a:ext cx="432048" cy="33855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/>
          <p:nvPr/>
        </p:nvCxnSpPr>
        <p:spPr bwMode="auto">
          <a:xfrm>
            <a:off x="3563888" y="6093296"/>
            <a:ext cx="64807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2771800" y="5661248"/>
            <a:ext cx="79208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3563888" y="5661248"/>
            <a:ext cx="0" cy="4320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2771800" y="5229200"/>
            <a:ext cx="0" cy="4320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1979712" y="5229200"/>
            <a:ext cx="79208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1979712" y="5236820"/>
            <a:ext cx="0" cy="11207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2771800" y="5526303"/>
            <a:ext cx="0" cy="8550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3563888" y="5966735"/>
            <a:ext cx="0" cy="41459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endCxn id="36" idx="0"/>
          </p:cNvCxnSpPr>
          <p:nvPr/>
        </p:nvCxnSpPr>
        <p:spPr bwMode="auto">
          <a:xfrm>
            <a:off x="4211960" y="6119135"/>
            <a:ext cx="0" cy="26219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5653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587" y="620688"/>
            <a:ext cx="8162925" cy="646331"/>
          </a:xfrm>
        </p:spPr>
        <p:txBody>
          <a:bodyPr/>
          <a:lstStyle/>
          <a:p>
            <a:r>
              <a:rPr lang="en-US" sz="3600" dirty="0" smtClean="0"/>
              <a:t>Engine Controllers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3" y="1700808"/>
            <a:ext cx="8110537" cy="457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Crankshaft position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00400" y="2708920"/>
                <a:ext cx="2523728" cy="66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sz="1600" dirty="0" smtClean="0"/>
                  <a:t>: angular position</a:t>
                </a:r>
              </a:p>
              <a:p>
                <a:pPr algn="just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𝜔</m:t>
                    </m:r>
                  </m:oMath>
                </a14:m>
                <a:r>
                  <a:rPr lang="en-US" sz="1600" dirty="0" smtClean="0"/>
                  <a:t>: </a:t>
                </a:r>
                <a:r>
                  <a:rPr lang="en-US" sz="1600" dirty="0"/>
                  <a:t>angular speed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708920"/>
                <a:ext cx="2523728" cy="661720"/>
              </a:xfrm>
              <a:prstGeom prst="rect">
                <a:avLst/>
              </a:prstGeom>
              <a:blipFill rotWithShape="1">
                <a:blip r:embed="rId5"/>
                <a:stretch>
                  <a:fillRect t="-2752" b="-10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43" y="765448"/>
            <a:ext cx="235275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331424" y="2204864"/>
            <a:ext cx="1524000" cy="1535495"/>
            <a:chOff x="5410200" y="2274505"/>
            <a:chExt cx="1524000" cy="1535495"/>
          </a:xfrm>
        </p:grpSpPr>
        <p:grpSp>
          <p:nvGrpSpPr>
            <p:cNvPr id="20" name="Group 19"/>
            <p:cNvGrpSpPr/>
            <p:nvPr/>
          </p:nvGrpSpPr>
          <p:grpSpPr>
            <a:xfrm>
              <a:off x="5410200" y="2274505"/>
              <a:ext cx="1524000" cy="1535495"/>
              <a:chOff x="5410200" y="2274505"/>
              <a:chExt cx="1524000" cy="1535495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5410200" y="2514600"/>
                <a:ext cx="1295400" cy="12954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5410200" y="2274505"/>
                <a:ext cx="1524000" cy="1535495"/>
                <a:chOff x="5410200" y="2274505"/>
                <a:chExt cx="1524000" cy="1535495"/>
              </a:xfrm>
            </p:grpSpPr>
            <p:cxnSp>
              <p:nvCxnSpPr>
                <p:cNvPr id="7" name="Straight Arrow Connector 6"/>
                <p:cNvCxnSpPr/>
                <p:nvPr/>
              </p:nvCxnSpPr>
              <p:spPr>
                <a:xfrm flipV="1">
                  <a:off x="6057900" y="2438400"/>
                  <a:ext cx="876300" cy="723901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>
                  <a:endCxn id="5" idx="4"/>
                </p:cNvCxnSpPr>
                <p:nvPr/>
              </p:nvCxnSpPr>
              <p:spPr>
                <a:xfrm>
                  <a:off x="6057900" y="2274505"/>
                  <a:ext cx="0" cy="1535495"/>
                </a:xfrm>
                <a:prstGeom prst="line">
                  <a:avLst/>
                </a:prstGeom>
                <a:ln>
                  <a:headEnd type="triangle"/>
                  <a:tailEnd type="none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>
                  <a:stCxn id="5" idx="2"/>
                  <a:endCxn id="5" idx="6"/>
                </p:cNvCxnSpPr>
                <p:nvPr/>
              </p:nvCxnSpPr>
              <p:spPr>
                <a:xfrm>
                  <a:off x="5410200" y="3162300"/>
                  <a:ext cx="12954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6053605" y="2639841"/>
                      <a:ext cx="31098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b="0" i="1" smtClean="0">
                                <a:latin typeface="Cambria Math"/>
                              </a:rPr>
                              <m:t>𝜃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53605" y="2639841"/>
                      <a:ext cx="310983" cy="276999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6" name="Arc 15"/>
            <p:cNvSpPr/>
            <p:nvPr/>
          </p:nvSpPr>
          <p:spPr>
            <a:xfrm>
              <a:off x="5771206" y="2857500"/>
              <a:ext cx="571500" cy="571500"/>
            </a:xfrm>
            <a:prstGeom prst="arc">
              <a:avLst>
                <a:gd name="adj1" fmla="val 16200000"/>
                <a:gd name="adj2" fmla="val 19348050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Arc 23"/>
          <p:cNvSpPr/>
          <p:nvPr/>
        </p:nvSpPr>
        <p:spPr>
          <a:xfrm>
            <a:off x="2171700" y="2448779"/>
            <a:ext cx="571500" cy="571500"/>
          </a:xfrm>
          <a:prstGeom prst="arc">
            <a:avLst>
              <a:gd name="adj1" fmla="val 18858477"/>
              <a:gd name="adj2" fmla="val 306271"/>
            </a:avLst>
          </a:pr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>
            <a:off x="2229794" y="2418481"/>
            <a:ext cx="571500" cy="571500"/>
          </a:xfrm>
          <a:prstGeom prst="arc">
            <a:avLst>
              <a:gd name="adj1" fmla="val 18858477"/>
              <a:gd name="adj2" fmla="val 306271"/>
            </a:avLst>
          </a:pr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707546" y="2352462"/>
                <a:ext cx="35856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546" y="2352462"/>
                <a:ext cx="358560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1835696" y="4509120"/>
            <a:ext cx="6480720" cy="1584176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 w="60325" cmpd="dbl"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Both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WCET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and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inter-release times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are variable (functions of system state)</a:t>
            </a:r>
          </a:p>
        </p:txBody>
      </p:sp>
      <p:sp>
        <p:nvSpPr>
          <p:cNvPr id="23" name="Rectangle 22"/>
          <p:cNvSpPr/>
          <p:nvPr/>
        </p:nvSpPr>
        <p:spPr>
          <a:xfrm rot="5400000">
            <a:off x="7564160" y="1460788"/>
            <a:ext cx="19255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[</a:t>
            </a:r>
            <a:r>
              <a:rPr lang="en-US" sz="1100" dirty="0" err="1" smtClean="0"/>
              <a:t>Guo</a:t>
            </a:r>
            <a:r>
              <a:rPr lang="en-US" sz="1100" dirty="0" smtClean="0"/>
              <a:t> and </a:t>
            </a:r>
            <a:r>
              <a:rPr lang="en-US" sz="1100" dirty="0" err="1" smtClean="0"/>
              <a:t>Baruah</a:t>
            </a:r>
            <a:r>
              <a:rPr lang="en-US" sz="1100" dirty="0" smtClean="0"/>
              <a:t>, 2015]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525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554" y="361087"/>
            <a:ext cx="7732910" cy="646331"/>
          </a:xfrm>
        </p:spPr>
        <p:txBody>
          <a:bodyPr/>
          <a:lstStyle/>
          <a:p>
            <a:r>
              <a:rPr lang="en-US" sz="3600" dirty="0" smtClean="0"/>
              <a:t>The Problem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1253530"/>
                <a:ext cx="7907734" cy="23336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A task consists of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modes</a:t>
                </a:r>
                <a:r>
                  <a:rPr lang="en-US" sz="2000" dirty="0" smtClean="0"/>
                  <a:t>: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/>
                              </a:rPr>
                              <m:t>,</m:t>
                            </m:r>
                            <m:d>
                              <m:dPr>
                                <m:begChr m:val="[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 | 1≤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≤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sz="2000" i="1" smtClean="0">
                        <a:latin typeface="Cambria Math"/>
                      </a:rPr>
                      <m:t> </m:t>
                    </m:r>
                  </m:oMath>
                </a14:m>
                <a:endParaRPr lang="en-US" sz="2000" dirty="0" smtClean="0"/>
              </a:p>
              <a:p>
                <a:pPr marL="57150" indent="0">
                  <a:lnSpc>
                    <a:spcPct val="150000"/>
                  </a:lnSpc>
                  <a:buNone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    </a:t>
                </a:r>
                <a:r>
                  <a:rPr lang="en-US" sz="2000" dirty="0" err="1"/>
                  <a:t>s.t</a:t>
                </a:r>
                <a:r>
                  <a:rPr lang="en-US" sz="2000" dirty="0" err="1" smtClean="0"/>
                  <a:t>.</a:t>
                </a:r>
                <a:r>
                  <a:rPr lang="en-US" sz="20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∈[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𝑖𝑛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</a:t>
                </a:r>
                <a:br>
                  <a:rPr lang="en-US" sz="2000" dirty="0" smtClean="0">
                    <a:solidFill>
                      <a:srgbClr val="FF0000"/>
                    </a:solidFill>
                  </a:rPr>
                </a:br>
                <a:r>
                  <a:rPr lang="en-US" sz="2000" dirty="0" smtClean="0">
                    <a:solidFill>
                      <a:srgbClr val="FF0000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∈[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sz="2200" dirty="0">
                  <a:solidFill>
                    <a:srgbClr val="FF0000"/>
                  </a:solidFill>
                </a:endParaRPr>
              </a:p>
              <a:p>
                <a:pPr>
                  <a:spcBef>
                    <a:spcPts val="1200"/>
                  </a:spcBef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1253530"/>
                <a:ext cx="7907734" cy="2333600"/>
              </a:xfrm>
              <a:blipFill rotWithShape="1">
                <a:blip r:embed="rId3"/>
                <a:stretch>
                  <a:fillRect l="-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Gartoon actions help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542" y="188640"/>
            <a:ext cx="1007937" cy="100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1076296" y="4909908"/>
            <a:ext cx="2775624" cy="55106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Sporadic Task Model?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 bwMode="auto">
              <a:xfrm>
                <a:off x="2526898" y="5716004"/>
                <a:ext cx="4392488" cy="10081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itchFamily="2" charset="2"/>
                  <a:buChar char="®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/>
                <a14:m>
                  <m:oMath xmlns:m="http://schemas.openxmlformats.org/officeDocument/2006/math">
                    <m:r>
                      <a:rPr lang="en-US" sz="2400" i="1" kern="0" dirty="0">
                        <a:latin typeface="Cambria Math"/>
                      </a:rPr>
                      <m:t>𝐶</m:t>
                    </m:r>
                    <m:r>
                      <a:rPr lang="en-US" sz="2400" i="1" kern="0" dirty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 kern="0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kern="0" dirty="0">
                            <a:latin typeface="Cambria Math"/>
                          </a:rPr>
                          <m:t>max</m:t>
                        </m:r>
                      </m:fName>
                      <m:e>
                        <m:sSub>
                          <m:sSubPr>
                            <m:ctrlPr>
                              <a:rPr lang="en-US" sz="2400" i="1" kern="0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kern="0" dirty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 kern="0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endParaRPr lang="en-US" sz="2400" kern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kern="0" dirty="0" smtClean="0">
                        <a:latin typeface="Cambria Math"/>
                      </a:rPr>
                      <m:t>𝑝</m:t>
                    </m:r>
                    <m:r>
                      <a:rPr lang="en-US" sz="2400" b="0" i="1" kern="0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kern="0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kern="0" dirty="0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b="0" i="1" kern="0" dirty="0" smtClean="0">
                            <a:latin typeface="Cambria Math"/>
                          </a:rPr>
                          <m:t>0→2</m:t>
                        </m:r>
                        <m:r>
                          <a:rPr lang="en-US" sz="2400" b="0" i="1" kern="0" dirty="0" smtClean="0">
                            <a:latin typeface="Cambria Math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400" kern="0" dirty="0" smtClean="0"/>
                  <a:t>,   </a:t>
                </a:r>
                <a:r>
                  <a:rPr lang="en-US" sz="2000" dirty="0">
                    <a:solidFill>
                      <a:schemeClr val="dk1"/>
                    </a:solidFill>
                  </a:rPr>
                  <a:t>with</a:t>
                </a:r>
                <a:r>
                  <a:rPr lang="en-US" sz="2400" kern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𝜔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endParaRPr lang="en-US" sz="2400" kern="0" dirty="0" smtClean="0"/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6898" y="5716004"/>
                <a:ext cx="4392488" cy="1008112"/>
              </a:xfrm>
              <a:prstGeom prst="rect">
                <a:avLst/>
              </a:prstGeom>
              <a:blipFill rotWithShape="1">
                <a:blip r:embed="rId5"/>
                <a:stretch>
                  <a:fillRect b="-299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Bent Arrow 9"/>
          <p:cNvSpPr/>
          <p:nvPr/>
        </p:nvSpPr>
        <p:spPr bwMode="auto">
          <a:xfrm flipV="1">
            <a:off x="1819268" y="5460516"/>
            <a:ext cx="687224" cy="864096"/>
          </a:xfrm>
          <a:prstGeom prst="bentArrow">
            <a:avLst>
              <a:gd name="adj1" fmla="val 18450"/>
              <a:gd name="adj2" fmla="val 15720"/>
              <a:gd name="adj3" fmla="val 28275"/>
              <a:gd name="adj4" fmla="val 44842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Frame 10"/>
          <p:cNvSpPr/>
          <p:nvPr/>
        </p:nvSpPr>
        <p:spPr bwMode="auto">
          <a:xfrm rot="1450118">
            <a:off x="6270049" y="5145102"/>
            <a:ext cx="2747555" cy="1020255"/>
          </a:xfrm>
          <a:prstGeom prst="frame">
            <a:avLst/>
          </a:prstGeom>
          <a:solidFill>
            <a:srgbClr val="FF3737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200" b="1" dirty="0" smtClean="0"/>
              <a:t>Pessimistic !</a:t>
            </a:r>
            <a:endParaRPr lang="en-US" sz="2200" b="1" dirty="0"/>
          </a:p>
        </p:txBody>
      </p:sp>
      <p:pic>
        <p:nvPicPr>
          <p:cNvPr id="15" name="Picture 14" descr="Human-dialog-warning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478" y="4725144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1043608" y="3068960"/>
            <a:ext cx="4250347" cy="648072"/>
          </a:xfrm>
          <a:prstGeom prst="round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accent5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2000" b="1" dirty="0" smtClean="0"/>
              <a:t>Input</a:t>
            </a:r>
            <a:r>
              <a:rPr lang="en-US" sz="2000" b="1" dirty="0"/>
              <a:t>:</a:t>
            </a:r>
            <a:r>
              <a:rPr lang="en-US" sz="2000" dirty="0"/>
              <a:t> A set of engine control </a:t>
            </a:r>
            <a:r>
              <a:rPr lang="en-US" sz="2000" dirty="0" smtClean="0"/>
              <a:t>tasks </a:t>
            </a:r>
            <a:endParaRPr lang="en-US" sz="2000" dirty="0"/>
          </a:p>
        </p:txBody>
      </p:sp>
      <p:sp>
        <p:nvSpPr>
          <p:cNvPr id="17" name="Rounded Rectangle 16"/>
          <p:cNvSpPr/>
          <p:nvPr/>
        </p:nvSpPr>
        <p:spPr bwMode="auto">
          <a:xfrm>
            <a:off x="1043608" y="3933056"/>
            <a:ext cx="6713172" cy="648072"/>
          </a:xfrm>
          <a:prstGeom prst="roundRect">
            <a:avLst/>
          </a:prstGeom>
          <a:gradFill>
            <a:gsLst>
              <a:gs pos="0">
                <a:srgbClr val="92D050">
                  <a:lumMod val="60000"/>
                  <a:lumOff val="40000"/>
                </a:srgbClr>
              </a:gs>
              <a:gs pos="35000">
                <a:srgbClr val="66FF66">
                  <a:lumMod val="38000"/>
                  <a:lumOff val="62000"/>
                </a:srgbClr>
              </a:gs>
              <a:gs pos="100000">
                <a:schemeClr val="accent5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2000" b="1" dirty="0" smtClean="0"/>
              <a:t>   Goal</a:t>
            </a:r>
            <a:r>
              <a:rPr lang="en-US" sz="2000" b="1" dirty="0"/>
              <a:t>:</a:t>
            </a:r>
            <a:r>
              <a:rPr lang="en-US" sz="2000" dirty="0"/>
              <a:t> Ensuring (timely) correct behavior of the system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932040" y="2204864"/>
            <a:ext cx="792088" cy="360040"/>
          </a:xfrm>
          <a:prstGeom prst="rect">
            <a:avLst/>
          </a:prstGeom>
          <a:solidFill>
            <a:srgbClr val="FFB3B3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n-lt"/>
              </a:rPr>
              <a:t>WCET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5940152" y="2204864"/>
            <a:ext cx="1584176" cy="360040"/>
          </a:xfrm>
          <a:prstGeom prst="rect">
            <a:avLst/>
          </a:prstGeom>
          <a:solidFill>
            <a:srgbClr val="FFB9B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+mn-lt"/>
              </a:rPr>
              <a:t>Speed range</a:t>
            </a:r>
            <a:endParaRPr lang="en-US" sz="1600" dirty="0">
              <a:latin typeface="+mn-lt"/>
            </a:endParaRPr>
          </a:p>
        </p:txBody>
      </p:sp>
      <p:cxnSp>
        <p:nvCxnSpPr>
          <p:cNvPr id="38" name="Straight Connector 37"/>
          <p:cNvCxnSpPr>
            <a:stCxn id="18" idx="0"/>
            <a:endCxn id="45" idx="1"/>
          </p:cNvCxnSpPr>
          <p:nvPr/>
        </p:nvCxnSpPr>
        <p:spPr bwMode="auto">
          <a:xfrm flipV="1">
            <a:off x="5328084" y="1878578"/>
            <a:ext cx="37879" cy="326286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9" idx="0"/>
            <a:endCxn id="48" idx="1"/>
          </p:cNvCxnSpPr>
          <p:nvPr/>
        </p:nvCxnSpPr>
        <p:spPr bwMode="auto">
          <a:xfrm flipH="1" flipV="1">
            <a:off x="6077417" y="1870702"/>
            <a:ext cx="654823" cy="334162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Left Brace 44"/>
          <p:cNvSpPr/>
          <p:nvPr/>
        </p:nvSpPr>
        <p:spPr bwMode="auto">
          <a:xfrm rot="16200000">
            <a:off x="5302956" y="1716560"/>
            <a:ext cx="126014" cy="198022"/>
          </a:xfrm>
          <a:prstGeom prst="leftBrac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8" name="Left Brace 47"/>
          <p:cNvSpPr/>
          <p:nvPr/>
        </p:nvSpPr>
        <p:spPr bwMode="auto">
          <a:xfrm rot="16200000">
            <a:off x="6014410" y="1348644"/>
            <a:ext cx="126014" cy="918102"/>
          </a:xfrm>
          <a:prstGeom prst="leftBrac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6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0" grpId="0" animBg="1"/>
      <p:bldP spid="11" grpId="0" animBg="1"/>
      <p:bldP spid="5" grpId="0" animBg="1"/>
      <p:bldP spid="17" grpId="0" animBg="1"/>
      <p:bldP spid="18" grpId="0" animBg="1"/>
      <p:bldP spid="19" grpId="0" animBg="1"/>
      <p:bldP spid="45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554" y="361087"/>
            <a:ext cx="7732910" cy="646331"/>
          </a:xfrm>
        </p:spPr>
        <p:txBody>
          <a:bodyPr/>
          <a:lstStyle/>
          <a:p>
            <a:r>
              <a:rPr lang="en-US" sz="3600" dirty="0" smtClean="0"/>
              <a:t>The Problem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1253530"/>
                <a:ext cx="7907734" cy="23336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A task consists of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modes</a:t>
                </a:r>
                <a:r>
                  <a:rPr lang="en-US" sz="2000" dirty="0" smtClean="0"/>
                  <a:t>: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/>
                              </a:rPr>
                              <m:t>,</m:t>
                            </m:r>
                            <m:d>
                              <m:dPr>
                                <m:begChr m:val="[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 | 1≤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≤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sz="2000" i="1" smtClean="0">
                        <a:latin typeface="Cambria Math"/>
                      </a:rPr>
                      <m:t> </m:t>
                    </m:r>
                  </m:oMath>
                </a14:m>
                <a:endParaRPr lang="en-US" sz="2000" dirty="0" smtClean="0"/>
              </a:p>
              <a:p>
                <a:pPr marL="57150" indent="0">
                  <a:lnSpc>
                    <a:spcPct val="150000"/>
                  </a:lnSpc>
                  <a:buNone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    </a:t>
                </a:r>
                <a:r>
                  <a:rPr lang="en-US" sz="2000" dirty="0" err="1"/>
                  <a:t>s.t</a:t>
                </a:r>
                <a:r>
                  <a:rPr lang="en-US" sz="2000" dirty="0" err="1" smtClean="0"/>
                  <a:t>.</a:t>
                </a:r>
                <a:r>
                  <a:rPr lang="en-US" sz="20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∈[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𝑖𝑛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</a:t>
                </a:r>
                <a:br>
                  <a:rPr lang="en-US" sz="2000" dirty="0" smtClean="0">
                    <a:solidFill>
                      <a:srgbClr val="FF0000"/>
                    </a:solidFill>
                  </a:rPr>
                </a:br>
                <a:r>
                  <a:rPr lang="en-US" sz="2000" dirty="0" smtClean="0">
                    <a:solidFill>
                      <a:srgbClr val="FF0000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∈[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sz="2200" dirty="0">
                  <a:solidFill>
                    <a:srgbClr val="FF0000"/>
                  </a:solidFill>
                </a:endParaRPr>
              </a:p>
              <a:p>
                <a:pPr>
                  <a:spcBef>
                    <a:spcPts val="1200"/>
                  </a:spcBef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1253530"/>
                <a:ext cx="7907734" cy="2333600"/>
              </a:xfrm>
              <a:blipFill rotWithShape="1">
                <a:blip r:embed="rId3"/>
                <a:stretch>
                  <a:fillRect l="-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Gartoon actions help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542" y="188640"/>
            <a:ext cx="1007937" cy="100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1076296" y="4909908"/>
            <a:ext cx="2271568" cy="55106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Sporadic tasks?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 bwMode="auto">
              <a:xfrm>
                <a:off x="2526898" y="5716004"/>
                <a:ext cx="4392488" cy="10081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itchFamily="2" charset="2"/>
                  <a:buChar char="®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/>
                <a14:m>
                  <m:oMath xmlns:m="http://schemas.openxmlformats.org/officeDocument/2006/math">
                    <m:r>
                      <a:rPr lang="en-US" sz="2400" i="1" kern="0" dirty="0">
                        <a:latin typeface="Cambria Math"/>
                      </a:rPr>
                      <m:t>𝐶</m:t>
                    </m:r>
                    <m:r>
                      <a:rPr lang="en-US" sz="2400" i="1" kern="0" dirty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 kern="0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kern="0" dirty="0">
                            <a:latin typeface="Cambria Math"/>
                          </a:rPr>
                          <m:t>max</m:t>
                        </m:r>
                      </m:fName>
                      <m:e>
                        <m:sSub>
                          <m:sSubPr>
                            <m:ctrlPr>
                              <a:rPr lang="en-US" sz="2400" i="1" kern="0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kern="0" dirty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 kern="0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endParaRPr lang="en-US" sz="2400" kern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kern="0" dirty="0" smtClean="0">
                        <a:latin typeface="Cambria Math"/>
                      </a:rPr>
                      <m:t>𝑝</m:t>
                    </m:r>
                    <m:r>
                      <a:rPr lang="en-US" sz="2400" b="0" i="1" kern="0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kern="0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kern="0" dirty="0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b="0" i="1" kern="0" dirty="0" smtClean="0">
                            <a:latin typeface="Cambria Math"/>
                          </a:rPr>
                          <m:t>0→2</m:t>
                        </m:r>
                        <m:r>
                          <a:rPr lang="en-US" sz="2400" b="0" i="1" kern="0" dirty="0" smtClean="0">
                            <a:latin typeface="Cambria Math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400" kern="0" dirty="0" smtClean="0"/>
                  <a:t>,   </a:t>
                </a:r>
                <a:r>
                  <a:rPr lang="en-US" sz="2000" dirty="0">
                    <a:solidFill>
                      <a:schemeClr val="dk1"/>
                    </a:solidFill>
                  </a:rPr>
                  <a:t>with</a:t>
                </a:r>
                <a:r>
                  <a:rPr lang="en-US" sz="2400" kern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𝜔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endParaRPr lang="en-US" sz="2400" kern="0" dirty="0" smtClean="0"/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6898" y="5716004"/>
                <a:ext cx="4392488" cy="1008112"/>
              </a:xfrm>
              <a:prstGeom prst="rect">
                <a:avLst/>
              </a:prstGeom>
              <a:blipFill rotWithShape="1">
                <a:blip r:embed="rId5"/>
                <a:stretch>
                  <a:fillRect b="-299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Bent Arrow 9"/>
          <p:cNvSpPr/>
          <p:nvPr/>
        </p:nvSpPr>
        <p:spPr bwMode="auto">
          <a:xfrm flipV="1">
            <a:off x="1819268" y="5460516"/>
            <a:ext cx="687224" cy="864096"/>
          </a:xfrm>
          <a:prstGeom prst="bentArrow">
            <a:avLst>
              <a:gd name="adj1" fmla="val 18450"/>
              <a:gd name="adj2" fmla="val 15720"/>
              <a:gd name="adj3" fmla="val 28275"/>
              <a:gd name="adj4" fmla="val 44842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Frame 10"/>
          <p:cNvSpPr/>
          <p:nvPr/>
        </p:nvSpPr>
        <p:spPr bwMode="auto">
          <a:xfrm rot="1450118">
            <a:off x="6270049" y="5145102"/>
            <a:ext cx="2747555" cy="1020255"/>
          </a:xfrm>
          <a:prstGeom prst="frame">
            <a:avLst/>
          </a:prstGeom>
          <a:solidFill>
            <a:srgbClr val="FF3737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200" b="1" dirty="0" smtClean="0"/>
              <a:t>Pessimistic !</a:t>
            </a:r>
            <a:endParaRPr lang="en-US" sz="2200" b="1" dirty="0"/>
          </a:p>
        </p:txBody>
      </p:sp>
      <p:pic>
        <p:nvPicPr>
          <p:cNvPr id="15" name="Picture 14" descr="Human-dialog-warning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478" y="4725144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1043608" y="3068960"/>
            <a:ext cx="4250347" cy="648072"/>
          </a:xfrm>
          <a:prstGeom prst="round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accent5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2000" b="1" dirty="0" smtClean="0"/>
              <a:t>Input</a:t>
            </a:r>
            <a:r>
              <a:rPr lang="en-US" sz="2000" b="1" dirty="0"/>
              <a:t>:</a:t>
            </a:r>
            <a:r>
              <a:rPr lang="en-US" sz="2000" dirty="0"/>
              <a:t> A set of engine control </a:t>
            </a:r>
            <a:r>
              <a:rPr lang="en-US" sz="2000" dirty="0" smtClean="0"/>
              <a:t>tasks </a:t>
            </a:r>
            <a:endParaRPr lang="en-US" sz="2000" dirty="0"/>
          </a:p>
        </p:txBody>
      </p:sp>
      <p:sp>
        <p:nvSpPr>
          <p:cNvPr id="17" name="Rounded Rectangle 16"/>
          <p:cNvSpPr/>
          <p:nvPr/>
        </p:nvSpPr>
        <p:spPr bwMode="auto">
          <a:xfrm>
            <a:off x="1043608" y="3933056"/>
            <a:ext cx="6713172" cy="648072"/>
          </a:xfrm>
          <a:prstGeom prst="roundRect">
            <a:avLst/>
          </a:prstGeom>
          <a:gradFill>
            <a:gsLst>
              <a:gs pos="0">
                <a:srgbClr val="92D050">
                  <a:lumMod val="60000"/>
                  <a:lumOff val="40000"/>
                </a:srgbClr>
              </a:gs>
              <a:gs pos="35000">
                <a:srgbClr val="66FF66">
                  <a:lumMod val="38000"/>
                  <a:lumOff val="62000"/>
                </a:srgbClr>
              </a:gs>
              <a:gs pos="100000">
                <a:schemeClr val="accent5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2000" b="1" dirty="0" smtClean="0"/>
              <a:t>   Goal</a:t>
            </a:r>
            <a:r>
              <a:rPr lang="en-US" sz="2000" b="1" dirty="0"/>
              <a:t>:</a:t>
            </a:r>
            <a:r>
              <a:rPr lang="en-US" sz="2000" dirty="0"/>
              <a:t> Ensuring (timely) correct behavior of the system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932040" y="1744688"/>
            <a:ext cx="2592288" cy="820216"/>
            <a:chOff x="4932040" y="1744688"/>
            <a:chExt cx="2592288" cy="820216"/>
          </a:xfrm>
        </p:grpSpPr>
        <p:sp>
          <p:nvSpPr>
            <p:cNvPr id="18" name="Rectangle 17"/>
            <p:cNvSpPr/>
            <p:nvPr/>
          </p:nvSpPr>
          <p:spPr bwMode="auto">
            <a:xfrm>
              <a:off x="4932040" y="2204864"/>
              <a:ext cx="792088" cy="360040"/>
            </a:xfrm>
            <a:prstGeom prst="rect">
              <a:avLst/>
            </a:prstGeom>
            <a:solidFill>
              <a:srgbClr val="FF9191">
                <a:alpha val="58000"/>
              </a:srgb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+mn-lt"/>
                </a:rPr>
                <a:t>WCET</a:t>
              </a:r>
            </a:p>
          </p:txBody>
        </p:sp>
        <p:cxnSp>
          <p:nvCxnSpPr>
            <p:cNvPr id="38" name="Straight Connector 37"/>
            <p:cNvCxnSpPr>
              <a:stCxn id="18" idx="0"/>
              <a:endCxn id="45" idx="1"/>
            </p:cNvCxnSpPr>
            <p:nvPr/>
          </p:nvCxnSpPr>
          <p:spPr bwMode="auto">
            <a:xfrm flipV="1">
              <a:off x="5328084" y="1878578"/>
              <a:ext cx="37879" cy="32628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Left Brace 44"/>
            <p:cNvSpPr/>
            <p:nvPr/>
          </p:nvSpPr>
          <p:spPr bwMode="auto">
            <a:xfrm rot="16200000">
              <a:off x="5302956" y="1716560"/>
              <a:ext cx="126014" cy="198022"/>
            </a:xfrm>
            <a:prstGeom prst="leftBrac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618366" y="1744688"/>
              <a:ext cx="1905962" cy="820216"/>
              <a:chOff x="5618366" y="1744688"/>
              <a:chExt cx="1905962" cy="820216"/>
            </a:xfrm>
          </p:grpSpPr>
          <p:sp>
            <p:nvSpPr>
              <p:cNvPr id="19" name="Rectangle 18"/>
              <p:cNvSpPr/>
              <p:nvPr/>
            </p:nvSpPr>
            <p:spPr bwMode="auto">
              <a:xfrm>
                <a:off x="5940152" y="2204864"/>
                <a:ext cx="1584176" cy="360040"/>
              </a:xfrm>
              <a:prstGeom prst="rect">
                <a:avLst/>
              </a:prstGeom>
              <a:solidFill>
                <a:srgbClr val="FF9191">
                  <a:alpha val="52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+mn-lt"/>
                  </a:rPr>
                  <a:t>Speed range</a:t>
                </a:r>
                <a:endParaRPr lang="en-US" sz="1600" dirty="0">
                  <a:latin typeface="+mn-lt"/>
                </a:endParaRPr>
              </a:p>
            </p:txBody>
          </p:sp>
          <p:cxnSp>
            <p:nvCxnSpPr>
              <p:cNvPr id="40" name="Straight Connector 39"/>
              <p:cNvCxnSpPr>
                <a:stCxn id="19" idx="0"/>
                <a:endCxn id="48" idx="1"/>
              </p:cNvCxnSpPr>
              <p:nvPr/>
            </p:nvCxnSpPr>
            <p:spPr bwMode="auto">
              <a:xfrm flipH="1" flipV="1">
                <a:off x="6077417" y="1870702"/>
                <a:ext cx="654823" cy="33416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Left Brace 47"/>
              <p:cNvSpPr/>
              <p:nvPr/>
            </p:nvSpPr>
            <p:spPr bwMode="auto">
              <a:xfrm rot="16200000">
                <a:off x="6014410" y="1348644"/>
                <a:ext cx="126014" cy="918102"/>
              </a:xfrm>
              <a:prstGeom prst="leftBrac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461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2.22222E-6 -0.21528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76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3.61111E-6 -0.21527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16" grpId="0" animBg="1"/>
      <p:bldP spid="10" grpId="0" animBg="1"/>
      <p:bldP spid="11" grpId="0" animBg="1"/>
      <p:bldP spid="5" grpId="0" animBg="1"/>
      <p:bldP spid="17" grpId="0" animBg="1"/>
    </p:bldLst>
  </p:timing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13321</TotalTime>
  <Words>2724</Words>
  <Application>Microsoft Office PowerPoint</Application>
  <PresentationFormat>On-screen Show (4:3)</PresentationFormat>
  <Paragraphs>459</Paragraphs>
  <Slides>43</Slides>
  <Notes>27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Bold Stripes</vt:lpstr>
      <vt:lpstr>Refinement of Workload Models  for Engine Controllers by  State Space Partitioning</vt:lpstr>
      <vt:lpstr>PowerPoint Presentation</vt:lpstr>
      <vt:lpstr>PowerPoint Presentation</vt:lpstr>
      <vt:lpstr>PowerPoint Presentation</vt:lpstr>
      <vt:lpstr>Engine Controllers</vt:lpstr>
      <vt:lpstr>Engine Controllers</vt:lpstr>
      <vt:lpstr>Engine Controllers</vt:lpstr>
      <vt:lpstr>The Problem</vt:lpstr>
      <vt:lpstr>The Problem</vt:lpstr>
      <vt:lpstr>The Problem</vt:lpstr>
      <vt:lpstr>PowerPoint Presentation</vt:lpstr>
      <vt:lpstr>Solution Steps</vt:lpstr>
      <vt:lpstr>Problem 1: Which Task Model?</vt:lpstr>
      <vt:lpstr>The DRT Task Model</vt:lpstr>
      <vt:lpstr>Problem 2: Model Construction</vt:lpstr>
      <vt:lpstr>Problem Formulation</vt:lpstr>
      <vt:lpstr>A Visual Representation</vt:lpstr>
      <vt:lpstr>Solution</vt:lpstr>
      <vt:lpstr>Illustration</vt:lpstr>
      <vt:lpstr>Optimal  vs. pessimistic * vs. optimistic ** approaches </vt:lpstr>
      <vt:lpstr>Optimal  vs. pessimistic * vs. optimistic ** approaches </vt:lpstr>
      <vt:lpstr>Optimal  vs. pessimistic * vs. optimistic ** approaches </vt:lpstr>
      <vt:lpstr>PowerPoint Presentation</vt:lpstr>
      <vt:lpstr>Solution for Different Cases</vt:lpstr>
      <vt:lpstr>Problem 2: Model Construction</vt:lpstr>
      <vt:lpstr>Speed Range Partitioning</vt:lpstr>
      <vt:lpstr>Speed Range Partitioning</vt:lpstr>
      <vt:lpstr>Speed Range Partitioning: Idea</vt:lpstr>
      <vt:lpstr>Speed Range Partitioning: Result</vt:lpstr>
      <vt:lpstr>Evaluation</vt:lpstr>
      <vt:lpstr>Analysis efficiency</vt:lpstr>
      <vt:lpstr>PowerPoint Presentation</vt:lpstr>
      <vt:lpstr>PowerPoint Presentation</vt:lpstr>
      <vt:lpstr>Backup Slides</vt:lpstr>
      <vt:lpstr>Demand-bound function (dbf)</vt:lpstr>
      <vt:lpstr>PowerPoint Presentation</vt:lpstr>
      <vt:lpstr>PowerPoint Presentation</vt:lpstr>
      <vt:lpstr>Introduction </vt:lpstr>
      <vt:lpstr>Introduction </vt:lpstr>
      <vt:lpstr>PowerPoint Presentation</vt:lpstr>
      <vt:lpstr>Problem 2: Model Construction</vt:lpstr>
      <vt:lpstr>Problem 2: Model Construction</vt:lpstr>
      <vt:lpstr>The Problem</vt:lpstr>
    </vt:vector>
  </TitlesOfParts>
  <Company>HCI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Borälv</dc:creator>
  <cp:lastModifiedBy>Morteza</cp:lastModifiedBy>
  <cp:revision>365</cp:revision>
  <cp:lastPrinted>2017-06-13T14:07:39Z</cp:lastPrinted>
  <dcterms:created xsi:type="dcterms:W3CDTF">2001-05-04T12:10:17Z</dcterms:created>
  <dcterms:modified xsi:type="dcterms:W3CDTF">2017-06-29T13:46:17Z</dcterms:modified>
</cp:coreProperties>
</file>