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60"/>
  </p:notesMasterIdLst>
  <p:sldIdLst>
    <p:sldId id="256" r:id="rId2"/>
    <p:sldId id="320" r:id="rId3"/>
    <p:sldId id="322" r:id="rId4"/>
    <p:sldId id="366" r:id="rId5"/>
    <p:sldId id="398" r:id="rId6"/>
    <p:sldId id="404" r:id="rId7"/>
    <p:sldId id="399" r:id="rId8"/>
    <p:sldId id="400" r:id="rId9"/>
    <p:sldId id="401" r:id="rId10"/>
    <p:sldId id="403" r:id="rId11"/>
    <p:sldId id="402" r:id="rId12"/>
    <p:sldId id="412" r:id="rId13"/>
    <p:sldId id="309" r:id="rId14"/>
    <p:sldId id="318" r:id="rId15"/>
    <p:sldId id="367" r:id="rId16"/>
    <p:sldId id="312" r:id="rId17"/>
    <p:sldId id="371" r:id="rId18"/>
    <p:sldId id="372" r:id="rId19"/>
    <p:sldId id="373" r:id="rId20"/>
    <p:sldId id="374" r:id="rId21"/>
    <p:sldId id="375" r:id="rId22"/>
    <p:sldId id="376" r:id="rId23"/>
    <p:sldId id="377" r:id="rId24"/>
    <p:sldId id="378" r:id="rId25"/>
    <p:sldId id="379" r:id="rId26"/>
    <p:sldId id="380" r:id="rId27"/>
    <p:sldId id="405" r:id="rId28"/>
    <p:sldId id="370" r:id="rId29"/>
    <p:sldId id="389" r:id="rId30"/>
    <p:sldId id="390" r:id="rId31"/>
    <p:sldId id="391" r:id="rId32"/>
    <p:sldId id="381" r:id="rId33"/>
    <p:sldId id="382" r:id="rId34"/>
    <p:sldId id="383" r:id="rId35"/>
    <p:sldId id="384" r:id="rId36"/>
    <p:sldId id="397" r:id="rId37"/>
    <p:sldId id="386" r:id="rId38"/>
    <p:sldId id="388" r:id="rId39"/>
    <p:sldId id="368" r:id="rId40"/>
    <p:sldId id="361" r:id="rId41"/>
    <p:sldId id="319" r:id="rId42"/>
    <p:sldId id="311" r:id="rId43"/>
    <p:sldId id="310" r:id="rId44"/>
    <p:sldId id="392" r:id="rId45"/>
    <p:sldId id="393" r:id="rId46"/>
    <p:sldId id="394" r:id="rId47"/>
    <p:sldId id="395" r:id="rId48"/>
    <p:sldId id="396" r:id="rId49"/>
    <p:sldId id="348" r:id="rId50"/>
    <p:sldId id="406" r:id="rId51"/>
    <p:sldId id="407" r:id="rId52"/>
    <p:sldId id="408" r:id="rId53"/>
    <p:sldId id="409" r:id="rId54"/>
    <p:sldId id="410" r:id="rId55"/>
    <p:sldId id="411" r:id="rId56"/>
    <p:sldId id="364" r:id="rId57"/>
    <p:sldId id="365" r:id="rId58"/>
    <p:sldId id="317" r:id="rId5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4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dLbls>
            <c:showVal val="1"/>
          </c:dLbls>
          <c:cat>
            <c:strRef>
              <c:f>Sheet1!$A$2:$A$6</c:f>
              <c:strCache>
                <c:ptCount val="5"/>
                <c:pt idx="0">
                  <c:v>STM</c:v>
                </c:pt>
                <c:pt idx="1">
                  <c:v>Dynamic filtering</c:v>
                </c:pt>
                <c:pt idx="2">
                  <c:v>Dataflow opts</c:v>
                </c:pt>
                <c:pt idx="3">
                  <c:v>Filter opts</c:v>
                </c:pt>
                <c:pt idx="4">
                  <c:v>Re-use logs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11.860000000000024</c:v>
                </c:pt>
                <c:pt idx="1">
                  <c:v>3.14</c:v>
                </c:pt>
                <c:pt idx="2">
                  <c:v>1.9900000000000027</c:v>
                </c:pt>
                <c:pt idx="3">
                  <c:v>1.7100000000000017</c:v>
                </c:pt>
                <c:pt idx="4">
                  <c:v>1.7100000000000017</c:v>
                </c:pt>
              </c:numCache>
            </c:numRef>
          </c:val>
        </c:ser>
        <c:axId val="81191680"/>
        <c:axId val="81193216"/>
      </c:barChart>
      <c:catAx>
        <c:axId val="81191680"/>
        <c:scaling>
          <c:orientation val="minMax"/>
        </c:scaling>
        <c:axPos val="b"/>
        <c:tickLblPos val="nextTo"/>
        <c:crossAx val="81193216"/>
        <c:crosses val="autoZero"/>
        <c:auto val="1"/>
        <c:lblAlgn val="ctr"/>
        <c:lblOffset val="100"/>
      </c:catAx>
      <c:valAx>
        <c:axId val="8119321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dirty="0" smtClean="0"/>
                  <a:t>1-thread</a:t>
                </a:r>
                <a:r>
                  <a:rPr lang="en-GB" baseline="0" dirty="0" smtClean="0"/>
                  <a:t>, normalized to seq. baseline</a:t>
                </a:r>
                <a:endParaRPr lang="en-GB" dirty="0"/>
              </a:p>
            </c:rich>
          </c:tx>
        </c:title>
        <c:numFmt formatCode="General" sourceLinked="1"/>
        <c:tickLblPos val="nextTo"/>
        <c:crossAx val="811916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dLbls>
            <c:showVal val="1"/>
          </c:dLbls>
          <c:cat>
            <c:strRef>
              <c:f>Sheet1!$A$2:$A$6</c:f>
              <c:strCache>
                <c:ptCount val="5"/>
                <c:pt idx="0">
                  <c:v>STM</c:v>
                </c:pt>
                <c:pt idx="1">
                  <c:v>Dynamic filtering</c:v>
                </c:pt>
                <c:pt idx="2">
                  <c:v>Dataflow opts</c:v>
                </c:pt>
                <c:pt idx="3">
                  <c:v>Filter opts</c:v>
                </c:pt>
                <c:pt idx="4">
                  <c:v>Re-use logs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11.860000000000024</c:v>
                </c:pt>
                <c:pt idx="1">
                  <c:v>3.14</c:v>
                </c:pt>
                <c:pt idx="2">
                  <c:v>1.9900000000000047</c:v>
                </c:pt>
                <c:pt idx="3">
                  <c:v>1.71</c:v>
                </c:pt>
                <c:pt idx="4">
                  <c:v>1.71</c:v>
                </c:pt>
              </c:numCache>
            </c:numRef>
          </c:val>
        </c:ser>
        <c:axId val="73808896"/>
        <c:axId val="73822976"/>
      </c:barChart>
      <c:catAx>
        <c:axId val="73808896"/>
        <c:scaling>
          <c:orientation val="minMax"/>
        </c:scaling>
        <c:axPos val="b"/>
        <c:tickLblPos val="nextTo"/>
        <c:crossAx val="73822976"/>
        <c:crosses val="autoZero"/>
        <c:auto val="1"/>
        <c:lblAlgn val="ctr"/>
        <c:lblOffset val="100"/>
      </c:catAx>
      <c:valAx>
        <c:axId val="7382297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dirty="0" smtClean="0"/>
                  <a:t>1-thread</a:t>
                </a:r>
                <a:r>
                  <a:rPr lang="en-GB" baseline="0" dirty="0" smtClean="0"/>
                  <a:t>, normalized to seq. baseline</a:t>
                </a:r>
                <a:endParaRPr lang="en-GB" dirty="0"/>
              </a:p>
            </c:rich>
          </c:tx>
        </c:title>
        <c:numFmt formatCode="General" sourceLinked="1"/>
        <c:tickLblPos val="nextTo"/>
        <c:crossAx val="7380889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dLbls>
            <c:showVal val="1"/>
          </c:dLbls>
          <c:cat>
            <c:strRef>
              <c:f>Sheet1!$A$2:$A$6</c:f>
              <c:strCache>
                <c:ptCount val="5"/>
                <c:pt idx="0">
                  <c:v>STM</c:v>
                </c:pt>
                <c:pt idx="1">
                  <c:v>Dynamic filtering</c:v>
                </c:pt>
                <c:pt idx="2">
                  <c:v>Dataflow opts</c:v>
                </c:pt>
                <c:pt idx="3">
                  <c:v>Filter opts</c:v>
                </c:pt>
                <c:pt idx="4">
                  <c:v>Re-use logs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11.860000000000024</c:v>
                </c:pt>
                <c:pt idx="1">
                  <c:v>3.14</c:v>
                </c:pt>
                <c:pt idx="2">
                  <c:v>1.9900000000000047</c:v>
                </c:pt>
                <c:pt idx="3">
                  <c:v>1.71</c:v>
                </c:pt>
                <c:pt idx="4">
                  <c:v>1.71</c:v>
                </c:pt>
              </c:numCache>
            </c:numRef>
          </c:val>
        </c:ser>
        <c:axId val="81601280"/>
        <c:axId val="81602816"/>
      </c:barChart>
      <c:catAx>
        <c:axId val="81601280"/>
        <c:scaling>
          <c:orientation val="minMax"/>
        </c:scaling>
        <c:axPos val="b"/>
        <c:tickLblPos val="nextTo"/>
        <c:crossAx val="81602816"/>
        <c:crosses val="autoZero"/>
        <c:auto val="1"/>
        <c:lblAlgn val="ctr"/>
        <c:lblOffset val="100"/>
      </c:catAx>
      <c:valAx>
        <c:axId val="8160281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dirty="0" smtClean="0"/>
                  <a:t>1-thread</a:t>
                </a:r>
                <a:r>
                  <a:rPr lang="en-GB" baseline="0" dirty="0" smtClean="0"/>
                  <a:t>, normalized to seq. baseline</a:t>
                </a:r>
                <a:endParaRPr lang="en-GB" dirty="0"/>
              </a:p>
            </c:rich>
          </c:tx>
        </c:title>
        <c:numFmt formatCode="General" sourceLinked="1"/>
        <c:tickLblPos val="nextTo"/>
        <c:crossAx val="816012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dLbls>
            <c:showVal val="1"/>
          </c:dLbls>
          <c:cat>
            <c:strRef>
              <c:f>Sheet1!$A$2:$A$6</c:f>
              <c:strCache>
                <c:ptCount val="5"/>
                <c:pt idx="0">
                  <c:v>STM</c:v>
                </c:pt>
                <c:pt idx="1">
                  <c:v>Dynamic filtering</c:v>
                </c:pt>
                <c:pt idx="2">
                  <c:v>Dataflow opts</c:v>
                </c:pt>
                <c:pt idx="3">
                  <c:v>Filter opts</c:v>
                </c:pt>
                <c:pt idx="4">
                  <c:v>Re-use logs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11.860000000000024</c:v>
                </c:pt>
                <c:pt idx="1">
                  <c:v>3.14</c:v>
                </c:pt>
                <c:pt idx="2">
                  <c:v>1.9900000000000047</c:v>
                </c:pt>
                <c:pt idx="3">
                  <c:v>1.71</c:v>
                </c:pt>
                <c:pt idx="4">
                  <c:v>1.71</c:v>
                </c:pt>
              </c:numCache>
            </c:numRef>
          </c:val>
        </c:ser>
        <c:axId val="81086720"/>
        <c:axId val="81096704"/>
      </c:barChart>
      <c:catAx>
        <c:axId val="81086720"/>
        <c:scaling>
          <c:orientation val="minMax"/>
        </c:scaling>
        <c:axPos val="b"/>
        <c:tickLblPos val="nextTo"/>
        <c:crossAx val="81096704"/>
        <c:crosses val="autoZero"/>
        <c:auto val="1"/>
        <c:lblAlgn val="ctr"/>
        <c:lblOffset val="100"/>
      </c:catAx>
      <c:valAx>
        <c:axId val="8109670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dirty="0" smtClean="0"/>
                  <a:t>1-thread</a:t>
                </a:r>
                <a:r>
                  <a:rPr lang="en-GB" baseline="0" dirty="0" smtClean="0"/>
                  <a:t>, normalized to seq. baseline</a:t>
                </a:r>
                <a:endParaRPr lang="en-GB" dirty="0"/>
              </a:p>
            </c:rich>
          </c:tx>
        </c:title>
        <c:numFmt formatCode="General" sourceLinked="1"/>
        <c:tickLblPos val="nextTo"/>
        <c:crossAx val="8108672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dLbls>
            <c:showVal val="1"/>
          </c:dLbls>
          <c:cat>
            <c:strRef>
              <c:f>Sheet1!$A$2:$A$6</c:f>
              <c:strCache>
                <c:ptCount val="5"/>
                <c:pt idx="0">
                  <c:v>STM</c:v>
                </c:pt>
                <c:pt idx="1">
                  <c:v>Dynamic filtering</c:v>
                </c:pt>
                <c:pt idx="2">
                  <c:v>Dataflow opts</c:v>
                </c:pt>
                <c:pt idx="3">
                  <c:v>Filter opts</c:v>
                </c:pt>
                <c:pt idx="4">
                  <c:v>Re-use logs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11.860000000000024</c:v>
                </c:pt>
                <c:pt idx="1">
                  <c:v>3.14</c:v>
                </c:pt>
                <c:pt idx="2">
                  <c:v>1.9900000000000051</c:v>
                </c:pt>
                <c:pt idx="3">
                  <c:v>1.71</c:v>
                </c:pt>
                <c:pt idx="4">
                  <c:v>1.71</c:v>
                </c:pt>
              </c:numCache>
            </c:numRef>
          </c:val>
        </c:ser>
        <c:axId val="81690624"/>
        <c:axId val="81692160"/>
      </c:barChart>
      <c:catAx>
        <c:axId val="81690624"/>
        <c:scaling>
          <c:orientation val="minMax"/>
        </c:scaling>
        <c:axPos val="b"/>
        <c:tickLblPos val="nextTo"/>
        <c:crossAx val="81692160"/>
        <c:crosses val="autoZero"/>
        <c:auto val="1"/>
        <c:lblAlgn val="ctr"/>
        <c:lblOffset val="100"/>
      </c:catAx>
      <c:valAx>
        <c:axId val="8169216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dirty="0" smtClean="0"/>
                  <a:t>1-thread</a:t>
                </a:r>
                <a:r>
                  <a:rPr lang="en-GB" baseline="0" dirty="0" smtClean="0"/>
                  <a:t>, normalized to seq. baseline</a:t>
                </a:r>
                <a:endParaRPr lang="en-GB" dirty="0"/>
              </a:p>
            </c:rich>
          </c:tx>
        </c:title>
        <c:numFmt formatCode="General" sourceLinked="1"/>
        <c:tickLblPos val="nextTo"/>
        <c:crossAx val="8169062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Static-sep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1.4081318483059868</c:v>
                </c:pt>
                <c:pt idx="1">
                  <c:v>0.90396669563993126</c:v>
                </c:pt>
                <c:pt idx="2">
                  <c:v>0.82383271607071962</c:v>
                </c:pt>
                <c:pt idx="3">
                  <c:v>0.73359715584272156</c:v>
                </c:pt>
                <c:pt idx="4">
                  <c:v>0.66189296303759226</c:v>
                </c:pt>
                <c:pt idx="5">
                  <c:v>0.59907718325912951</c:v>
                </c:pt>
                <c:pt idx="6">
                  <c:v>0.61392689463652073</c:v>
                </c:pt>
                <c:pt idx="7">
                  <c:v>0.56715628954492259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Strong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1.844979153231566</c:v>
                </c:pt>
                <c:pt idx="1">
                  <c:v>1.5412671352998799</c:v>
                </c:pt>
                <c:pt idx="2">
                  <c:v>1.2379506692687445</c:v>
                </c:pt>
                <c:pt idx="3">
                  <c:v>1.3457833575763818</c:v>
                </c:pt>
                <c:pt idx="4">
                  <c:v>1.2208117773042753</c:v>
                </c:pt>
                <c:pt idx="5">
                  <c:v>1.2208117773042753</c:v>
                </c:pt>
                <c:pt idx="6">
                  <c:v>1.0605008464641632</c:v>
                </c:pt>
                <c:pt idx="7">
                  <c:v>1.0803654967176799</c:v>
                </c:pt>
              </c:numCache>
            </c:numRef>
          </c:val>
        </c:ser>
        <c:marker val="1"/>
        <c:axId val="81885440"/>
        <c:axId val="81891712"/>
      </c:lineChart>
      <c:catAx>
        <c:axId val="818854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#Threads</a:t>
                </a:r>
              </a:p>
            </c:rich>
          </c:tx>
        </c:title>
        <c:numFmt formatCode="General" sourceLinked="1"/>
        <c:tickLblPos val="nextTo"/>
        <c:crossAx val="81891712"/>
        <c:crosses val="autoZero"/>
        <c:auto val="1"/>
        <c:lblAlgn val="ctr"/>
        <c:lblOffset val="100"/>
      </c:catAx>
      <c:valAx>
        <c:axId val="8189171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Execution time  / seq. baseline</a:t>
                </a:r>
              </a:p>
            </c:rich>
          </c:tx>
        </c:title>
        <c:numFmt formatCode="#,##0.0" sourceLinked="0"/>
        <c:tickLblPos val="nextTo"/>
        <c:crossAx val="818854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3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Static-sep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1.7539255676621914</c:v>
                </c:pt>
                <c:pt idx="1">
                  <c:v>0.92403397256508346</c:v>
                </c:pt>
                <c:pt idx="2">
                  <c:v>0.73535578604509599</c:v>
                </c:pt>
                <c:pt idx="3">
                  <c:v>0.61807471354051102</c:v>
                </c:pt>
                <c:pt idx="4">
                  <c:v>0.50002127935250262</c:v>
                </c:pt>
                <c:pt idx="5">
                  <c:v>0.52925879444113955</c:v>
                </c:pt>
                <c:pt idx="6">
                  <c:v>0.5506500605752237</c:v>
                </c:pt>
                <c:pt idx="7">
                  <c:v>0.51163287032614779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Strong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1.8156703673825039</c:v>
                </c:pt>
                <c:pt idx="1">
                  <c:v>0.9582016771912778</c:v>
                </c:pt>
                <c:pt idx="2">
                  <c:v>0.76693560615733158</c:v>
                </c:pt>
                <c:pt idx="3">
                  <c:v>0.62879131071038796</c:v>
                </c:pt>
                <c:pt idx="4">
                  <c:v>0.52598902489810362</c:v>
                </c:pt>
                <c:pt idx="5">
                  <c:v>0.45947985696492138</c:v>
                </c:pt>
                <c:pt idx="6">
                  <c:v>0.4611188399821069</c:v>
                </c:pt>
                <c:pt idx="7">
                  <c:v>0.57456836803759259</c:v>
                </c:pt>
              </c:numCache>
            </c:numRef>
          </c:val>
        </c:ser>
        <c:marker val="1"/>
        <c:axId val="81936768"/>
        <c:axId val="81938688"/>
      </c:lineChart>
      <c:catAx>
        <c:axId val="819367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#Threads</a:t>
                </a:r>
              </a:p>
            </c:rich>
          </c:tx>
        </c:title>
        <c:numFmt formatCode="General" sourceLinked="1"/>
        <c:tickLblPos val="nextTo"/>
        <c:crossAx val="81938688"/>
        <c:crosses val="autoZero"/>
        <c:auto val="1"/>
        <c:lblAlgn val="ctr"/>
        <c:lblOffset val="100"/>
      </c:catAx>
      <c:valAx>
        <c:axId val="8193868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Execution time  / seq. baseline</a:t>
                </a:r>
              </a:p>
            </c:rich>
          </c:tx>
        </c:title>
        <c:numFmt formatCode="#,##0.0" sourceLinked="0"/>
        <c:tickLblPos val="nextTo"/>
        <c:crossAx val="8193676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59177-2505-4FCB-BD54-1FAD1EAD1CC5}" type="datetimeFigureOut">
              <a:rPr lang="en-US" smtClean="0"/>
              <a:pPr/>
              <a:t>11/27/2009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7E16D1-3C53-4CD7-AAC9-46D259BBE2B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F5AB7-50B3-4C6F-97AF-5EDE19C2A8A1}" type="datetimeFigureOut">
              <a:rPr lang="en-US"/>
              <a:pPr>
                <a:defRPr/>
              </a:pPr>
              <a:t>11/27/2009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4A097-7DA0-4095-AA16-8B41375DA2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3409F-4C32-4666-AAA6-639EF6CED34A}" type="datetimeFigureOut">
              <a:rPr lang="en-US"/>
              <a:pPr>
                <a:defRPr/>
              </a:pPr>
              <a:t>11/27/2009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80CD0-D91D-404D-BAF4-97830808E8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09E3A-4DCA-4113-A2D2-423E11A6EB3E}" type="datetimeFigureOut">
              <a:rPr lang="en-US"/>
              <a:pPr>
                <a:defRPr/>
              </a:pPr>
              <a:t>11/27/2009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C03C8-E579-4246-84BF-8A344686D1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9918"/>
            <a:ext cx="8229600" cy="396084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5BDE-4FA9-41DB-B72C-A4CA73B875BB}" type="datetimeFigureOut">
              <a:rPr lang="en-US"/>
              <a:pPr>
                <a:defRPr/>
              </a:pPr>
              <a:t>11/27/2009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1D7C0-7FC2-40F0-846F-3934B4D1FB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A07D1-99BC-49EC-91AB-991FF3811F60}" type="datetimeFigureOut">
              <a:rPr lang="en-US"/>
              <a:pPr>
                <a:defRPr/>
              </a:pPr>
              <a:t>11/27/2009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1558F-9A32-4D76-80B7-9917E2E190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6DF41-A5D8-410C-BC19-3ED61524E718}" type="datetimeFigureOut">
              <a:rPr lang="en-US"/>
              <a:pPr>
                <a:defRPr/>
              </a:pPr>
              <a:t>11/27/2009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FC27E-2089-4EB0-B15F-26792C0ED3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912F8-22AD-47FA-8F06-31CB8894CE6B}" type="datetimeFigureOut">
              <a:rPr lang="en-US"/>
              <a:pPr>
                <a:defRPr/>
              </a:pPr>
              <a:t>11/27/2009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545DF-880D-4327-BE8C-80B4595C71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17E14-D6E2-40F9-A753-7317D78DC2B4}" type="datetimeFigureOut">
              <a:rPr lang="en-US"/>
              <a:pPr>
                <a:defRPr/>
              </a:pPr>
              <a:t>11/27/2009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F0672-A581-4727-8AF7-A9D7D00857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C736C-D501-4350-A316-5F9FF99C39AE}" type="datetimeFigureOut">
              <a:rPr lang="en-US"/>
              <a:pPr>
                <a:defRPr/>
              </a:pPr>
              <a:t>11/27/2009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CAB52-6160-41B7-99B4-AC5AB87A16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4CF3F-54A6-4141-B859-4D1B5617ECDA}" type="datetimeFigureOut">
              <a:rPr lang="en-US"/>
              <a:pPr>
                <a:defRPr/>
              </a:pPr>
              <a:t>11/27/2009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7BF39-24B5-4697-8427-694B7AA633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1748D-E73F-479B-BA72-AC1C55CDA16C}" type="datetimeFigureOut">
              <a:rPr lang="en-US"/>
              <a:pPr>
                <a:defRPr/>
              </a:pPr>
              <a:t>11/27/2009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58A34-6AF3-412A-9A7F-DD9C6AFAFD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14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39938"/>
            <a:ext cx="822960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486695-0039-41F0-B9E1-39F6DC277FAA}" type="datetimeFigureOut">
              <a:rPr lang="en-US"/>
              <a:pPr>
                <a:defRPr/>
              </a:pPr>
              <a:t>11/27/2009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F7BFF0-3C52-4AFD-821E-6495AA8ECF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9" name="Picture 8" descr="Lab_PP_Banner(noPIX)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-24"/>
            <a:ext cx="9144000" cy="152954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B0F0"/>
          </a:solidFill>
          <a:latin typeface="Segoe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B0F0"/>
          </a:solidFill>
          <a:latin typeface="Segoe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B0F0"/>
          </a:solidFill>
          <a:latin typeface="Segoe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B0F0"/>
          </a:solidFill>
          <a:latin typeface="Segoe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B0F0"/>
          </a:solidFill>
          <a:latin typeface="Segoe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0B0F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0B0F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0B0F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0B0F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Segoe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Segoe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Making sense of </a:t>
            </a:r>
            <a:br>
              <a:rPr lang="en-GB" dirty="0" smtClean="0"/>
            </a:br>
            <a:r>
              <a:rPr lang="en-GB" dirty="0" smtClean="0"/>
              <a:t>transactional memory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62482"/>
            <a:ext cx="9144000" cy="1752600"/>
          </a:xfrm>
        </p:spPr>
        <p:txBody>
          <a:bodyPr/>
          <a:lstStyle/>
          <a:p>
            <a:r>
              <a:rPr lang="en-GB" sz="2000" dirty="0" smtClean="0"/>
              <a:t>Tim Harris (MSR Cambridge)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1600" dirty="0" smtClean="0"/>
              <a:t>Based on joint work with colleagues at MSR Cambridge, MSR Mountain View, </a:t>
            </a:r>
            <a:br>
              <a:rPr lang="en-GB" sz="1600" dirty="0" smtClean="0"/>
            </a:br>
            <a:r>
              <a:rPr lang="en-GB" sz="1600" dirty="0" smtClean="0"/>
              <a:t>MSR Redmond, the Parallel Computing Platform group, Barcelona Supercomputing Centre, </a:t>
            </a:r>
            <a:br>
              <a:rPr lang="en-GB" sz="1600" dirty="0" smtClean="0"/>
            </a:br>
            <a:r>
              <a:rPr lang="en-GB" sz="1600" dirty="0" smtClean="0"/>
              <a:t>and the University of Cambridge Computer Lab</a:t>
            </a:r>
            <a:endParaRPr lang="en-GB" sz="1200" baseline="80000" dirty="0" smtClean="0"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Example: a privatization idiom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892285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if (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)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   x = 100;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35689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x++;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94300"/>
            <a:ext cx="91440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   x = 100;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6219" y="4630226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4214810" y="4643446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Cloud Callout 9"/>
          <p:cNvSpPr/>
          <p:nvPr/>
        </p:nvSpPr>
        <p:spPr>
          <a:xfrm>
            <a:off x="285720" y="5000636"/>
            <a:ext cx="2357454" cy="1500198"/>
          </a:xfrm>
          <a:prstGeom prst="cloudCallout">
            <a:avLst>
              <a:gd name="adj1" fmla="val 27005"/>
              <a:gd name="adj2" fmla="val -8073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Old </a:t>
            </a:r>
            <a:r>
              <a:rPr lang="en-GB" sz="2800" dirty="0" err="1" smtClean="0"/>
              <a:t>val</a:t>
            </a:r>
            <a:r>
              <a:rPr lang="en-GB" sz="2800" dirty="0" smtClean="0"/>
              <a:t> </a:t>
            </a:r>
            <a:br>
              <a:rPr lang="en-GB" sz="2800" dirty="0" smtClean="0"/>
            </a:br>
            <a:r>
              <a:rPr lang="en-GB" sz="2800" dirty="0" smtClean="0"/>
              <a:t>x=0</a:t>
            </a:r>
            <a:endParaRPr lang="en-GB" sz="2800" dirty="0"/>
          </a:p>
        </p:txBody>
      </p:sp>
      <p:sp>
        <p:nvSpPr>
          <p:cNvPr id="11" name="Cloud Callout 10"/>
          <p:cNvSpPr/>
          <p:nvPr/>
        </p:nvSpPr>
        <p:spPr>
          <a:xfrm>
            <a:off x="0" y="2214554"/>
            <a:ext cx="2357454" cy="1500198"/>
          </a:xfrm>
          <a:prstGeom prst="cloudCallout">
            <a:avLst>
              <a:gd name="adj1" fmla="val 52863"/>
              <a:gd name="adj2" fmla="val 6046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 err="1" smtClean="0"/>
              <a:t>x_shared</a:t>
            </a:r>
            <a:r>
              <a:rPr lang="en-GB" sz="2800" dirty="0" smtClean="0"/>
              <a:t> == true</a:t>
            </a:r>
            <a:endParaRPr lang="en-GB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643042" y="2714620"/>
            <a:ext cx="1500198" cy="285752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Example: a privatization idiom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892285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if (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)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   x = 100;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35689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x++;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94300"/>
            <a:ext cx="91440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   x = 0;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6219" y="3500438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4214810" y="4643446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Cloud Callout 9"/>
          <p:cNvSpPr/>
          <p:nvPr/>
        </p:nvSpPr>
        <p:spPr>
          <a:xfrm>
            <a:off x="285720" y="5000636"/>
            <a:ext cx="2357454" cy="1500198"/>
          </a:xfrm>
          <a:prstGeom prst="cloudCallout">
            <a:avLst>
              <a:gd name="adj1" fmla="val 27005"/>
              <a:gd name="adj2" fmla="val -8073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Old </a:t>
            </a:r>
            <a:r>
              <a:rPr lang="en-GB" sz="2800" dirty="0" err="1" smtClean="0"/>
              <a:t>val</a:t>
            </a:r>
            <a:r>
              <a:rPr lang="en-GB" sz="2800" dirty="0" smtClean="0"/>
              <a:t> </a:t>
            </a:r>
            <a:br>
              <a:rPr lang="en-GB" sz="2800" dirty="0" smtClean="0"/>
            </a:br>
            <a:r>
              <a:rPr lang="en-GB" sz="2800" dirty="0" smtClean="0"/>
              <a:t>x=0</a:t>
            </a:r>
            <a:endParaRPr lang="en-GB" sz="28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143108" y="2714620"/>
            <a:ext cx="3714776" cy="27860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Example: a privatization idiom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892285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if (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)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   x = 100;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35689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x++;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94300"/>
            <a:ext cx="91440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   x = 0;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6219" y="4857760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4214810" y="4643446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The main argument</a:t>
            </a:r>
            <a:endParaRPr lang="en-GB" sz="3200" dirty="0"/>
          </a:p>
        </p:txBody>
      </p:sp>
      <p:sp>
        <p:nvSpPr>
          <p:cNvPr id="4" name="Rectangle 3"/>
          <p:cNvSpPr/>
          <p:nvPr/>
        </p:nvSpPr>
        <p:spPr>
          <a:xfrm>
            <a:off x="714348" y="3643314"/>
            <a:ext cx="5572164" cy="25717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714348" y="3643314"/>
            <a:ext cx="3732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Language implementation</a:t>
            </a:r>
            <a:endParaRPr lang="en-GB" sz="2400" dirty="0"/>
          </a:p>
        </p:txBody>
      </p:sp>
      <p:sp>
        <p:nvSpPr>
          <p:cNvPr id="8" name="Rectangle 7"/>
          <p:cNvSpPr/>
          <p:nvPr/>
        </p:nvSpPr>
        <p:spPr>
          <a:xfrm>
            <a:off x="714348" y="2000240"/>
            <a:ext cx="5572164" cy="14287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714348" y="2071678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Program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715140" y="2214554"/>
            <a:ext cx="1582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Threads,</a:t>
            </a:r>
          </a:p>
          <a:p>
            <a:r>
              <a:rPr lang="en-GB" dirty="0" smtClean="0"/>
              <a:t>atomic blocks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214810" y="4857760"/>
            <a:ext cx="1643074" cy="11430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TM</a:t>
            </a:r>
            <a:endParaRPr lang="en-GB" sz="2400" dirty="0"/>
          </a:p>
        </p:txBody>
      </p:sp>
      <p:sp>
        <p:nvSpPr>
          <p:cNvPr id="13" name="Line Callout 1 (Accent Bar) 12"/>
          <p:cNvSpPr/>
          <p:nvPr/>
        </p:nvSpPr>
        <p:spPr>
          <a:xfrm rot="16200000">
            <a:off x="7340223" y="4238041"/>
            <a:ext cx="392909" cy="1500198"/>
          </a:xfrm>
          <a:prstGeom prst="accentCallout1">
            <a:avLst>
              <a:gd name="adj1" fmla="val 52983"/>
              <a:gd name="adj2" fmla="val -7237"/>
              <a:gd name="adj3" fmla="val -60337"/>
              <a:gd name="adj4" fmla="val -17073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6715140" y="4568619"/>
            <a:ext cx="2108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StartTx</a:t>
            </a:r>
            <a:r>
              <a:rPr lang="en-GB" dirty="0" smtClean="0"/>
              <a:t>, </a:t>
            </a:r>
            <a:r>
              <a:rPr lang="en-GB" dirty="0" err="1" smtClean="0"/>
              <a:t>CommitTx</a:t>
            </a:r>
            <a:endParaRPr lang="en-GB" dirty="0" smtClean="0"/>
          </a:p>
          <a:p>
            <a:r>
              <a:rPr lang="en-GB" dirty="0" err="1" smtClean="0"/>
              <a:t>TxRead</a:t>
            </a:r>
            <a:r>
              <a:rPr lang="en-GB" dirty="0" smtClean="0"/>
              <a:t>, </a:t>
            </a:r>
            <a:r>
              <a:rPr lang="en-GB" dirty="0" err="1" smtClean="0"/>
              <a:t>TxWrite</a:t>
            </a:r>
            <a:endParaRPr lang="en-GB" dirty="0"/>
          </a:p>
        </p:txBody>
      </p:sp>
      <p:grpSp>
        <p:nvGrpSpPr>
          <p:cNvPr id="18" name="Group 17"/>
          <p:cNvGrpSpPr/>
          <p:nvPr/>
        </p:nvGrpSpPr>
        <p:grpSpPr>
          <a:xfrm>
            <a:off x="2071670" y="3000372"/>
            <a:ext cx="6000792" cy="3532653"/>
            <a:chOff x="2143108" y="2928934"/>
            <a:chExt cx="6000792" cy="3532653"/>
          </a:xfrm>
        </p:grpSpPr>
        <p:sp>
          <p:nvSpPr>
            <p:cNvPr id="16" name="TextBox 15"/>
            <p:cNvSpPr txBox="1"/>
            <p:nvPr/>
          </p:nvSpPr>
          <p:spPr>
            <a:xfrm>
              <a:off x="2143108" y="4214818"/>
              <a:ext cx="6000792" cy="224676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514350" indent="-514350">
                <a:buAutoNum type="arabicPeriod"/>
              </a:pPr>
              <a:r>
                <a:rPr lang="en-GB" sz="2800" dirty="0" smtClean="0"/>
                <a:t>We need a methodical way to define these constructs.</a:t>
              </a:r>
            </a:p>
            <a:p>
              <a:pPr marL="514350" indent="-514350">
                <a:buAutoNum type="arabicPeriod"/>
              </a:pPr>
              <a:r>
                <a:rPr lang="en-GB" sz="2800" dirty="0" smtClean="0"/>
                <a:t>We should focus on defining this programmer-visible interface, rather than the internal “TM” interface.</a:t>
              </a:r>
              <a:endParaRPr lang="en-GB" sz="2800" dirty="0"/>
            </a:p>
          </p:txBody>
        </p:sp>
        <p:sp>
          <p:nvSpPr>
            <p:cNvPr id="17" name="Down Arrow 16"/>
            <p:cNvSpPr/>
            <p:nvPr/>
          </p:nvSpPr>
          <p:spPr>
            <a:xfrm rot="10800000">
              <a:off x="7072330" y="2928934"/>
              <a:ext cx="785818" cy="1143008"/>
            </a:xfrm>
            <a:prstGeom prst="down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" name="Line Callout 1 (Accent Bar) 18"/>
          <p:cNvSpPr/>
          <p:nvPr/>
        </p:nvSpPr>
        <p:spPr>
          <a:xfrm rot="16200000">
            <a:off x="7340223" y="1880588"/>
            <a:ext cx="392909" cy="1500198"/>
          </a:xfrm>
          <a:prstGeom prst="accentCallout1">
            <a:avLst>
              <a:gd name="adj1" fmla="val 52983"/>
              <a:gd name="adj2" fmla="val -7237"/>
              <a:gd name="adj3" fmla="val -60337"/>
              <a:gd name="adj4" fmla="val -17073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analogy</a:t>
            </a:r>
            <a:endParaRPr lang="en-GB" dirty="0"/>
          </a:p>
        </p:txBody>
      </p:sp>
      <p:sp>
        <p:nvSpPr>
          <p:cNvPr id="4" name="Freeform 3"/>
          <p:cNvSpPr/>
          <p:nvPr/>
        </p:nvSpPr>
        <p:spPr>
          <a:xfrm>
            <a:off x="714348" y="3643314"/>
            <a:ext cx="5572164" cy="2571768"/>
          </a:xfrm>
          <a:custGeom>
            <a:avLst/>
            <a:gdLst>
              <a:gd name="connsiteX0" fmla="*/ 0 w 5572164"/>
              <a:gd name="connsiteY0" fmla="*/ 0 h 2571768"/>
              <a:gd name="connsiteX1" fmla="*/ 5572164 w 5572164"/>
              <a:gd name="connsiteY1" fmla="*/ 0 h 2571768"/>
              <a:gd name="connsiteX2" fmla="*/ 5572164 w 5572164"/>
              <a:gd name="connsiteY2" fmla="*/ 2571768 h 2571768"/>
              <a:gd name="connsiteX3" fmla="*/ 0 w 5572164"/>
              <a:gd name="connsiteY3" fmla="*/ 2571768 h 2571768"/>
              <a:gd name="connsiteX4" fmla="*/ 0 w 5572164"/>
              <a:gd name="connsiteY4" fmla="*/ 0 h 257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72164" h="2571768">
                <a:moveTo>
                  <a:pt x="0" y="0"/>
                </a:moveTo>
                <a:lnTo>
                  <a:pt x="5572164" y="0"/>
                </a:lnTo>
                <a:lnTo>
                  <a:pt x="5572164" y="2571768"/>
                </a:lnTo>
                <a:lnTo>
                  <a:pt x="0" y="257176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14348" y="3643314"/>
            <a:ext cx="3732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Language implementation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714348" y="2000240"/>
            <a:ext cx="5572164" cy="14287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714348" y="2071678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Program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715140" y="2211165"/>
            <a:ext cx="2056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Garbage collected</a:t>
            </a:r>
            <a:br>
              <a:rPr lang="en-GB" dirty="0" smtClean="0"/>
            </a:br>
            <a:r>
              <a:rPr lang="en-GB" dirty="0" smtClean="0"/>
              <a:t>“infinite” memory</a:t>
            </a:r>
            <a:endParaRPr lang="en-GB" dirty="0"/>
          </a:p>
        </p:txBody>
      </p:sp>
      <p:sp>
        <p:nvSpPr>
          <p:cNvPr id="9" name="Freeform 8"/>
          <p:cNvSpPr/>
          <p:nvPr/>
        </p:nvSpPr>
        <p:spPr>
          <a:xfrm>
            <a:off x="4143372" y="4714884"/>
            <a:ext cx="1785950" cy="1285884"/>
          </a:xfrm>
          <a:custGeom>
            <a:avLst/>
            <a:gdLst>
              <a:gd name="connsiteX0" fmla="*/ 0 w 1643074"/>
              <a:gd name="connsiteY0" fmla="*/ 0 h 1143008"/>
              <a:gd name="connsiteX1" fmla="*/ 1643074 w 1643074"/>
              <a:gd name="connsiteY1" fmla="*/ 0 h 1143008"/>
              <a:gd name="connsiteX2" fmla="*/ 1643074 w 1643074"/>
              <a:gd name="connsiteY2" fmla="*/ 1143008 h 1143008"/>
              <a:gd name="connsiteX3" fmla="*/ 0 w 1643074"/>
              <a:gd name="connsiteY3" fmla="*/ 1143008 h 1143008"/>
              <a:gd name="connsiteX4" fmla="*/ 0 w 1643074"/>
              <a:gd name="connsiteY4" fmla="*/ 0 h 1143008"/>
              <a:gd name="connsiteX0" fmla="*/ 0 w 1643074"/>
              <a:gd name="connsiteY0" fmla="*/ 0 h 1143008"/>
              <a:gd name="connsiteX1" fmla="*/ 357190 w 1643074"/>
              <a:gd name="connsiteY1" fmla="*/ 142876 h 1143008"/>
              <a:gd name="connsiteX2" fmla="*/ 1643074 w 1643074"/>
              <a:gd name="connsiteY2" fmla="*/ 0 h 1143008"/>
              <a:gd name="connsiteX3" fmla="*/ 1643074 w 1643074"/>
              <a:gd name="connsiteY3" fmla="*/ 1143008 h 1143008"/>
              <a:gd name="connsiteX4" fmla="*/ 0 w 1643074"/>
              <a:gd name="connsiteY4" fmla="*/ 1143008 h 1143008"/>
              <a:gd name="connsiteX5" fmla="*/ 0 w 1643074"/>
              <a:gd name="connsiteY5" fmla="*/ 0 h 1143008"/>
              <a:gd name="connsiteX0" fmla="*/ 0 w 1643074"/>
              <a:gd name="connsiteY0" fmla="*/ 142876 h 1285884"/>
              <a:gd name="connsiteX1" fmla="*/ 357190 w 1643074"/>
              <a:gd name="connsiteY1" fmla="*/ 285752 h 1285884"/>
              <a:gd name="connsiteX2" fmla="*/ 642942 w 1643074"/>
              <a:gd name="connsiteY2" fmla="*/ 0 h 1285884"/>
              <a:gd name="connsiteX3" fmla="*/ 1643074 w 1643074"/>
              <a:gd name="connsiteY3" fmla="*/ 142876 h 1285884"/>
              <a:gd name="connsiteX4" fmla="*/ 1643074 w 1643074"/>
              <a:gd name="connsiteY4" fmla="*/ 1285884 h 1285884"/>
              <a:gd name="connsiteX5" fmla="*/ 0 w 1643074"/>
              <a:gd name="connsiteY5" fmla="*/ 1285884 h 1285884"/>
              <a:gd name="connsiteX6" fmla="*/ 0 w 1643074"/>
              <a:gd name="connsiteY6" fmla="*/ 142876 h 1285884"/>
              <a:gd name="connsiteX0" fmla="*/ 0 w 1643074"/>
              <a:gd name="connsiteY0" fmla="*/ 142876 h 1285884"/>
              <a:gd name="connsiteX1" fmla="*/ 357190 w 1643074"/>
              <a:gd name="connsiteY1" fmla="*/ 285752 h 1285884"/>
              <a:gd name="connsiteX2" fmla="*/ 642942 w 1643074"/>
              <a:gd name="connsiteY2" fmla="*/ 0 h 1285884"/>
              <a:gd name="connsiteX3" fmla="*/ 928694 w 1643074"/>
              <a:gd name="connsiteY3" fmla="*/ 214314 h 1285884"/>
              <a:gd name="connsiteX4" fmla="*/ 1643074 w 1643074"/>
              <a:gd name="connsiteY4" fmla="*/ 142876 h 1285884"/>
              <a:gd name="connsiteX5" fmla="*/ 1643074 w 1643074"/>
              <a:gd name="connsiteY5" fmla="*/ 1285884 h 1285884"/>
              <a:gd name="connsiteX6" fmla="*/ 0 w 1643074"/>
              <a:gd name="connsiteY6" fmla="*/ 1285884 h 1285884"/>
              <a:gd name="connsiteX7" fmla="*/ 0 w 1643074"/>
              <a:gd name="connsiteY7" fmla="*/ 142876 h 1285884"/>
              <a:gd name="connsiteX0" fmla="*/ 0 w 1643074"/>
              <a:gd name="connsiteY0" fmla="*/ 142876 h 1285884"/>
              <a:gd name="connsiteX1" fmla="*/ 357190 w 1643074"/>
              <a:gd name="connsiteY1" fmla="*/ 285752 h 1285884"/>
              <a:gd name="connsiteX2" fmla="*/ 642942 w 1643074"/>
              <a:gd name="connsiteY2" fmla="*/ 0 h 1285884"/>
              <a:gd name="connsiteX3" fmla="*/ 928694 w 1643074"/>
              <a:gd name="connsiteY3" fmla="*/ 214314 h 1285884"/>
              <a:gd name="connsiteX4" fmla="*/ 1357322 w 1643074"/>
              <a:gd name="connsiteY4" fmla="*/ 285752 h 1285884"/>
              <a:gd name="connsiteX5" fmla="*/ 1643074 w 1643074"/>
              <a:gd name="connsiteY5" fmla="*/ 142876 h 1285884"/>
              <a:gd name="connsiteX6" fmla="*/ 1643074 w 1643074"/>
              <a:gd name="connsiteY6" fmla="*/ 1285884 h 1285884"/>
              <a:gd name="connsiteX7" fmla="*/ 0 w 1643074"/>
              <a:gd name="connsiteY7" fmla="*/ 1285884 h 1285884"/>
              <a:gd name="connsiteX8" fmla="*/ 0 w 1643074"/>
              <a:gd name="connsiteY8" fmla="*/ 142876 h 1285884"/>
              <a:gd name="connsiteX0" fmla="*/ 0 w 1714512"/>
              <a:gd name="connsiteY0" fmla="*/ 142876 h 1285884"/>
              <a:gd name="connsiteX1" fmla="*/ 357190 w 1714512"/>
              <a:gd name="connsiteY1" fmla="*/ 285752 h 1285884"/>
              <a:gd name="connsiteX2" fmla="*/ 642942 w 1714512"/>
              <a:gd name="connsiteY2" fmla="*/ 0 h 1285884"/>
              <a:gd name="connsiteX3" fmla="*/ 928694 w 1714512"/>
              <a:gd name="connsiteY3" fmla="*/ 214314 h 1285884"/>
              <a:gd name="connsiteX4" fmla="*/ 1357322 w 1714512"/>
              <a:gd name="connsiteY4" fmla="*/ 285752 h 1285884"/>
              <a:gd name="connsiteX5" fmla="*/ 1643074 w 1714512"/>
              <a:gd name="connsiteY5" fmla="*/ 142876 h 1285884"/>
              <a:gd name="connsiteX6" fmla="*/ 1714512 w 1714512"/>
              <a:gd name="connsiteY6" fmla="*/ 285752 h 1285884"/>
              <a:gd name="connsiteX7" fmla="*/ 1643074 w 1714512"/>
              <a:gd name="connsiteY7" fmla="*/ 1285884 h 1285884"/>
              <a:gd name="connsiteX8" fmla="*/ 0 w 1714512"/>
              <a:gd name="connsiteY8" fmla="*/ 1285884 h 1285884"/>
              <a:gd name="connsiteX9" fmla="*/ 0 w 1714512"/>
              <a:gd name="connsiteY9" fmla="*/ 142876 h 1285884"/>
              <a:gd name="connsiteX0" fmla="*/ 0 w 1714512"/>
              <a:gd name="connsiteY0" fmla="*/ 142876 h 1285884"/>
              <a:gd name="connsiteX1" fmla="*/ 357190 w 1714512"/>
              <a:gd name="connsiteY1" fmla="*/ 285752 h 1285884"/>
              <a:gd name="connsiteX2" fmla="*/ 642942 w 1714512"/>
              <a:gd name="connsiteY2" fmla="*/ 0 h 1285884"/>
              <a:gd name="connsiteX3" fmla="*/ 928694 w 1714512"/>
              <a:gd name="connsiteY3" fmla="*/ 214314 h 1285884"/>
              <a:gd name="connsiteX4" fmla="*/ 1357322 w 1714512"/>
              <a:gd name="connsiteY4" fmla="*/ 285752 h 1285884"/>
              <a:gd name="connsiteX5" fmla="*/ 1643074 w 1714512"/>
              <a:gd name="connsiteY5" fmla="*/ 142876 h 1285884"/>
              <a:gd name="connsiteX6" fmla="*/ 1714512 w 1714512"/>
              <a:gd name="connsiteY6" fmla="*/ 285752 h 1285884"/>
              <a:gd name="connsiteX7" fmla="*/ 1500198 w 1714512"/>
              <a:gd name="connsiteY7" fmla="*/ 500066 h 1285884"/>
              <a:gd name="connsiteX8" fmla="*/ 1643074 w 1714512"/>
              <a:gd name="connsiteY8" fmla="*/ 1285884 h 1285884"/>
              <a:gd name="connsiteX9" fmla="*/ 0 w 1714512"/>
              <a:gd name="connsiteY9" fmla="*/ 1285884 h 1285884"/>
              <a:gd name="connsiteX10" fmla="*/ 0 w 1714512"/>
              <a:gd name="connsiteY10" fmla="*/ 142876 h 1285884"/>
              <a:gd name="connsiteX0" fmla="*/ 0 w 1714512"/>
              <a:gd name="connsiteY0" fmla="*/ 142876 h 1285884"/>
              <a:gd name="connsiteX1" fmla="*/ 357190 w 1714512"/>
              <a:gd name="connsiteY1" fmla="*/ 285752 h 1285884"/>
              <a:gd name="connsiteX2" fmla="*/ 642942 w 1714512"/>
              <a:gd name="connsiteY2" fmla="*/ 0 h 1285884"/>
              <a:gd name="connsiteX3" fmla="*/ 928694 w 1714512"/>
              <a:gd name="connsiteY3" fmla="*/ 214314 h 1285884"/>
              <a:gd name="connsiteX4" fmla="*/ 1357322 w 1714512"/>
              <a:gd name="connsiteY4" fmla="*/ 285752 h 1285884"/>
              <a:gd name="connsiteX5" fmla="*/ 1643074 w 1714512"/>
              <a:gd name="connsiteY5" fmla="*/ 142876 h 1285884"/>
              <a:gd name="connsiteX6" fmla="*/ 1714512 w 1714512"/>
              <a:gd name="connsiteY6" fmla="*/ 285752 h 1285884"/>
              <a:gd name="connsiteX7" fmla="*/ 1500198 w 1714512"/>
              <a:gd name="connsiteY7" fmla="*/ 500066 h 1285884"/>
              <a:gd name="connsiteX8" fmla="*/ 1714512 w 1714512"/>
              <a:gd name="connsiteY8" fmla="*/ 785818 h 1285884"/>
              <a:gd name="connsiteX9" fmla="*/ 1643074 w 1714512"/>
              <a:gd name="connsiteY9" fmla="*/ 1285884 h 1285884"/>
              <a:gd name="connsiteX10" fmla="*/ 0 w 1714512"/>
              <a:gd name="connsiteY10" fmla="*/ 1285884 h 1285884"/>
              <a:gd name="connsiteX11" fmla="*/ 0 w 1714512"/>
              <a:gd name="connsiteY11" fmla="*/ 142876 h 1285884"/>
              <a:gd name="connsiteX0" fmla="*/ 0 w 1714512"/>
              <a:gd name="connsiteY0" fmla="*/ 142876 h 1285884"/>
              <a:gd name="connsiteX1" fmla="*/ 357190 w 1714512"/>
              <a:gd name="connsiteY1" fmla="*/ 285752 h 1285884"/>
              <a:gd name="connsiteX2" fmla="*/ 642942 w 1714512"/>
              <a:gd name="connsiteY2" fmla="*/ 0 h 1285884"/>
              <a:gd name="connsiteX3" fmla="*/ 928694 w 1714512"/>
              <a:gd name="connsiteY3" fmla="*/ 214314 h 1285884"/>
              <a:gd name="connsiteX4" fmla="*/ 1357322 w 1714512"/>
              <a:gd name="connsiteY4" fmla="*/ 285752 h 1285884"/>
              <a:gd name="connsiteX5" fmla="*/ 1643074 w 1714512"/>
              <a:gd name="connsiteY5" fmla="*/ 142876 h 1285884"/>
              <a:gd name="connsiteX6" fmla="*/ 1714512 w 1714512"/>
              <a:gd name="connsiteY6" fmla="*/ 285752 h 1285884"/>
              <a:gd name="connsiteX7" fmla="*/ 1500198 w 1714512"/>
              <a:gd name="connsiteY7" fmla="*/ 500066 h 1285884"/>
              <a:gd name="connsiteX8" fmla="*/ 1714512 w 1714512"/>
              <a:gd name="connsiteY8" fmla="*/ 785818 h 1285884"/>
              <a:gd name="connsiteX9" fmla="*/ 1571636 w 1714512"/>
              <a:gd name="connsiteY9" fmla="*/ 1000132 h 1285884"/>
              <a:gd name="connsiteX10" fmla="*/ 1643074 w 1714512"/>
              <a:gd name="connsiteY10" fmla="*/ 1285884 h 1285884"/>
              <a:gd name="connsiteX11" fmla="*/ 0 w 1714512"/>
              <a:gd name="connsiteY11" fmla="*/ 1285884 h 1285884"/>
              <a:gd name="connsiteX12" fmla="*/ 0 w 1714512"/>
              <a:gd name="connsiteY12" fmla="*/ 142876 h 1285884"/>
              <a:gd name="connsiteX0" fmla="*/ 0 w 1714512"/>
              <a:gd name="connsiteY0" fmla="*/ 142876 h 1285884"/>
              <a:gd name="connsiteX1" fmla="*/ 357190 w 1714512"/>
              <a:gd name="connsiteY1" fmla="*/ 285752 h 1285884"/>
              <a:gd name="connsiteX2" fmla="*/ 642942 w 1714512"/>
              <a:gd name="connsiteY2" fmla="*/ 0 h 1285884"/>
              <a:gd name="connsiteX3" fmla="*/ 928694 w 1714512"/>
              <a:gd name="connsiteY3" fmla="*/ 214314 h 1285884"/>
              <a:gd name="connsiteX4" fmla="*/ 1357322 w 1714512"/>
              <a:gd name="connsiteY4" fmla="*/ 285752 h 1285884"/>
              <a:gd name="connsiteX5" fmla="*/ 1643074 w 1714512"/>
              <a:gd name="connsiteY5" fmla="*/ 142876 h 1285884"/>
              <a:gd name="connsiteX6" fmla="*/ 1714512 w 1714512"/>
              <a:gd name="connsiteY6" fmla="*/ 285752 h 1285884"/>
              <a:gd name="connsiteX7" fmla="*/ 1500198 w 1714512"/>
              <a:gd name="connsiteY7" fmla="*/ 500066 h 1285884"/>
              <a:gd name="connsiteX8" fmla="*/ 1714512 w 1714512"/>
              <a:gd name="connsiteY8" fmla="*/ 785818 h 1285884"/>
              <a:gd name="connsiteX9" fmla="*/ 1571636 w 1714512"/>
              <a:gd name="connsiteY9" fmla="*/ 1000132 h 1285884"/>
              <a:gd name="connsiteX10" fmla="*/ 1643074 w 1714512"/>
              <a:gd name="connsiteY10" fmla="*/ 1285884 h 1285884"/>
              <a:gd name="connsiteX11" fmla="*/ 1428760 w 1714512"/>
              <a:gd name="connsiteY11" fmla="*/ 1214446 h 1285884"/>
              <a:gd name="connsiteX12" fmla="*/ 0 w 1714512"/>
              <a:gd name="connsiteY12" fmla="*/ 1285884 h 1285884"/>
              <a:gd name="connsiteX13" fmla="*/ 0 w 1714512"/>
              <a:gd name="connsiteY13" fmla="*/ 142876 h 1285884"/>
              <a:gd name="connsiteX0" fmla="*/ 0 w 1714512"/>
              <a:gd name="connsiteY0" fmla="*/ 142876 h 1285884"/>
              <a:gd name="connsiteX1" fmla="*/ 357190 w 1714512"/>
              <a:gd name="connsiteY1" fmla="*/ 285752 h 1285884"/>
              <a:gd name="connsiteX2" fmla="*/ 642942 w 1714512"/>
              <a:gd name="connsiteY2" fmla="*/ 0 h 1285884"/>
              <a:gd name="connsiteX3" fmla="*/ 928694 w 1714512"/>
              <a:gd name="connsiteY3" fmla="*/ 214314 h 1285884"/>
              <a:gd name="connsiteX4" fmla="*/ 1357322 w 1714512"/>
              <a:gd name="connsiteY4" fmla="*/ 285752 h 1285884"/>
              <a:gd name="connsiteX5" fmla="*/ 1643074 w 1714512"/>
              <a:gd name="connsiteY5" fmla="*/ 142876 h 1285884"/>
              <a:gd name="connsiteX6" fmla="*/ 1714512 w 1714512"/>
              <a:gd name="connsiteY6" fmla="*/ 285752 h 1285884"/>
              <a:gd name="connsiteX7" fmla="*/ 1500198 w 1714512"/>
              <a:gd name="connsiteY7" fmla="*/ 500066 h 1285884"/>
              <a:gd name="connsiteX8" fmla="*/ 1714512 w 1714512"/>
              <a:gd name="connsiteY8" fmla="*/ 785818 h 1285884"/>
              <a:gd name="connsiteX9" fmla="*/ 1571636 w 1714512"/>
              <a:gd name="connsiteY9" fmla="*/ 1000132 h 1285884"/>
              <a:gd name="connsiteX10" fmla="*/ 1643074 w 1714512"/>
              <a:gd name="connsiteY10" fmla="*/ 1285884 h 1285884"/>
              <a:gd name="connsiteX11" fmla="*/ 1428760 w 1714512"/>
              <a:gd name="connsiteY11" fmla="*/ 1214446 h 1285884"/>
              <a:gd name="connsiteX12" fmla="*/ 1214446 w 1714512"/>
              <a:gd name="connsiteY12" fmla="*/ 1285884 h 1285884"/>
              <a:gd name="connsiteX13" fmla="*/ 0 w 1714512"/>
              <a:gd name="connsiteY13" fmla="*/ 1285884 h 1285884"/>
              <a:gd name="connsiteX14" fmla="*/ 0 w 1714512"/>
              <a:gd name="connsiteY14" fmla="*/ 142876 h 1285884"/>
              <a:gd name="connsiteX0" fmla="*/ 0 w 1714512"/>
              <a:gd name="connsiteY0" fmla="*/ 142876 h 1285884"/>
              <a:gd name="connsiteX1" fmla="*/ 357190 w 1714512"/>
              <a:gd name="connsiteY1" fmla="*/ 285752 h 1285884"/>
              <a:gd name="connsiteX2" fmla="*/ 642942 w 1714512"/>
              <a:gd name="connsiteY2" fmla="*/ 0 h 1285884"/>
              <a:gd name="connsiteX3" fmla="*/ 928694 w 1714512"/>
              <a:gd name="connsiteY3" fmla="*/ 214314 h 1285884"/>
              <a:gd name="connsiteX4" fmla="*/ 1357322 w 1714512"/>
              <a:gd name="connsiteY4" fmla="*/ 285752 h 1285884"/>
              <a:gd name="connsiteX5" fmla="*/ 1643074 w 1714512"/>
              <a:gd name="connsiteY5" fmla="*/ 142876 h 1285884"/>
              <a:gd name="connsiteX6" fmla="*/ 1714512 w 1714512"/>
              <a:gd name="connsiteY6" fmla="*/ 285752 h 1285884"/>
              <a:gd name="connsiteX7" fmla="*/ 1500198 w 1714512"/>
              <a:gd name="connsiteY7" fmla="*/ 500066 h 1285884"/>
              <a:gd name="connsiteX8" fmla="*/ 1714512 w 1714512"/>
              <a:gd name="connsiteY8" fmla="*/ 785818 h 1285884"/>
              <a:gd name="connsiteX9" fmla="*/ 1571636 w 1714512"/>
              <a:gd name="connsiteY9" fmla="*/ 1000132 h 1285884"/>
              <a:gd name="connsiteX10" fmla="*/ 1643074 w 1714512"/>
              <a:gd name="connsiteY10" fmla="*/ 1285884 h 1285884"/>
              <a:gd name="connsiteX11" fmla="*/ 1428760 w 1714512"/>
              <a:gd name="connsiteY11" fmla="*/ 1214446 h 1285884"/>
              <a:gd name="connsiteX12" fmla="*/ 1214446 w 1714512"/>
              <a:gd name="connsiteY12" fmla="*/ 1285884 h 1285884"/>
              <a:gd name="connsiteX13" fmla="*/ 928694 w 1714512"/>
              <a:gd name="connsiteY13" fmla="*/ 1214446 h 1285884"/>
              <a:gd name="connsiteX14" fmla="*/ 0 w 1714512"/>
              <a:gd name="connsiteY14" fmla="*/ 1285884 h 1285884"/>
              <a:gd name="connsiteX15" fmla="*/ 0 w 1714512"/>
              <a:gd name="connsiteY15" fmla="*/ 142876 h 1285884"/>
              <a:gd name="connsiteX0" fmla="*/ 0 w 1714512"/>
              <a:gd name="connsiteY0" fmla="*/ 142876 h 1285884"/>
              <a:gd name="connsiteX1" fmla="*/ 357190 w 1714512"/>
              <a:gd name="connsiteY1" fmla="*/ 285752 h 1285884"/>
              <a:gd name="connsiteX2" fmla="*/ 642942 w 1714512"/>
              <a:gd name="connsiteY2" fmla="*/ 0 h 1285884"/>
              <a:gd name="connsiteX3" fmla="*/ 928694 w 1714512"/>
              <a:gd name="connsiteY3" fmla="*/ 214314 h 1285884"/>
              <a:gd name="connsiteX4" fmla="*/ 1357322 w 1714512"/>
              <a:gd name="connsiteY4" fmla="*/ 285752 h 1285884"/>
              <a:gd name="connsiteX5" fmla="*/ 1643074 w 1714512"/>
              <a:gd name="connsiteY5" fmla="*/ 142876 h 1285884"/>
              <a:gd name="connsiteX6" fmla="*/ 1714512 w 1714512"/>
              <a:gd name="connsiteY6" fmla="*/ 285752 h 1285884"/>
              <a:gd name="connsiteX7" fmla="*/ 1500198 w 1714512"/>
              <a:gd name="connsiteY7" fmla="*/ 500066 h 1285884"/>
              <a:gd name="connsiteX8" fmla="*/ 1714512 w 1714512"/>
              <a:gd name="connsiteY8" fmla="*/ 785818 h 1285884"/>
              <a:gd name="connsiteX9" fmla="*/ 1571636 w 1714512"/>
              <a:gd name="connsiteY9" fmla="*/ 1000132 h 1285884"/>
              <a:gd name="connsiteX10" fmla="*/ 1643074 w 1714512"/>
              <a:gd name="connsiteY10" fmla="*/ 1285884 h 1285884"/>
              <a:gd name="connsiteX11" fmla="*/ 1428760 w 1714512"/>
              <a:gd name="connsiteY11" fmla="*/ 1214446 h 1285884"/>
              <a:gd name="connsiteX12" fmla="*/ 1214446 w 1714512"/>
              <a:gd name="connsiteY12" fmla="*/ 1285884 h 1285884"/>
              <a:gd name="connsiteX13" fmla="*/ 928694 w 1714512"/>
              <a:gd name="connsiteY13" fmla="*/ 1214446 h 1285884"/>
              <a:gd name="connsiteX14" fmla="*/ 428628 w 1714512"/>
              <a:gd name="connsiteY14" fmla="*/ 1214446 h 1285884"/>
              <a:gd name="connsiteX15" fmla="*/ 0 w 1714512"/>
              <a:gd name="connsiteY15" fmla="*/ 1285884 h 1285884"/>
              <a:gd name="connsiteX16" fmla="*/ 0 w 1714512"/>
              <a:gd name="connsiteY16" fmla="*/ 142876 h 1285884"/>
              <a:gd name="connsiteX0" fmla="*/ 0 w 1714512"/>
              <a:gd name="connsiteY0" fmla="*/ 142876 h 1285884"/>
              <a:gd name="connsiteX1" fmla="*/ 357190 w 1714512"/>
              <a:gd name="connsiteY1" fmla="*/ 285752 h 1285884"/>
              <a:gd name="connsiteX2" fmla="*/ 642942 w 1714512"/>
              <a:gd name="connsiteY2" fmla="*/ 0 h 1285884"/>
              <a:gd name="connsiteX3" fmla="*/ 928694 w 1714512"/>
              <a:gd name="connsiteY3" fmla="*/ 214314 h 1285884"/>
              <a:gd name="connsiteX4" fmla="*/ 1357322 w 1714512"/>
              <a:gd name="connsiteY4" fmla="*/ 285752 h 1285884"/>
              <a:gd name="connsiteX5" fmla="*/ 1643074 w 1714512"/>
              <a:gd name="connsiteY5" fmla="*/ 142876 h 1285884"/>
              <a:gd name="connsiteX6" fmla="*/ 1714512 w 1714512"/>
              <a:gd name="connsiteY6" fmla="*/ 285752 h 1285884"/>
              <a:gd name="connsiteX7" fmla="*/ 1500198 w 1714512"/>
              <a:gd name="connsiteY7" fmla="*/ 500066 h 1285884"/>
              <a:gd name="connsiteX8" fmla="*/ 1714512 w 1714512"/>
              <a:gd name="connsiteY8" fmla="*/ 785818 h 1285884"/>
              <a:gd name="connsiteX9" fmla="*/ 1571636 w 1714512"/>
              <a:gd name="connsiteY9" fmla="*/ 1000132 h 1285884"/>
              <a:gd name="connsiteX10" fmla="*/ 1643074 w 1714512"/>
              <a:gd name="connsiteY10" fmla="*/ 1285884 h 1285884"/>
              <a:gd name="connsiteX11" fmla="*/ 1428760 w 1714512"/>
              <a:gd name="connsiteY11" fmla="*/ 1214446 h 1285884"/>
              <a:gd name="connsiteX12" fmla="*/ 1214446 w 1714512"/>
              <a:gd name="connsiteY12" fmla="*/ 1285884 h 1285884"/>
              <a:gd name="connsiteX13" fmla="*/ 928694 w 1714512"/>
              <a:gd name="connsiteY13" fmla="*/ 1214446 h 1285884"/>
              <a:gd name="connsiteX14" fmla="*/ 428628 w 1714512"/>
              <a:gd name="connsiteY14" fmla="*/ 1214446 h 1285884"/>
              <a:gd name="connsiteX15" fmla="*/ 142876 w 1714512"/>
              <a:gd name="connsiteY15" fmla="*/ 1214446 h 1285884"/>
              <a:gd name="connsiteX16" fmla="*/ 0 w 1714512"/>
              <a:gd name="connsiteY16" fmla="*/ 1285884 h 1285884"/>
              <a:gd name="connsiteX17" fmla="*/ 0 w 1714512"/>
              <a:gd name="connsiteY17" fmla="*/ 142876 h 1285884"/>
              <a:gd name="connsiteX0" fmla="*/ 71438 w 1785950"/>
              <a:gd name="connsiteY0" fmla="*/ 142876 h 1285884"/>
              <a:gd name="connsiteX1" fmla="*/ 428628 w 1785950"/>
              <a:gd name="connsiteY1" fmla="*/ 285752 h 1285884"/>
              <a:gd name="connsiteX2" fmla="*/ 714380 w 1785950"/>
              <a:gd name="connsiteY2" fmla="*/ 0 h 1285884"/>
              <a:gd name="connsiteX3" fmla="*/ 1000132 w 1785950"/>
              <a:gd name="connsiteY3" fmla="*/ 214314 h 1285884"/>
              <a:gd name="connsiteX4" fmla="*/ 1428760 w 1785950"/>
              <a:gd name="connsiteY4" fmla="*/ 285752 h 1285884"/>
              <a:gd name="connsiteX5" fmla="*/ 1714512 w 1785950"/>
              <a:gd name="connsiteY5" fmla="*/ 142876 h 1285884"/>
              <a:gd name="connsiteX6" fmla="*/ 1785950 w 1785950"/>
              <a:gd name="connsiteY6" fmla="*/ 285752 h 1285884"/>
              <a:gd name="connsiteX7" fmla="*/ 1571636 w 1785950"/>
              <a:gd name="connsiteY7" fmla="*/ 500066 h 1285884"/>
              <a:gd name="connsiteX8" fmla="*/ 1785950 w 1785950"/>
              <a:gd name="connsiteY8" fmla="*/ 785818 h 1285884"/>
              <a:gd name="connsiteX9" fmla="*/ 1643074 w 1785950"/>
              <a:gd name="connsiteY9" fmla="*/ 1000132 h 1285884"/>
              <a:gd name="connsiteX10" fmla="*/ 1714512 w 1785950"/>
              <a:gd name="connsiteY10" fmla="*/ 1285884 h 1285884"/>
              <a:gd name="connsiteX11" fmla="*/ 1500198 w 1785950"/>
              <a:gd name="connsiteY11" fmla="*/ 1214446 h 1285884"/>
              <a:gd name="connsiteX12" fmla="*/ 1285884 w 1785950"/>
              <a:gd name="connsiteY12" fmla="*/ 1285884 h 1285884"/>
              <a:gd name="connsiteX13" fmla="*/ 1000132 w 1785950"/>
              <a:gd name="connsiteY13" fmla="*/ 1214446 h 1285884"/>
              <a:gd name="connsiteX14" fmla="*/ 500066 w 1785950"/>
              <a:gd name="connsiteY14" fmla="*/ 1214446 h 1285884"/>
              <a:gd name="connsiteX15" fmla="*/ 214314 w 1785950"/>
              <a:gd name="connsiteY15" fmla="*/ 1214446 h 1285884"/>
              <a:gd name="connsiteX16" fmla="*/ 71438 w 1785950"/>
              <a:gd name="connsiteY16" fmla="*/ 1285884 h 1285884"/>
              <a:gd name="connsiteX17" fmla="*/ 0 w 1785950"/>
              <a:gd name="connsiteY17" fmla="*/ 1071570 h 1285884"/>
              <a:gd name="connsiteX18" fmla="*/ 71438 w 1785950"/>
              <a:gd name="connsiteY18" fmla="*/ 142876 h 1285884"/>
              <a:gd name="connsiteX0" fmla="*/ 71438 w 1785950"/>
              <a:gd name="connsiteY0" fmla="*/ 142876 h 1285884"/>
              <a:gd name="connsiteX1" fmla="*/ 428628 w 1785950"/>
              <a:gd name="connsiteY1" fmla="*/ 285752 h 1285884"/>
              <a:gd name="connsiteX2" fmla="*/ 714380 w 1785950"/>
              <a:gd name="connsiteY2" fmla="*/ 0 h 1285884"/>
              <a:gd name="connsiteX3" fmla="*/ 1000132 w 1785950"/>
              <a:gd name="connsiteY3" fmla="*/ 214314 h 1285884"/>
              <a:gd name="connsiteX4" fmla="*/ 1428760 w 1785950"/>
              <a:gd name="connsiteY4" fmla="*/ 285752 h 1285884"/>
              <a:gd name="connsiteX5" fmla="*/ 1714512 w 1785950"/>
              <a:gd name="connsiteY5" fmla="*/ 142876 h 1285884"/>
              <a:gd name="connsiteX6" fmla="*/ 1785950 w 1785950"/>
              <a:gd name="connsiteY6" fmla="*/ 285752 h 1285884"/>
              <a:gd name="connsiteX7" fmla="*/ 1571636 w 1785950"/>
              <a:gd name="connsiteY7" fmla="*/ 500066 h 1285884"/>
              <a:gd name="connsiteX8" fmla="*/ 1785950 w 1785950"/>
              <a:gd name="connsiteY8" fmla="*/ 785818 h 1285884"/>
              <a:gd name="connsiteX9" fmla="*/ 1643074 w 1785950"/>
              <a:gd name="connsiteY9" fmla="*/ 1000132 h 1285884"/>
              <a:gd name="connsiteX10" fmla="*/ 1714512 w 1785950"/>
              <a:gd name="connsiteY10" fmla="*/ 1285884 h 1285884"/>
              <a:gd name="connsiteX11" fmla="*/ 1500198 w 1785950"/>
              <a:gd name="connsiteY11" fmla="*/ 1214446 h 1285884"/>
              <a:gd name="connsiteX12" fmla="*/ 1285884 w 1785950"/>
              <a:gd name="connsiteY12" fmla="*/ 1285884 h 1285884"/>
              <a:gd name="connsiteX13" fmla="*/ 1000132 w 1785950"/>
              <a:gd name="connsiteY13" fmla="*/ 1214446 h 1285884"/>
              <a:gd name="connsiteX14" fmla="*/ 500066 w 1785950"/>
              <a:gd name="connsiteY14" fmla="*/ 1214446 h 1285884"/>
              <a:gd name="connsiteX15" fmla="*/ 214314 w 1785950"/>
              <a:gd name="connsiteY15" fmla="*/ 1214446 h 1285884"/>
              <a:gd name="connsiteX16" fmla="*/ 71438 w 1785950"/>
              <a:gd name="connsiteY16" fmla="*/ 1285884 h 1285884"/>
              <a:gd name="connsiteX17" fmla="*/ 0 w 1785950"/>
              <a:gd name="connsiteY17" fmla="*/ 1071570 h 1285884"/>
              <a:gd name="connsiteX18" fmla="*/ 0 w 1785950"/>
              <a:gd name="connsiteY18" fmla="*/ 571504 h 1285884"/>
              <a:gd name="connsiteX19" fmla="*/ 71438 w 1785950"/>
              <a:gd name="connsiteY19" fmla="*/ 142876 h 1285884"/>
              <a:gd name="connsiteX0" fmla="*/ 71438 w 1785950"/>
              <a:gd name="connsiteY0" fmla="*/ 142876 h 1285884"/>
              <a:gd name="connsiteX1" fmla="*/ 428628 w 1785950"/>
              <a:gd name="connsiteY1" fmla="*/ 285752 h 1285884"/>
              <a:gd name="connsiteX2" fmla="*/ 714380 w 1785950"/>
              <a:gd name="connsiteY2" fmla="*/ 0 h 1285884"/>
              <a:gd name="connsiteX3" fmla="*/ 1000132 w 1785950"/>
              <a:gd name="connsiteY3" fmla="*/ 214314 h 1285884"/>
              <a:gd name="connsiteX4" fmla="*/ 1428760 w 1785950"/>
              <a:gd name="connsiteY4" fmla="*/ 285752 h 1285884"/>
              <a:gd name="connsiteX5" fmla="*/ 1714512 w 1785950"/>
              <a:gd name="connsiteY5" fmla="*/ 142876 h 1285884"/>
              <a:gd name="connsiteX6" fmla="*/ 1785950 w 1785950"/>
              <a:gd name="connsiteY6" fmla="*/ 285752 h 1285884"/>
              <a:gd name="connsiteX7" fmla="*/ 1571636 w 1785950"/>
              <a:gd name="connsiteY7" fmla="*/ 500066 h 1285884"/>
              <a:gd name="connsiteX8" fmla="*/ 1785950 w 1785950"/>
              <a:gd name="connsiteY8" fmla="*/ 785818 h 1285884"/>
              <a:gd name="connsiteX9" fmla="*/ 1643074 w 1785950"/>
              <a:gd name="connsiteY9" fmla="*/ 1000132 h 1285884"/>
              <a:gd name="connsiteX10" fmla="*/ 1714512 w 1785950"/>
              <a:gd name="connsiteY10" fmla="*/ 1285884 h 1285884"/>
              <a:gd name="connsiteX11" fmla="*/ 1500198 w 1785950"/>
              <a:gd name="connsiteY11" fmla="*/ 1214446 h 1285884"/>
              <a:gd name="connsiteX12" fmla="*/ 1285884 w 1785950"/>
              <a:gd name="connsiteY12" fmla="*/ 1285884 h 1285884"/>
              <a:gd name="connsiteX13" fmla="*/ 1000132 w 1785950"/>
              <a:gd name="connsiteY13" fmla="*/ 1214446 h 1285884"/>
              <a:gd name="connsiteX14" fmla="*/ 500066 w 1785950"/>
              <a:gd name="connsiteY14" fmla="*/ 1214446 h 1285884"/>
              <a:gd name="connsiteX15" fmla="*/ 214314 w 1785950"/>
              <a:gd name="connsiteY15" fmla="*/ 1214446 h 1285884"/>
              <a:gd name="connsiteX16" fmla="*/ 71438 w 1785950"/>
              <a:gd name="connsiteY16" fmla="*/ 1285884 h 1285884"/>
              <a:gd name="connsiteX17" fmla="*/ 0 w 1785950"/>
              <a:gd name="connsiteY17" fmla="*/ 1071570 h 1285884"/>
              <a:gd name="connsiteX18" fmla="*/ 0 w 1785950"/>
              <a:gd name="connsiteY18" fmla="*/ 571504 h 1285884"/>
              <a:gd name="connsiteX19" fmla="*/ 142876 w 1785950"/>
              <a:gd name="connsiteY19" fmla="*/ 357190 h 1285884"/>
              <a:gd name="connsiteX20" fmla="*/ 71438 w 1785950"/>
              <a:gd name="connsiteY20" fmla="*/ 142876 h 1285884"/>
              <a:gd name="connsiteX0" fmla="*/ 71438 w 1785950"/>
              <a:gd name="connsiteY0" fmla="*/ 142876 h 1285884"/>
              <a:gd name="connsiteX1" fmla="*/ 428628 w 1785950"/>
              <a:gd name="connsiteY1" fmla="*/ 285752 h 1285884"/>
              <a:gd name="connsiteX2" fmla="*/ 714380 w 1785950"/>
              <a:gd name="connsiteY2" fmla="*/ 0 h 1285884"/>
              <a:gd name="connsiteX3" fmla="*/ 1000132 w 1785950"/>
              <a:gd name="connsiteY3" fmla="*/ 214314 h 1285884"/>
              <a:gd name="connsiteX4" fmla="*/ 1428760 w 1785950"/>
              <a:gd name="connsiteY4" fmla="*/ 285752 h 1285884"/>
              <a:gd name="connsiteX5" fmla="*/ 1714512 w 1785950"/>
              <a:gd name="connsiteY5" fmla="*/ 142876 h 1285884"/>
              <a:gd name="connsiteX6" fmla="*/ 1785950 w 1785950"/>
              <a:gd name="connsiteY6" fmla="*/ 285752 h 1285884"/>
              <a:gd name="connsiteX7" fmla="*/ 1571636 w 1785950"/>
              <a:gd name="connsiteY7" fmla="*/ 500066 h 1285884"/>
              <a:gd name="connsiteX8" fmla="*/ 1785950 w 1785950"/>
              <a:gd name="connsiteY8" fmla="*/ 785818 h 1285884"/>
              <a:gd name="connsiteX9" fmla="*/ 1643074 w 1785950"/>
              <a:gd name="connsiteY9" fmla="*/ 1000132 h 1285884"/>
              <a:gd name="connsiteX10" fmla="*/ 1714512 w 1785950"/>
              <a:gd name="connsiteY10" fmla="*/ 1285884 h 1285884"/>
              <a:gd name="connsiteX11" fmla="*/ 1500198 w 1785950"/>
              <a:gd name="connsiteY11" fmla="*/ 1214446 h 1285884"/>
              <a:gd name="connsiteX12" fmla="*/ 1285884 w 1785950"/>
              <a:gd name="connsiteY12" fmla="*/ 1285884 h 1285884"/>
              <a:gd name="connsiteX13" fmla="*/ 1000132 w 1785950"/>
              <a:gd name="connsiteY13" fmla="*/ 1214446 h 1285884"/>
              <a:gd name="connsiteX14" fmla="*/ 642942 w 1785950"/>
              <a:gd name="connsiteY14" fmla="*/ 1285884 h 1285884"/>
              <a:gd name="connsiteX15" fmla="*/ 500066 w 1785950"/>
              <a:gd name="connsiteY15" fmla="*/ 1214446 h 1285884"/>
              <a:gd name="connsiteX16" fmla="*/ 214314 w 1785950"/>
              <a:gd name="connsiteY16" fmla="*/ 1214446 h 1285884"/>
              <a:gd name="connsiteX17" fmla="*/ 71438 w 1785950"/>
              <a:gd name="connsiteY17" fmla="*/ 1285884 h 1285884"/>
              <a:gd name="connsiteX18" fmla="*/ 0 w 1785950"/>
              <a:gd name="connsiteY18" fmla="*/ 1071570 h 1285884"/>
              <a:gd name="connsiteX19" fmla="*/ 0 w 1785950"/>
              <a:gd name="connsiteY19" fmla="*/ 571504 h 1285884"/>
              <a:gd name="connsiteX20" fmla="*/ 142876 w 1785950"/>
              <a:gd name="connsiteY20" fmla="*/ 357190 h 1285884"/>
              <a:gd name="connsiteX21" fmla="*/ 71438 w 1785950"/>
              <a:gd name="connsiteY21" fmla="*/ 142876 h 1285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785950" h="1285884">
                <a:moveTo>
                  <a:pt x="71438" y="142876"/>
                </a:moveTo>
                <a:lnTo>
                  <a:pt x="428628" y="285752"/>
                </a:lnTo>
                <a:lnTo>
                  <a:pt x="714380" y="0"/>
                </a:lnTo>
                <a:lnTo>
                  <a:pt x="1000132" y="214314"/>
                </a:lnTo>
                <a:lnTo>
                  <a:pt x="1428760" y="285752"/>
                </a:lnTo>
                <a:lnTo>
                  <a:pt x="1714512" y="142876"/>
                </a:lnTo>
                <a:lnTo>
                  <a:pt x="1785950" y="285752"/>
                </a:lnTo>
                <a:lnTo>
                  <a:pt x="1571636" y="500066"/>
                </a:lnTo>
                <a:lnTo>
                  <a:pt x="1785950" y="785818"/>
                </a:lnTo>
                <a:lnTo>
                  <a:pt x="1643074" y="1000132"/>
                </a:lnTo>
                <a:lnTo>
                  <a:pt x="1714512" y="1285884"/>
                </a:lnTo>
                <a:lnTo>
                  <a:pt x="1500198" y="1214446"/>
                </a:lnTo>
                <a:lnTo>
                  <a:pt x="1285884" y="1285884"/>
                </a:lnTo>
                <a:lnTo>
                  <a:pt x="1000132" y="1214446"/>
                </a:lnTo>
                <a:lnTo>
                  <a:pt x="642942" y="1285884"/>
                </a:lnTo>
                <a:lnTo>
                  <a:pt x="500066" y="1214446"/>
                </a:lnTo>
                <a:lnTo>
                  <a:pt x="214314" y="1214446"/>
                </a:lnTo>
                <a:lnTo>
                  <a:pt x="71438" y="1285884"/>
                </a:lnTo>
                <a:lnTo>
                  <a:pt x="0" y="1071570"/>
                </a:lnTo>
                <a:lnTo>
                  <a:pt x="0" y="571504"/>
                </a:lnTo>
                <a:cubicBezTo>
                  <a:pt x="10895" y="440076"/>
                  <a:pt x="130970" y="428628"/>
                  <a:pt x="142876" y="357190"/>
                </a:cubicBezTo>
                <a:cubicBezTo>
                  <a:pt x="154782" y="285752"/>
                  <a:pt x="10896" y="142418"/>
                  <a:pt x="71438" y="142876"/>
                </a:cubicBezTo>
                <a:close/>
              </a:path>
            </a:pathLst>
          </a:cu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GC</a:t>
            </a:r>
            <a:endParaRPr lang="en-GB" sz="2400" dirty="0"/>
          </a:p>
        </p:txBody>
      </p:sp>
      <p:sp>
        <p:nvSpPr>
          <p:cNvPr id="10" name="Line Callout 1 (Accent Bar) 9"/>
          <p:cNvSpPr/>
          <p:nvPr/>
        </p:nvSpPr>
        <p:spPr>
          <a:xfrm rot="16200000">
            <a:off x="7340223" y="4238041"/>
            <a:ext cx="392909" cy="1500198"/>
          </a:xfrm>
          <a:prstGeom prst="accentCallout1">
            <a:avLst>
              <a:gd name="adj1" fmla="val 52983"/>
              <a:gd name="adj2" fmla="val -7237"/>
              <a:gd name="adj3" fmla="val -60337"/>
              <a:gd name="adj4" fmla="val -17073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Line Callout 1 (Accent Bar) 14"/>
          <p:cNvSpPr/>
          <p:nvPr/>
        </p:nvSpPr>
        <p:spPr>
          <a:xfrm rot="16200000">
            <a:off x="7340223" y="1880588"/>
            <a:ext cx="392909" cy="1500198"/>
          </a:xfrm>
          <a:prstGeom prst="accentCallout1">
            <a:avLst>
              <a:gd name="adj1" fmla="val 52983"/>
              <a:gd name="adj2" fmla="val -7237"/>
              <a:gd name="adj3" fmla="val -60337"/>
              <a:gd name="adj4" fmla="val -17073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6715140" y="4286256"/>
            <a:ext cx="23519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Low-level, broad,</a:t>
            </a:r>
          </a:p>
          <a:p>
            <a:r>
              <a:rPr lang="en-GB" dirty="0" smtClean="0"/>
              <a:t>platform-specific API,</a:t>
            </a:r>
          </a:p>
          <a:p>
            <a:r>
              <a:rPr lang="en-GB" dirty="0" smtClean="0"/>
              <a:t>no canonical def.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96883" y="1603170"/>
            <a:ext cx="8431481" cy="125878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 smtClean="0">
                <a:latin typeface="Segoe" charset="0"/>
              </a:rPr>
              <a:t>Defining “atomic”, not “TM”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96883" y="3063835"/>
            <a:ext cx="8431481" cy="12587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Segoe" charset="0"/>
                <a:ea typeface="+mj-ea"/>
                <a:cs typeface="+mj-cs"/>
              </a:rPr>
              <a:t>Implementing atomic over TM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96883" y="4524500"/>
            <a:ext cx="8431481" cy="12587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dirty="0" smtClean="0">
                <a:solidFill>
                  <a:schemeClr val="bg1">
                    <a:lumMod val="75000"/>
                  </a:schemeClr>
                </a:solidFill>
                <a:latin typeface="Segoe" charset="0"/>
                <a:ea typeface="+mj-ea"/>
                <a:cs typeface="+mj-cs"/>
              </a:rPr>
              <a:t>Current performance</a:t>
            </a: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Segoe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375"/>
            <a:ext cx="9144000" cy="1143000"/>
          </a:xfrm>
        </p:spPr>
        <p:txBody>
          <a:bodyPr/>
          <a:lstStyle/>
          <a:p>
            <a:r>
              <a:rPr lang="en-GB" sz="3200" dirty="0" smtClean="0"/>
              <a:t>Strong semantics: a simple interleaved model</a:t>
            </a:r>
            <a:endParaRPr lang="en-GB" sz="3200" dirty="0"/>
          </a:p>
        </p:txBody>
      </p:sp>
      <p:sp>
        <p:nvSpPr>
          <p:cNvPr id="63" name="TextBox 62"/>
          <p:cNvSpPr txBox="1"/>
          <p:nvPr/>
        </p:nvSpPr>
        <p:spPr>
          <a:xfrm>
            <a:off x="1571604" y="207247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1</a:t>
            </a:r>
            <a:endParaRPr lang="en-GB" i="1" dirty="0"/>
          </a:p>
        </p:txBody>
      </p:sp>
      <p:sp>
        <p:nvSpPr>
          <p:cNvPr id="64" name="TextBox 63"/>
          <p:cNvSpPr txBox="1"/>
          <p:nvPr/>
        </p:nvSpPr>
        <p:spPr>
          <a:xfrm>
            <a:off x="1928794" y="207247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2</a:t>
            </a:r>
            <a:endParaRPr lang="en-GB" i="1" dirty="0"/>
          </a:p>
        </p:txBody>
      </p:sp>
      <p:sp>
        <p:nvSpPr>
          <p:cNvPr id="65" name="TextBox 64"/>
          <p:cNvSpPr txBox="1"/>
          <p:nvPr/>
        </p:nvSpPr>
        <p:spPr>
          <a:xfrm>
            <a:off x="2285984" y="207247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3</a:t>
            </a:r>
            <a:endParaRPr lang="en-GB" i="1" dirty="0"/>
          </a:p>
        </p:txBody>
      </p:sp>
      <p:sp>
        <p:nvSpPr>
          <p:cNvPr id="66" name="TextBox 65"/>
          <p:cNvSpPr txBox="1"/>
          <p:nvPr/>
        </p:nvSpPr>
        <p:spPr>
          <a:xfrm>
            <a:off x="2643174" y="207247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4</a:t>
            </a:r>
            <a:endParaRPr lang="en-GB" i="1" dirty="0"/>
          </a:p>
        </p:txBody>
      </p:sp>
      <p:sp>
        <p:nvSpPr>
          <p:cNvPr id="67" name="TextBox 66"/>
          <p:cNvSpPr txBox="1"/>
          <p:nvPr/>
        </p:nvSpPr>
        <p:spPr>
          <a:xfrm>
            <a:off x="3000364" y="207247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5</a:t>
            </a:r>
            <a:endParaRPr lang="en-GB" i="1" dirty="0"/>
          </a:p>
        </p:txBody>
      </p:sp>
      <p:grpSp>
        <p:nvGrpSpPr>
          <p:cNvPr id="93" name="Group 92"/>
          <p:cNvGrpSpPr/>
          <p:nvPr/>
        </p:nvGrpSpPr>
        <p:grpSpPr>
          <a:xfrm>
            <a:off x="1714480" y="2572538"/>
            <a:ext cx="6500858" cy="1642280"/>
            <a:chOff x="1714480" y="2572538"/>
            <a:chExt cx="6500858" cy="1642280"/>
          </a:xfrm>
        </p:grpSpPr>
        <p:grpSp>
          <p:nvGrpSpPr>
            <p:cNvPr id="92" name="Group 91"/>
            <p:cNvGrpSpPr/>
            <p:nvPr/>
          </p:nvGrpSpPr>
          <p:grpSpPr>
            <a:xfrm>
              <a:off x="1714480" y="2572538"/>
              <a:ext cx="1431142" cy="1642280"/>
              <a:chOff x="1714480" y="2572538"/>
              <a:chExt cx="1431142" cy="1642280"/>
            </a:xfrm>
          </p:grpSpPr>
          <p:cxnSp>
            <p:nvCxnSpPr>
              <p:cNvPr id="34" name="Straight Arrow Connector 33"/>
              <p:cNvCxnSpPr/>
              <p:nvPr/>
            </p:nvCxnSpPr>
            <p:spPr>
              <a:xfrm rot="5400000">
                <a:off x="1573986" y="2715414"/>
                <a:ext cx="285752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 rot="5400000">
                <a:off x="1931573" y="2999975"/>
                <a:ext cx="284958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/>
            </p:nvCxnSpPr>
            <p:spPr>
              <a:xfrm rot="5400000">
                <a:off x="1572398" y="3286124"/>
                <a:ext cx="285752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/>
              <p:nvPr/>
            </p:nvCxnSpPr>
            <p:spPr>
              <a:xfrm rot="5400000">
                <a:off x="3001952" y="4071148"/>
                <a:ext cx="284958" cy="238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/>
              <p:nvPr/>
            </p:nvCxnSpPr>
            <p:spPr>
              <a:xfrm rot="5400000">
                <a:off x="2180415" y="3679827"/>
                <a:ext cx="500066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1714480" y="3929860"/>
                <a:ext cx="1428760" cy="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1714480" y="3429794"/>
                <a:ext cx="1428760" cy="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1714480" y="3144042"/>
                <a:ext cx="1428760" cy="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1714480" y="2858290"/>
                <a:ext cx="1428760" cy="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1714480" y="2572538"/>
                <a:ext cx="1428760" cy="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1" name="Line Callout 1 90"/>
            <p:cNvSpPr/>
            <p:nvPr/>
          </p:nvSpPr>
          <p:spPr>
            <a:xfrm>
              <a:off x="4714876" y="2572538"/>
              <a:ext cx="3500462" cy="1285884"/>
            </a:xfrm>
            <a:prstGeom prst="borderCallout1">
              <a:avLst>
                <a:gd name="adj1" fmla="val 18750"/>
                <a:gd name="adj2" fmla="val -8333"/>
                <a:gd name="adj3" fmla="val 33361"/>
                <a:gd name="adj4" fmla="val -32868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Sequential interleaving of operations by threads.</a:t>
              </a:r>
            </a:p>
            <a:p>
              <a:pPr algn="ctr"/>
              <a:r>
                <a:rPr lang="en-GB" dirty="0" smtClean="0"/>
                <a:t>No program transformations (optimization, weak memory, etc.)</a:t>
              </a:r>
              <a:endParaRPr lang="en-GB" dirty="0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1785918" y="5214950"/>
            <a:ext cx="1428760" cy="857256"/>
            <a:chOff x="1785918" y="5214950"/>
            <a:chExt cx="1428760" cy="857256"/>
          </a:xfrm>
        </p:grpSpPr>
        <p:cxnSp>
          <p:nvCxnSpPr>
            <p:cNvPr id="98" name="Straight Connector 97"/>
            <p:cNvCxnSpPr/>
            <p:nvPr/>
          </p:nvCxnSpPr>
          <p:spPr>
            <a:xfrm>
              <a:off x="1785918" y="5214950"/>
              <a:ext cx="1428760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 rot="5400000">
              <a:off x="2643968" y="5357032"/>
              <a:ext cx="2857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1785918" y="5500702"/>
              <a:ext cx="1428760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rot="5400000">
              <a:off x="1643836" y="5642784"/>
              <a:ext cx="2857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1785918" y="5786454"/>
              <a:ext cx="1428760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 rot="5400000">
              <a:off x="2286778" y="5928536"/>
              <a:ext cx="2857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7" name="Group 106"/>
          <p:cNvGrpSpPr/>
          <p:nvPr/>
        </p:nvGrpSpPr>
        <p:grpSpPr>
          <a:xfrm>
            <a:off x="3000364" y="4214818"/>
            <a:ext cx="5214974" cy="1285884"/>
            <a:chOff x="3000364" y="4214818"/>
            <a:chExt cx="5214974" cy="1285884"/>
          </a:xfrm>
        </p:grpSpPr>
        <p:grpSp>
          <p:nvGrpSpPr>
            <p:cNvPr id="97" name="Group 96"/>
            <p:cNvGrpSpPr/>
            <p:nvPr/>
          </p:nvGrpSpPr>
          <p:grpSpPr>
            <a:xfrm>
              <a:off x="3000364" y="4214818"/>
              <a:ext cx="285752" cy="1000926"/>
              <a:chOff x="3000364" y="4214818"/>
              <a:chExt cx="285752" cy="1000926"/>
            </a:xfrm>
          </p:grpSpPr>
          <p:sp>
            <p:nvSpPr>
              <p:cNvPr id="96" name="Rectangle 95"/>
              <p:cNvSpPr/>
              <p:nvPr/>
            </p:nvSpPr>
            <p:spPr>
              <a:xfrm>
                <a:off x="3000364" y="4214818"/>
                <a:ext cx="285752" cy="1000132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94" name="Straight Arrow Connector 93"/>
              <p:cNvCxnSpPr/>
              <p:nvPr/>
            </p:nvCxnSpPr>
            <p:spPr>
              <a:xfrm rot="5400000">
                <a:off x="2645556" y="4714884"/>
                <a:ext cx="1000132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06" name="Line Callout 1 105"/>
            <p:cNvSpPr/>
            <p:nvPr/>
          </p:nvSpPr>
          <p:spPr>
            <a:xfrm>
              <a:off x="4714876" y="4214818"/>
              <a:ext cx="3500462" cy="1285884"/>
            </a:xfrm>
            <a:prstGeom prst="borderCallout1">
              <a:avLst>
                <a:gd name="adj1" fmla="val 18750"/>
                <a:gd name="adj2" fmla="val -8333"/>
                <a:gd name="adj3" fmla="val 33361"/>
                <a:gd name="adj4" fmla="val -32868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Thread 5 enters an atomic block: prohibits the interleaving of operations from other threads</a:t>
              </a:r>
              <a:endParaRPr lang="en-GB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Example: a privatization idiom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892285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if (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)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   x = 100;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35689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x++;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94300"/>
            <a:ext cx="91440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true;   x = 0;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6219" y="3086506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4229623" y="3086506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Example: a privatization idiom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892285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if (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)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   x = 100;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35689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x++;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94300"/>
            <a:ext cx="91440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true;   x = 0;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6219" y="3086506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4229623" y="3086506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3" name="Group 10"/>
          <p:cNvGrpSpPr/>
          <p:nvPr/>
        </p:nvGrpSpPr>
        <p:grpSpPr>
          <a:xfrm>
            <a:off x="-101185" y="-210223"/>
            <a:ext cx="2532089" cy="3018903"/>
            <a:chOff x="-101185" y="-210223"/>
            <a:chExt cx="2532089" cy="3018903"/>
          </a:xfrm>
        </p:grpSpPr>
        <p:sp>
          <p:nvSpPr>
            <p:cNvPr id="11" name="Right Triangle 10"/>
            <p:cNvSpPr/>
            <p:nvPr/>
          </p:nvSpPr>
          <p:spPr>
            <a:xfrm rot="5400000">
              <a:off x="-310604" y="67171"/>
              <a:ext cx="2950928" cy="2532089"/>
            </a:xfrm>
            <a:prstGeom prst="rtTriangl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/>
            <p:cNvSpPr txBox="1"/>
            <p:nvPr/>
          </p:nvSpPr>
          <p:spPr>
            <a:xfrm rot="18658801">
              <a:off x="-250357" y="747296"/>
              <a:ext cx="22843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Segoe"/>
                </a:rPr>
                <a:t>Execution 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Example: a privatization idiom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892285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if (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)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   x = 100;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35689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x++;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94300"/>
            <a:ext cx="91440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true;   x = 100;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6219" y="5086770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4229623" y="3086506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3" name="Group 10"/>
          <p:cNvGrpSpPr/>
          <p:nvPr/>
        </p:nvGrpSpPr>
        <p:grpSpPr>
          <a:xfrm>
            <a:off x="-101185" y="-210223"/>
            <a:ext cx="2532089" cy="3018903"/>
            <a:chOff x="-101185" y="-210223"/>
            <a:chExt cx="2532089" cy="3018903"/>
          </a:xfrm>
        </p:grpSpPr>
        <p:sp>
          <p:nvSpPr>
            <p:cNvPr id="11" name="Right Triangle 10"/>
            <p:cNvSpPr/>
            <p:nvPr/>
          </p:nvSpPr>
          <p:spPr>
            <a:xfrm rot="5400000">
              <a:off x="-310604" y="67171"/>
              <a:ext cx="2950928" cy="2532089"/>
            </a:xfrm>
            <a:prstGeom prst="rtTriangl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/>
            <p:cNvSpPr txBox="1"/>
            <p:nvPr/>
          </p:nvSpPr>
          <p:spPr>
            <a:xfrm rot="18658801">
              <a:off x="-250357" y="747296"/>
              <a:ext cx="22843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Segoe"/>
                </a:rPr>
                <a:t>Execution 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Example: double-ended queue</a:t>
            </a:r>
            <a:endParaRPr lang="en-GB" sz="3600" dirty="0"/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>
            <a:off x="4071902" y="2373308"/>
            <a:ext cx="990600" cy="41275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AutoShape 10"/>
          <p:cNvSpPr>
            <a:spLocks noChangeArrowheads="1"/>
          </p:cNvSpPr>
          <p:nvPr/>
        </p:nvSpPr>
        <p:spPr bwMode="auto">
          <a:xfrm>
            <a:off x="8072430" y="2373308"/>
            <a:ext cx="990600" cy="41275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Line 11"/>
          <p:cNvSpPr>
            <a:spLocks noChangeShapeType="1"/>
          </p:cNvSpPr>
          <p:nvPr/>
        </p:nvSpPr>
        <p:spPr bwMode="auto">
          <a:xfrm>
            <a:off x="8732830" y="2373308"/>
            <a:ext cx="0" cy="412750"/>
          </a:xfrm>
          <a:prstGeom prst="lin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GB"/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>
            <a:off x="8402630" y="2373308"/>
            <a:ext cx="0" cy="412750"/>
          </a:xfrm>
          <a:prstGeom prst="lin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GB"/>
          </a:p>
        </p:txBody>
      </p:sp>
      <p:sp>
        <p:nvSpPr>
          <p:cNvPr id="45" name="AutoShape 10"/>
          <p:cNvSpPr>
            <a:spLocks noChangeArrowheads="1"/>
          </p:cNvSpPr>
          <p:nvPr/>
        </p:nvSpPr>
        <p:spPr bwMode="auto">
          <a:xfrm>
            <a:off x="71406" y="2373308"/>
            <a:ext cx="990600" cy="41275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Line 13"/>
          <p:cNvSpPr>
            <a:spLocks noChangeShapeType="1"/>
          </p:cNvSpPr>
          <p:nvPr/>
        </p:nvSpPr>
        <p:spPr bwMode="auto">
          <a:xfrm>
            <a:off x="401606" y="2373308"/>
            <a:ext cx="0" cy="412750"/>
          </a:xfrm>
          <a:prstGeom prst="lin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GB"/>
          </a:p>
        </p:txBody>
      </p:sp>
      <p:sp>
        <p:nvSpPr>
          <p:cNvPr id="50" name="AutoShape 10"/>
          <p:cNvSpPr>
            <a:spLocks noChangeArrowheads="1"/>
          </p:cNvSpPr>
          <p:nvPr/>
        </p:nvSpPr>
        <p:spPr bwMode="auto">
          <a:xfrm>
            <a:off x="4214810" y="3587754"/>
            <a:ext cx="642974" cy="41275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Line 13"/>
          <p:cNvSpPr>
            <a:spLocks noChangeShapeType="1"/>
          </p:cNvSpPr>
          <p:nvPr/>
        </p:nvSpPr>
        <p:spPr bwMode="auto">
          <a:xfrm>
            <a:off x="4545010" y="3587754"/>
            <a:ext cx="0" cy="412750"/>
          </a:xfrm>
          <a:prstGeom prst="lin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GB"/>
          </a:p>
        </p:txBody>
      </p:sp>
      <p:cxnSp>
        <p:nvCxnSpPr>
          <p:cNvPr id="55" name="Shape 54"/>
          <p:cNvCxnSpPr/>
          <p:nvPr/>
        </p:nvCxnSpPr>
        <p:spPr>
          <a:xfrm rot="10800000">
            <a:off x="566706" y="2786058"/>
            <a:ext cx="3862418" cy="101601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hape 56"/>
          <p:cNvCxnSpPr/>
          <p:nvPr/>
        </p:nvCxnSpPr>
        <p:spPr>
          <a:xfrm flipV="1">
            <a:off x="4714876" y="2786058"/>
            <a:ext cx="3852854" cy="101601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4929190" y="2500306"/>
            <a:ext cx="3286148" cy="158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928662" y="2500306"/>
            <a:ext cx="3286148" cy="158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itle 1"/>
          <p:cNvSpPr txBox="1">
            <a:spLocks/>
          </p:cNvSpPr>
          <p:nvPr/>
        </p:nvSpPr>
        <p:spPr>
          <a:xfrm>
            <a:off x="0" y="1928802"/>
            <a:ext cx="1786270" cy="4286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" pitchFamily="34" charset="0"/>
                <a:ea typeface="+mj-ea"/>
                <a:cs typeface="+mj-cs"/>
              </a:rPr>
              <a:t>Left sentinel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egoe" pitchFamily="34" charset="0"/>
              <a:ea typeface="+mj-ea"/>
              <a:cs typeface="+mj-cs"/>
            </a:endParaRP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4732302" y="2373308"/>
            <a:ext cx="0" cy="412750"/>
          </a:xfrm>
          <a:prstGeom prst="lin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GB"/>
          </a:p>
        </p:txBody>
      </p:sp>
      <p:sp>
        <p:nvSpPr>
          <p:cNvPr id="46" name="Line 11"/>
          <p:cNvSpPr>
            <a:spLocks noChangeShapeType="1"/>
          </p:cNvSpPr>
          <p:nvPr/>
        </p:nvSpPr>
        <p:spPr bwMode="auto">
          <a:xfrm>
            <a:off x="731806" y="2373308"/>
            <a:ext cx="0" cy="412750"/>
          </a:xfrm>
          <a:prstGeom prst="lin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GB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4402102" y="2373308"/>
            <a:ext cx="0" cy="412750"/>
          </a:xfrm>
          <a:prstGeom prst="lin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GB"/>
          </a:p>
        </p:txBody>
      </p:sp>
      <p:sp>
        <p:nvSpPr>
          <p:cNvPr id="111" name="Line 11"/>
          <p:cNvSpPr>
            <a:spLocks noChangeShapeType="1"/>
          </p:cNvSpPr>
          <p:nvPr/>
        </p:nvSpPr>
        <p:spPr bwMode="auto">
          <a:xfrm>
            <a:off x="731096" y="2373307"/>
            <a:ext cx="0" cy="412750"/>
          </a:xfrm>
          <a:prstGeom prst="lin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GB"/>
          </a:p>
        </p:txBody>
      </p:sp>
      <p:grpSp>
        <p:nvGrpSpPr>
          <p:cNvPr id="3" name="Group 139"/>
          <p:cNvGrpSpPr/>
          <p:nvPr/>
        </p:nvGrpSpPr>
        <p:grpSpPr>
          <a:xfrm>
            <a:off x="401609" y="2373308"/>
            <a:ext cx="4330693" cy="847762"/>
            <a:chOff x="402068" y="2373308"/>
            <a:chExt cx="4330693" cy="847762"/>
          </a:xfrm>
        </p:grpSpPr>
        <p:grpSp>
          <p:nvGrpSpPr>
            <p:cNvPr id="4" name="Group 137"/>
            <p:cNvGrpSpPr/>
            <p:nvPr/>
          </p:nvGrpSpPr>
          <p:grpSpPr>
            <a:xfrm>
              <a:off x="402068" y="2373308"/>
              <a:ext cx="4330693" cy="847762"/>
              <a:chOff x="402068" y="2373308"/>
              <a:chExt cx="4330693" cy="847762"/>
            </a:xfrm>
          </p:grpSpPr>
          <p:sp>
            <p:nvSpPr>
              <p:cNvPr id="64" name="Title 1"/>
              <p:cNvSpPr txBox="1">
                <a:spLocks/>
              </p:cNvSpPr>
              <p:nvPr/>
            </p:nvSpPr>
            <p:spPr>
              <a:xfrm>
                <a:off x="2070588" y="2792442"/>
                <a:ext cx="1400156" cy="42862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b="0" i="0" u="none" strike="noStrike" kern="120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Segoe" pitchFamily="34" charset="0"/>
                    <a:ea typeface="+mj-ea"/>
                    <a:cs typeface="+mj-cs"/>
                  </a:rPr>
                  <a:t>Thread 1</a:t>
                </a:r>
                <a:endParaRPr kumimoji="0" lang="en-GB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Segoe" pitchFamily="34" charset="0"/>
                  <a:ea typeface="+mj-ea"/>
                  <a:cs typeface="+mj-cs"/>
                </a:endParaRPr>
              </a:p>
            </p:txBody>
          </p:sp>
          <p:grpSp>
            <p:nvGrpSpPr>
              <p:cNvPr id="9" name="Group 136"/>
              <p:cNvGrpSpPr/>
              <p:nvPr/>
            </p:nvGrpSpPr>
            <p:grpSpPr>
              <a:xfrm>
                <a:off x="402068" y="2373308"/>
                <a:ext cx="4330693" cy="412751"/>
                <a:chOff x="402068" y="2373308"/>
                <a:chExt cx="4330693" cy="412751"/>
              </a:xfrm>
            </p:grpSpPr>
            <p:sp>
              <p:nvSpPr>
                <p:cNvPr id="67" name="AutoShape 10"/>
                <p:cNvSpPr>
                  <a:spLocks noChangeArrowheads="1"/>
                </p:cNvSpPr>
                <p:nvPr/>
              </p:nvSpPr>
              <p:spPr bwMode="auto">
                <a:xfrm>
                  <a:off x="2078516" y="2373308"/>
                  <a:ext cx="990600" cy="41275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357916" y="2435221"/>
                  <a:ext cx="441325" cy="327025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>
                    <a:lnSpc>
                      <a:spcPct val="85000"/>
                    </a:lnSpc>
                    <a:spcBef>
                      <a:spcPct val="20000"/>
                    </a:spcBef>
                  </a:pPr>
                  <a:r>
                    <a:rPr lang="en-US" b="0" dirty="0" smtClean="0">
                      <a:latin typeface="Segoe" pitchFamily="34" charset="0"/>
                    </a:rPr>
                    <a:t>10</a:t>
                  </a:r>
                  <a:endParaRPr lang="en-GB" b="0" dirty="0">
                    <a:latin typeface="Segoe" pitchFamily="34" charset="0"/>
                  </a:endParaRPr>
                </a:p>
              </p:txBody>
            </p:sp>
            <p:grpSp>
              <p:nvGrpSpPr>
                <p:cNvPr id="10" name="Group 112"/>
                <p:cNvGrpSpPr/>
                <p:nvPr/>
              </p:nvGrpSpPr>
              <p:grpSpPr>
                <a:xfrm>
                  <a:off x="402068" y="2373309"/>
                  <a:ext cx="666784" cy="412750"/>
                  <a:chOff x="401607" y="2373308"/>
                  <a:chExt cx="666784" cy="412750"/>
                </a:xfrm>
              </p:grpSpPr>
              <p:sp>
                <p:nvSpPr>
                  <p:cNvPr id="98" name="AutoShape 10"/>
                  <p:cNvSpPr>
                    <a:spLocks noChangeArrowheads="1"/>
                  </p:cNvSpPr>
                  <p:nvPr/>
                </p:nvSpPr>
                <p:spPr bwMode="auto">
                  <a:xfrm>
                    <a:off x="573091" y="2373308"/>
                    <a:ext cx="495300" cy="412750"/>
                  </a:xfrm>
                  <a:prstGeom prst="roundRect">
                    <a:avLst>
                      <a:gd name="adj" fmla="val 15534"/>
                    </a:avLst>
                  </a:prstGeom>
                  <a:solidFill>
                    <a:schemeClr val="accent3">
                      <a:lumMod val="20000"/>
                      <a:lumOff val="80000"/>
                    </a:schemeClr>
                  </a:soli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9" name="AutoShape 10"/>
                  <p:cNvSpPr>
                    <a:spLocks noChangeArrowheads="1"/>
                  </p:cNvSpPr>
                  <p:nvPr/>
                </p:nvSpPr>
                <p:spPr bwMode="auto">
                  <a:xfrm>
                    <a:off x="401607" y="2373308"/>
                    <a:ext cx="329490" cy="412750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11" name="Group 113"/>
                <p:cNvGrpSpPr/>
                <p:nvPr/>
              </p:nvGrpSpPr>
              <p:grpSpPr>
                <a:xfrm>
                  <a:off x="4072363" y="2373309"/>
                  <a:ext cx="660398" cy="412750"/>
                  <a:chOff x="4071902" y="2373308"/>
                  <a:chExt cx="660398" cy="412750"/>
                </a:xfrm>
              </p:grpSpPr>
              <p:sp>
                <p:nvSpPr>
                  <p:cNvPr id="102" name="AutoShape 10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4071902" y="2373308"/>
                    <a:ext cx="495300" cy="412750"/>
                  </a:xfrm>
                  <a:prstGeom prst="roundRect">
                    <a:avLst>
                      <a:gd name="adj" fmla="val 15534"/>
                    </a:avLst>
                  </a:prstGeom>
                  <a:solidFill>
                    <a:schemeClr val="accent3">
                      <a:lumMod val="20000"/>
                      <a:lumOff val="80000"/>
                    </a:schemeClr>
                  </a:soli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03" name="AutoShape 10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4402101" y="2373308"/>
                    <a:ext cx="330199" cy="412750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cxnSp>
              <p:nvCxnSpPr>
                <p:cNvPr id="75" name="Straight Arrow Connector 74"/>
                <p:cNvCxnSpPr/>
                <p:nvPr/>
              </p:nvCxnSpPr>
              <p:spPr>
                <a:xfrm>
                  <a:off x="935508" y="2500306"/>
                  <a:ext cx="1285884" cy="158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Arrow Connector 75"/>
                <p:cNvCxnSpPr/>
                <p:nvPr/>
              </p:nvCxnSpPr>
              <p:spPr>
                <a:xfrm>
                  <a:off x="2935772" y="2500306"/>
                  <a:ext cx="1285884" cy="158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8" name="Line 11"/>
            <p:cNvSpPr>
              <a:spLocks noChangeShapeType="1"/>
            </p:cNvSpPr>
            <p:nvPr/>
          </p:nvSpPr>
          <p:spPr bwMode="auto">
            <a:xfrm>
              <a:off x="2738916" y="2379691"/>
              <a:ext cx="0" cy="412750"/>
            </a:xfrm>
            <a:prstGeom prst="lin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70" name="Line 13"/>
            <p:cNvSpPr>
              <a:spLocks noChangeShapeType="1"/>
            </p:cNvSpPr>
            <p:nvPr/>
          </p:nvSpPr>
          <p:spPr bwMode="auto">
            <a:xfrm>
              <a:off x="2408716" y="2379691"/>
              <a:ext cx="0" cy="412750"/>
            </a:xfrm>
            <a:prstGeom prst="lin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GB"/>
            </a:p>
          </p:txBody>
        </p:sp>
      </p:grp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350806" y="2435221"/>
            <a:ext cx="403225" cy="327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dirty="0" smtClean="0">
                <a:latin typeface="Segoe" pitchFamily="34" charset="0"/>
              </a:rPr>
              <a:t> X</a:t>
            </a:r>
            <a:endParaRPr lang="en-GB" b="0" dirty="0">
              <a:latin typeface="Segoe" pitchFamily="34" charset="0"/>
            </a:endParaRPr>
          </a:p>
        </p:txBody>
      </p:sp>
      <p:grpSp>
        <p:nvGrpSpPr>
          <p:cNvPr id="12" name="Group 138"/>
          <p:cNvGrpSpPr/>
          <p:nvPr/>
        </p:nvGrpSpPr>
        <p:grpSpPr>
          <a:xfrm>
            <a:off x="4402102" y="2373309"/>
            <a:ext cx="4330693" cy="841377"/>
            <a:chOff x="4402102" y="2373309"/>
            <a:chExt cx="4330693" cy="841377"/>
          </a:xfrm>
        </p:grpSpPr>
        <p:sp>
          <p:nvSpPr>
            <p:cNvPr id="65" name="Title 1"/>
            <p:cNvSpPr txBox="1">
              <a:spLocks/>
            </p:cNvSpPr>
            <p:nvPr/>
          </p:nvSpPr>
          <p:spPr>
            <a:xfrm>
              <a:off x="6031999" y="2786058"/>
              <a:ext cx="1400156" cy="42862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Segoe" pitchFamily="34" charset="0"/>
                  <a:ea typeface="+mj-ea"/>
                  <a:cs typeface="+mj-cs"/>
                </a:rPr>
                <a:t>Thread 2</a:t>
              </a:r>
              <a:endParaRPr kumimoji="0" lang="en-GB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" pitchFamily="34" charset="0"/>
                <a:ea typeface="+mj-ea"/>
                <a:cs typeface="+mj-cs"/>
              </a:endParaRPr>
            </a:p>
          </p:txBody>
        </p:sp>
        <p:grpSp>
          <p:nvGrpSpPr>
            <p:cNvPr id="13" name="Group 135"/>
            <p:cNvGrpSpPr/>
            <p:nvPr/>
          </p:nvGrpSpPr>
          <p:grpSpPr>
            <a:xfrm>
              <a:off x="4402102" y="2373309"/>
              <a:ext cx="4330693" cy="419133"/>
              <a:chOff x="4402102" y="2373309"/>
              <a:chExt cx="4330693" cy="419133"/>
            </a:xfrm>
          </p:grpSpPr>
          <p:sp>
            <p:nvSpPr>
              <p:cNvPr id="121" name="AutoShape 10"/>
              <p:cNvSpPr>
                <a:spLocks noChangeArrowheads="1"/>
              </p:cNvSpPr>
              <p:nvPr/>
            </p:nvSpPr>
            <p:spPr bwMode="auto">
              <a:xfrm>
                <a:off x="6078550" y="2373309"/>
                <a:ext cx="990600" cy="412750"/>
              </a:xfrm>
              <a:prstGeom prst="roundRect">
                <a:avLst>
                  <a:gd name="adj" fmla="val 16667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2" name="Text Box 12"/>
              <p:cNvSpPr txBox="1">
                <a:spLocks noChangeArrowheads="1"/>
              </p:cNvSpPr>
              <p:nvPr/>
            </p:nvSpPr>
            <p:spPr bwMode="auto">
              <a:xfrm>
                <a:off x="6357950" y="2435222"/>
                <a:ext cx="441325" cy="327025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20000"/>
                  </a:spcBef>
                </a:pPr>
                <a:r>
                  <a:rPr lang="en-US" b="0" dirty="0" smtClean="0">
                    <a:latin typeface="Segoe" pitchFamily="34" charset="0"/>
                  </a:rPr>
                  <a:t>30</a:t>
                </a:r>
                <a:endParaRPr lang="en-GB" b="0" dirty="0">
                  <a:latin typeface="Segoe" pitchFamily="34" charset="0"/>
                </a:endParaRPr>
              </a:p>
            </p:txBody>
          </p:sp>
          <p:sp>
            <p:nvSpPr>
              <p:cNvPr id="129" name="AutoShape 10"/>
              <p:cNvSpPr>
                <a:spLocks noChangeArrowheads="1"/>
              </p:cNvSpPr>
              <p:nvPr/>
            </p:nvSpPr>
            <p:spPr bwMode="auto">
              <a:xfrm>
                <a:off x="4573586" y="2373310"/>
                <a:ext cx="495300" cy="412750"/>
              </a:xfrm>
              <a:prstGeom prst="roundRect">
                <a:avLst>
                  <a:gd name="adj" fmla="val 15534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0" name="AutoShape 10"/>
              <p:cNvSpPr>
                <a:spLocks noChangeArrowheads="1"/>
              </p:cNvSpPr>
              <p:nvPr/>
            </p:nvSpPr>
            <p:spPr bwMode="auto">
              <a:xfrm>
                <a:off x="4402102" y="2373310"/>
                <a:ext cx="329490" cy="412750"/>
              </a:xfrm>
              <a:prstGeom prst="roundRect">
                <a:avLst>
                  <a:gd name="adj" fmla="val 0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7" name="AutoShape 10"/>
              <p:cNvSpPr>
                <a:spLocks noChangeArrowheads="1"/>
              </p:cNvSpPr>
              <p:nvPr/>
            </p:nvSpPr>
            <p:spPr bwMode="auto">
              <a:xfrm rot="10800000">
                <a:off x="8072397" y="2373310"/>
                <a:ext cx="495300" cy="412750"/>
              </a:xfrm>
              <a:prstGeom prst="roundRect">
                <a:avLst>
                  <a:gd name="adj" fmla="val 15534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8" name="AutoShape 10"/>
              <p:cNvSpPr>
                <a:spLocks noChangeArrowheads="1"/>
              </p:cNvSpPr>
              <p:nvPr/>
            </p:nvSpPr>
            <p:spPr bwMode="auto">
              <a:xfrm rot="10800000">
                <a:off x="8402596" y="2373310"/>
                <a:ext cx="330199" cy="412750"/>
              </a:xfrm>
              <a:prstGeom prst="roundRect">
                <a:avLst>
                  <a:gd name="adj" fmla="val 0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cxnSp>
            <p:nvCxnSpPr>
              <p:cNvPr id="125" name="Straight Arrow Connector 124"/>
              <p:cNvCxnSpPr/>
              <p:nvPr/>
            </p:nvCxnSpPr>
            <p:spPr>
              <a:xfrm>
                <a:off x="4935542" y="2500307"/>
                <a:ext cx="1285884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Arrow Connector 125"/>
              <p:cNvCxnSpPr/>
              <p:nvPr/>
            </p:nvCxnSpPr>
            <p:spPr>
              <a:xfrm>
                <a:off x="6935806" y="2500307"/>
                <a:ext cx="1285884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9" name="Line 11"/>
              <p:cNvSpPr>
                <a:spLocks noChangeShapeType="1"/>
              </p:cNvSpPr>
              <p:nvPr/>
            </p:nvSpPr>
            <p:spPr bwMode="auto">
              <a:xfrm>
                <a:off x="6738950" y="2379692"/>
                <a:ext cx="0" cy="412750"/>
              </a:xfrm>
              <a:prstGeom prst="lin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GB"/>
              </a:p>
            </p:txBody>
          </p:sp>
          <p:sp>
            <p:nvSpPr>
              <p:cNvPr id="120" name="Line 13"/>
              <p:cNvSpPr>
                <a:spLocks noChangeShapeType="1"/>
              </p:cNvSpPr>
              <p:nvPr/>
            </p:nvSpPr>
            <p:spPr bwMode="auto">
              <a:xfrm>
                <a:off x="6408750" y="2379692"/>
                <a:ext cx="0" cy="412750"/>
              </a:xfrm>
              <a:prstGeom prst="lin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GB"/>
              </a:p>
            </p:txBody>
          </p:sp>
        </p:grpSp>
      </p:grp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8351830" y="2435221"/>
            <a:ext cx="403225" cy="327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b="0" dirty="0" smtClean="0">
                <a:latin typeface="Segoe" pitchFamily="34" charset="0"/>
              </a:rPr>
              <a:t> X</a:t>
            </a:r>
            <a:endParaRPr lang="en-GB" b="0" dirty="0">
              <a:latin typeface="Segoe" pitchFamily="34" charset="0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351302" y="2435221"/>
            <a:ext cx="441325" cy="327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b="0" dirty="0">
                <a:latin typeface="Segoe" pitchFamily="34" charset="0"/>
              </a:rPr>
              <a:t>20</a:t>
            </a:r>
            <a:endParaRPr lang="en-GB" b="0" dirty="0">
              <a:latin typeface="Segoe" pitchFamily="34" charset="0"/>
            </a:endParaRPr>
          </a:p>
        </p:txBody>
      </p:sp>
      <p:sp>
        <p:nvSpPr>
          <p:cNvPr id="54" name="Title 1"/>
          <p:cNvSpPr txBox="1">
            <a:spLocks/>
          </p:cNvSpPr>
          <p:nvPr/>
        </p:nvSpPr>
        <p:spPr>
          <a:xfrm>
            <a:off x="7172694" y="1928802"/>
            <a:ext cx="1942546" cy="4286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" pitchFamily="34" charset="0"/>
                <a:ea typeface="+mj-ea"/>
                <a:cs typeface="+mj-cs"/>
              </a:rPr>
              <a:t>Right sentinel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egoe" pitchFamily="34" charset="0"/>
              <a:ea typeface="+mj-ea"/>
              <a:cs typeface="+mj-cs"/>
            </a:endParaRPr>
          </a:p>
        </p:txBody>
      </p:sp>
      <p:sp>
        <p:nvSpPr>
          <p:cNvPr id="59" name="Content Placeholder 2"/>
          <p:cNvSpPr>
            <a:spLocks noGrp="1"/>
          </p:cNvSpPr>
          <p:nvPr>
            <p:ph idx="1"/>
          </p:nvPr>
        </p:nvSpPr>
        <p:spPr>
          <a:xfrm>
            <a:off x="457200" y="4214818"/>
            <a:ext cx="8229600" cy="2071702"/>
          </a:xfrm>
        </p:spPr>
        <p:txBody>
          <a:bodyPr>
            <a:normAutofit/>
          </a:bodyPr>
          <a:lstStyle/>
          <a:p>
            <a:r>
              <a:rPr lang="en-GB" sz="3000" dirty="0" smtClean="0"/>
              <a:t>Support push/pop on both ends</a:t>
            </a:r>
          </a:p>
          <a:p>
            <a:r>
              <a:rPr lang="en-GB" sz="3000" dirty="0" smtClean="0"/>
              <a:t>Allow concurrency where possible</a:t>
            </a:r>
          </a:p>
          <a:p>
            <a:r>
              <a:rPr lang="en-GB" sz="3000" dirty="0" smtClean="0"/>
              <a:t>Avoid deadlock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Example: a privatization idiom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892285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if (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)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   x = 100;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35689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x++;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94300"/>
            <a:ext cx="91440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   x = 100;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6219" y="5086770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4229623" y="4339015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3" name="Group 10"/>
          <p:cNvGrpSpPr/>
          <p:nvPr/>
        </p:nvGrpSpPr>
        <p:grpSpPr>
          <a:xfrm>
            <a:off x="-101185" y="-210223"/>
            <a:ext cx="2532089" cy="3018903"/>
            <a:chOff x="-101185" y="-210223"/>
            <a:chExt cx="2532089" cy="3018903"/>
          </a:xfrm>
        </p:grpSpPr>
        <p:sp>
          <p:nvSpPr>
            <p:cNvPr id="11" name="Right Triangle 10"/>
            <p:cNvSpPr/>
            <p:nvPr/>
          </p:nvSpPr>
          <p:spPr>
            <a:xfrm rot="5400000">
              <a:off x="-310604" y="67171"/>
              <a:ext cx="2950928" cy="2532089"/>
            </a:xfrm>
            <a:prstGeom prst="rtTriangl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/>
            <p:cNvSpPr txBox="1"/>
            <p:nvPr/>
          </p:nvSpPr>
          <p:spPr>
            <a:xfrm rot="18658801">
              <a:off x="-250357" y="747296"/>
              <a:ext cx="22843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Segoe"/>
                </a:rPr>
                <a:t>Execution 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Example: a privatization idiom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892285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if (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)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   x = 100;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35689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x++;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94300"/>
            <a:ext cx="91440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   x = 101;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6219" y="5086770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4229623" y="5086770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3" name="Group 10"/>
          <p:cNvGrpSpPr/>
          <p:nvPr/>
        </p:nvGrpSpPr>
        <p:grpSpPr>
          <a:xfrm>
            <a:off x="-101185" y="-210223"/>
            <a:ext cx="2532089" cy="3018903"/>
            <a:chOff x="-101185" y="-210223"/>
            <a:chExt cx="2532089" cy="3018903"/>
          </a:xfrm>
        </p:grpSpPr>
        <p:sp>
          <p:nvSpPr>
            <p:cNvPr id="11" name="Right Triangle 10"/>
            <p:cNvSpPr/>
            <p:nvPr/>
          </p:nvSpPr>
          <p:spPr>
            <a:xfrm rot="5400000">
              <a:off x="-310604" y="67171"/>
              <a:ext cx="2950928" cy="2532089"/>
            </a:xfrm>
            <a:prstGeom prst="rtTriangl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/>
            <p:cNvSpPr txBox="1"/>
            <p:nvPr/>
          </p:nvSpPr>
          <p:spPr>
            <a:xfrm rot="18658801">
              <a:off x="-250357" y="747296"/>
              <a:ext cx="22843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Segoe"/>
                </a:rPr>
                <a:t>Execution 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Example: a privatization idiom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892285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if (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)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   x = 100;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35689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x++;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94300"/>
            <a:ext cx="91440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true;   x = 0;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6219" y="3086506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4229623" y="3086506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Example: a privatization idiom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892285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if (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)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   x = 100;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35689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x++;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94300"/>
            <a:ext cx="91440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true;   x = 0;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6219" y="3086506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4229623" y="3086506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3" name="Group 10"/>
          <p:cNvGrpSpPr/>
          <p:nvPr/>
        </p:nvGrpSpPr>
        <p:grpSpPr>
          <a:xfrm>
            <a:off x="-101185" y="-210223"/>
            <a:ext cx="2532089" cy="3018903"/>
            <a:chOff x="-101185" y="-210223"/>
            <a:chExt cx="2532089" cy="3018903"/>
          </a:xfrm>
        </p:grpSpPr>
        <p:sp>
          <p:nvSpPr>
            <p:cNvPr id="11" name="Right Triangle 10"/>
            <p:cNvSpPr/>
            <p:nvPr/>
          </p:nvSpPr>
          <p:spPr>
            <a:xfrm rot="5400000">
              <a:off x="-310604" y="67171"/>
              <a:ext cx="2950928" cy="2532089"/>
            </a:xfrm>
            <a:prstGeom prst="rtTriangl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/>
            <p:cNvSpPr txBox="1"/>
            <p:nvPr/>
          </p:nvSpPr>
          <p:spPr>
            <a:xfrm rot="18658801">
              <a:off x="-250357" y="747296"/>
              <a:ext cx="22843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Segoe"/>
                </a:rPr>
                <a:t>Execution 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Example: a privatization idiom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892285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if (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)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   x = 100;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35689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x++;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94300"/>
            <a:ext cx="91440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   x = 0;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6219" y="3086506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4229623" y="4398391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3" name="Group 10"/>
          <p:cNvGrpSpPr/>
          <p:nvPr/>
        </p:nvGrpSpPr>
        <p:grpSpPr>
          <a:xfrm>
            <a:off x="-101185" y="-210223"/>
            <a:ext cx="2532089" cy="3018903"/>
            <a:chOff x="-101185" y="-210223"/>
            <a:chExt cx="2532089" cy="3018903"/>
          </a:xfrm>
        </p:grpSpPr>
        <p:sp>
          <p:nvSpPr>
            <p:cNvPr id="11" name="Right Triangle 10"/>
            <p:cNvSpPr/>
            <p:nvPr/>
          </p:nvSpPr>
          <p:spPr>
            <a:xfrm rot="5400000">
              <a:off x="-310604" y="67171"/>
              <a:ext cx="2950928" cy="2532089"/>
            </a:xfrm>
            <a:prstGeom prst="rtTriangl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/>
            <p:cNvSpPr txBox="1"/>
            <p:nvPr/>
          </p:nvSpPr>
          <p:spPr>
            <a:xfrm rot="18658801">
              <a:off x="-250357" y="747296"/>
              <a:ext cx="22843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Segoe"/>
                </a:rPr>
                <a:t>Execution 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Example: a privatization idiom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892285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if (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)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   x = 100;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35689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x++;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94300"/>
            <a:ext cx="91440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   x = 0;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6219" y="5086770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4229623" y="4398391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3" name="Group 10"/>
          <p:cNvGrpSpPr/>
          <p:nvPr/>
        </p:nvGrpSpPr>
        <p:grpSpPr>
          <a:xfrm>
            <a:off x="-101185" y="-210223"/>
            <a:ext cx="2532089" cy="3018903"/>
            <a:chOff x="-101185" y="-210223"/>
            <a:chExt cx="2532089" cy="3018903"/>
          </a:xfrm>
        </p:grpSpPr>
        <p:sp>
          <p:nvSpPr>
            <p:cNvPr id="11" name="Right Triangle 10"/>
            <p:cNvSpPr/>
            <p:nvPr/>
          </p:nvSpPr>
          <p:spPr>
            <a:xfrm rot="5400000">
              <a:off x="-310604" y="67171"/>
              <a:ext cx="2950928" cy="2532089"/>
            </a:xfrm>
            <a:prstGeom prst="rtTriangl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/>
            <p:cNvSpPr txBox="1"/>
            <p:nvPr/>
          </p:nvSpPr>
          <p:spPr>
            <a:xfrm rot="18658801">
              <a:off x="-250357" y="747296"/>
              <a:ext cx="22843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Segoe"/>
                </a:rPr>
                <a:t>Execution 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Example: a privatization idiom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892285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if (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)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   x = 100;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35689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x++;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94300"/>
            <a:ext cx="91440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   x = 1;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6219" y="5086770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4229623" y="5086770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3" name="Group 10"/>
          <p:cNvGrpSpPr/>
          <p:nvPr/>
        </p:nvGrpSpPr>
        <p:grpSpPr>
          <a:xfrm>
            <a:off x="-101185" y="-210223"/>
            <a:ext cx="2532089" cy="3018903"/>
            <a:chOff x="-101185" y="-210223"/>
            <a:chExt cx="2532089" cy="3018903"/>
          </a:xfrm>
        </p:grpSpPr>
        <p:sp>
          <p:nvSpPr>
            <p:cNvPr id="11" name="Right Triangle 10"/>
            <p:cNvSpPr/>
            <p:nvPr/>
          </p:nvSpPr>
          <p:spPr>
            <a:xfrm rot="5400000">
              <a:off x="-310604" y="67171"/>
              <a:ext cx="2950928" cy="2532089"/>
            </a:xfrm>
            <a:prstGeom prst="rtTriangl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/>
            <p:cNvSpPr txBox="1"/>
            <p:nvPr/>
          </p:nvSpPr>
          <p:spPr>
            <a:xfrm rot="18658801">
              <a:off x="-250357" y="747296"/>
              <a:ext cx="22843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Segoe"/>
                </a:rPr>
                <a:t>Execution 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Pragmatically, do we care about...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892285" y="3378868"/>
            <a:ext cx="2822459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x = 100;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x = 200;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00562" y="3378868"/>
            <a:ext cx="3678399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temp = x;</a:t>
            </a:r>
          </a:p>
          <a:p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Console.WriteLine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(temp);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94300"/>
            <a:ext cx="91440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 = 0;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375"/>
            <a:ext cx="9144000" cy="1143000"/>
          </a:xfrm>
        </p:spPr>
        <p:txBody>
          <a:bodyPr/>
          <a:lstStyle/>
          <a:p>
            <a:r>
              <a:rPr lang="en-GB" sz="3200" dirty="0" smtClean="0"/>
              <a:t>How: </a:t>
            </a:r>
            <a:r>
              <a:rPr lang="en-GB" sz="3200" u="sng" dirty="0" smtClean="0"/>
              <a:t>strong semantics</a:t>
            </a:r>
            <a:r>
              <a:rPr lang="en-GB" sz="3200" dirty="0" smtClean="0"/>
              <a:t> for </a:t>
            </a:r>
            <a:r>
              <a:rPr lang="en-GB" sz="3200" u="sng" dirty="0" smtClean="0"/>
              <a:t>race-free</a:t>
            </a:r>
            <a:r>
              <a:rPr lang="en-GB" sz="3200" dirty="0" smtClean="0"/>
              <a:t> programs</a:t>
            </a:r>
            <a:endParaRPr lang="en-GB" sz="3200" dirty="0"/>
          </a:p>
        </p:txBody>
      </p:sp>
      <p:sp>
        <p:nvSpPr>
          <p:cNvPr id="58" name="TextBox 57"/>
          <p:cNvSpPr txBox="1"/>
          <p:nvPr/>
        </p:nvSpPr>
        <p:spPr>
          <a:xfrm>
            <a:off x="571472" y="1928802"/>
            <a:ext cx="4643470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/>
              <a:t>Strong semantics: simple interleaved model of multi-threaded execution</a:t>
            </a:r>
            <a:endParaRPr lang="en-GB" sz="2800" dirty="0"/>
          </a:p>
        </p:txBody>
      </p:sp>
      <p:sp>
        <p:nvSpPr>
          <p:cNvPr id="69" name="Line Callout 1 (Accent Bar) 68"/>
          <p:cNvSpPr/>
          <p:nvPr/>
        </p:nvSpPr>
        <p:spPr>
          <a:xfrm rot="16200000">
            <a:off x="8161760" y="3053949"/>
            <a:ext cx="392909" cy="1143010"/>
          </a:xfrm>
          <a:prstGeom prst="accentCallout1">
            <a:avLst>
              <a:gd name="adj1" fmla="val 18715"/>
              <a:gd name="adj2" fmla="val -102025"/>
              <a:gd name="adj3" fmla="val -35132"/>
              <a:gd name="adj4" fmla="val -167548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u="sng" dirty="0" smtClean="0"/>
              <a:t>T</a:t>
            </a:r>
            <a:endParaRPr lang="en-GB" u="sng" dirty="0"/>
          </a:p>
        </p:txBody>
      </p:sp>
      <p:grpSp>
        <p:nvGrpSpPr>
          <p:cNvPr id="3" name="Group 81"/>
          <p:cNvGrpSpPr/>
          <p:nvPr/>
        </p:nvGrpSpPr>
        <p:grpSpPr>
          <a:xfrm>
            <a:off x="5929322" y="1785926"/>
            <a:ext cx="3143240" cy="3215504"/>
            <a:chOff x="5929322" y="1785926"/>
            <a:chExt cx="3143240" cy="3215504"/>
          </a:xfrm>
        </p:grpSpPr>
        <p:grpSp>
          <p:nvGrpSpPr>
            <p:cNvPr id="4" name="Group 60"/>
            <p:cNvGrpSpPr/>
            <p:nvPr/>
          </p:nvGrpSpPr>
          <p:grpSpPr>
            <a:xfrm>
              <a:off x="6072992" y="2285992"/>
              <a:ext cx="1430348" cy="2715438"/>
              <a:chOff x="4929984" y="2285992"/>
              <a:chExt cx="1430348" cy="2715438"/>
            </a:xfrm>
          </p:grpSpPr>
          <p:cxnSp>
            <p:nvCxnSpPr>
              <p:cNvPr id="34" name="Straight Arrow Connector 33"/>
              <p:cNvCxnSpPr/>
              <p:nvPr/>
            </p:nvCxnSpPr>
            <p:spPr>
              <a:xfrm rot="5400000">
                <a:off x="4323555" y="2892421"/>
                <a:ext cx="1214446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 rot="5400000">
                <a:off x="4681539" y="2892421"/>
                <a:ext cx="1214446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/>
            </p:nvCxnSpPr>
            <p:spPr>
              <a:xfrm rot="5400000">
                <a:off x="5038729" y="2892421"/>
                <a:ext cx="1214446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/>
              <p:nvPr/>
            </p:nvCxnSpPr>
            <p:spPr>
              <a:xfrm rot="5400000">
                <a:off x="5395919" y="2892421"/>
                <a:ext cx="1214446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 rot="5400000">
                <a:off x="5395919" y="4106073"/>
                <a:ext cx="1214446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/>
            </p:nvCxnSpPr>
            <p:spPr>
              <a:xfrm rot="5400000">
                <a:off x="5860663" y="4857363"/>
                <a:ext cx="286546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/>
              <p:nvPr/>
            </p:nvCxnSpPr>
            <p:spPr>
              <a:xfrm rot="5400000">
                <a:off x="5503473" y="4857363"/>
                <a:ext cx="286546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>
                <a:endCxn id="44" idx="0"/>
              </p:cNvCxnSpPr>
              <p:nvPr/>
            </p:nvCxnSpPr>
            <p:spPr>
              <a:xfrm rot="5400000">
                <a:off x="5143901" y="4856569"/>
                <a:ext cx="286546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 rot="5400000">
                <a:off x="4787505" y="4857363"/>
                <a:ext cx="286546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3" name="Rectangle 42"/>
              <p:cNvSpPr/>
              <p:nvPr/>
            </p:nvSpPr>
            <p:spPr>
              <a:xfrm>
                <a:off x="5788034" y="3499644"/>
                <a:ext cx="428628" cy="1214446"/>
              </a:xfrm>
              <a:prstGeom prst="rect">
                <a:avLst/>
              </a:prstGeom>
              <a:noFill/>
              <a:ln w="31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9" name="Straight Arrow Connector 58"/>
              <p:cNvCxnSpPr/>
              <p:nvPr/>
            </p:nvCxnSpPr>
            <p:spPr>
              <a:xfrm rot="5400000">
                <a:off x="5751521" y="2892421"/>
                <a:ext cx="1214446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/>
              <p:nvPr/>
            </p:nvCxnSpPr>
            <p:spPr>
              <a:xfrm rot="5400000">
                <a:off x="6216265" y="4857363"/>
                <a:ext cx="286546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3" name="TextBox 62"/>
            <p:cNvSpPr txBox="1"/>
            <p:nvPr/>
          </p:nvSpPr>
          <p:spPr>
            <a:xfrm>
              <a:off x="5929322" y="1785926"/>
              <a:ext cx="642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/>
                <a:t>1</a:t>
              </a:r>
              <a:endParaRPr lang="en-GB" i="1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286512" y="1785926"/>
              <a:ext cx="642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/>
                <a:t>2</a:t>
              </a:r>
              <a:endParaRPr lang="en-GB" i="1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643702" y="1785926"/>
              <a:ext cx="642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/>
                <a:t>3</a:t>
              </a:r>
              <a:endParaRPr lang="en-GB" i="1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000892" y="1785926"/>
              <a:ext cx="642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/>
                <a:t>4</a:t>
              </a:r>
              <a:endParaRPr lang="en-GB" i="1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358082" y="1785926"/>
              <a:ext cx="642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/>
                <a:t>5</a:t>
              </a:r>
              <a:endParaRPr lang="en-GB" i="1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715272" y="3286124"/>
              <a:ext cx="135729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00B0F0"/>
                  </a:solidFill>
                </a:rPr>
                <a:t>Thread 4 in an atomic block</a:t>
              </a:r>
              <a:endParaRPr lang="en-GB" dirty="0">
                <a:solidFill>
                  <a:srgbClr val="00B0F0"/>
                </a:solidFill>
              </a:endParaRP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571472" y="3571876"/>
            <a:ext cx="4643470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/>
              <a:t>Data race: concurrent accesses to the same location, at least one a write</a:t>
            </a:r>
            <a:endParaRPr lang="en-GB" sz="2800" dirty="0"/>
          </a:p>
        </p:txBody>
      </p:sp>
      <p:sp>
        <p:nvSpPr>
          <p:cNvPr id="74" name="TextBox 73"/>
          <p:cNvSpPr txBox="1"/>
          <p:nvPr/>
        </p:nvSpPr>
        <p:spPr>
          <a:xfrm>
            <a:off x="571472" y="5260975"/>
            <a:ext cx="4643470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/>
              <a:t>Race-free: no data races (under strong semantics)</a:t>
            </a:r>
            <a:endParaRPr lang="en-GB" sz="2800" dirty="0"/>
          </a:p>
        </p:txBody>
      </p:sp>
      <p:grpSp>
        <p:nvGrpSpPr>
          <p:cNvPr id="5" name="Group 80"/>
          <p:cNvGrpSpPr/>
          <p:nvPr/>
        </p:nvGrpSpPr>
        <p:grpSpPr>
          <a:xfrm>
            <a:off x="5429256" y="3571876"/>
            <a:ext cx="1785950" cy="1214446"/>
            <a:chOff x="5429256" y="3571876"/>
            <a:chExt cx="1785950" cy="1214446"/>
          </a:xfrm>
        </p:grpSpPr>
        <p:grpSp>
          <p:nvGrpSpPr>
            <p:cNvPr id="6" name="Group 79"/>
            <p:cNvGrpSpPr/>
            <p:nvPr/>
          </p:nvGrpSpPr>
          <p:grpSpPr>
            <a:xfrm>
              <a:off x="5429256" y="4143380"/>
              <a:ext cx="1428760" cy="642942"/>
              <a:chOff x="5429256" y="4143380"/>
              <a:chExt cx="1428760" cy="642942"/>
            </a:xfrm>
          </p:grpSpPr>
          <p:sp>
            <p:nvSpPr>
              <p:cNvPr id="78" name="Oval 77"/>
              <p:cNvSpPr/>
              <p:nvPr/>
            </p:nvSpPr>
            <p:spPr>
              <a:xfrm>
                <a:off x="6715140" y="4643446"/>
                <a:ext cx="142876" cy="14287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" name="Rectangular Callout 75"/>
              <p:cNvSpPr/>
              <p:nvPr/>
            </p:nvSpPr>
            <p:spPr>
              <a:xfrm>
                <a:off x="5429256" y="4143380"/>
                <a:ext cx="1285884" cy="428628"/>
              </a:xfrm>
              <a:prstGeom prst="wedgeRectCallout">
                <a:avLst>
                  <a:gd name="adj1" fmla="val 55148"/>
                  <a:gd name="adj2" fmla="val 82957"/>
                </a:avLst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Write(x)</a:t>
                </a:r>
                <a:endParaRPr lang="en-GB" dirty="0"/>
              </a:p>
            </p:txBody>
          </p:sp>
        </p:grpSp>
        <p:grpSp>
          <p:nvGrpSpPr>
            <p:cNvPr id="7" name="Group 78"/>
            <p:cNvGrpSpPr/>
            <p:nvPr/>
          </p:nvGrpSpPr>
          <p:grpSpPr>
            <a:xfrm>
              <a:off x="5643570" y="3571876"/>
              <a:ext cx="1571636" cy="714380"/>
              <a:chOff x="5643570" y="3571876"/>
              <a:chExt cx="1571636" cy="714380"/>
            </a:xfrm>
          </p:grpSpPr>
          <p:sp>
            <p:nvSpPr>
              <p:cNvPr id="77" name="Oval 76"/>
              <p:cNvSpPr/>
              <p:nvPr/>
            </p:nvSpPr>
            <p:spPr>
              <a:xfrm>
                <a:off x="7072330" y="4143380"/>
                <a:ext cx="142876" cy="14287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5" name="Rectangular Callout 74"/>
              <p:cNvSpPr/>
              <p:nvPr/>
            </p:nvSpPr>
            <p:spPr>
              <a:xfrm>
                <a:off x="5643570" y="3571876"/>
                <a:ext cx="1357322" cy="428628"/>
              </a:xfrm>
              <a:prstGeom prst="wedgeRectCallout">
                <a:avLst>
                  <a:gd name="adj1" fmla="val 60275"/>
                  <a:gd name="adj2" fmla="val 97569"/>
                </a:avLst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Write(x)</a:t>
                </a:r>
                <a:endParaRPr lang="en-GB" dirty="0"/>
              </a:p>
            </p:txBody>
          </p:sp>
        </p:grpSp>
      </p:grpSp>
      <p:grpSp>
        <p:nvGrpSpPr>
          <p:cNvPr id="8" name="Group 67"/>
          <p:cNvGrpSpPr/>
          <p:nvPr/>
        </p:nvGrpSpPr>
        <p:grpSpPr>
          <a:xfrm>
            <a:off x="6072198" y="4929198"/>
            <a:ext cx="1430348" cy="1000132"/>
            <a:chOff x="6072198" y="4929198"/>
            <a:chExt cx="1430348" cy="1000132"/>
          </a:xfrm>
        </p:grpSpPr>
        <p:sp>
          <p:nvSpPr>
            <p:cNvPr id="44" name="Rectangle 43"/>
            <p:cNvSpPr/>
            <p:nvPr/>
          </p:nvSpPr>
          <p:spPr>
            <a:xfrm>
              <a:off x="6215074" y="5000636"/>
              <a:ext cx="428628" cy="571504"/>
            </a:xfrm>
            <a:prstGeom prst="rect">
              <a:avLst/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5" name="Straight Arrow Connector 44"/>
            <p:cNvCxnSpPr>
              <a:endCxn id="44" idx="2"/>
            </p:cNvCxnSpPr>
            <p:nvPr/>
          </p:nvCxnSpPr>
          <p:spPr>
            <a:xfrm rot="5400000">
              <a:off x="6108711" y="5249875"/>
              <a:ext cx="6429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5400000">
              <a:off x="6250793" y="5749941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rot="5400000">
              <a:off x="5894397" y="5749941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rot="5400000">
              <a:off x="6608777" y="5749941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rot="5400000">
              <a:off x="6965967" y="5749941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rot="5400000">
              <a:off x="7323157" y="5749941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Segoe"/>
              </a:rPr>
              <a:t>Hiding TM from programmers</a:t>
            </a:r>
            <a:endParaRPr lang="en-GB" sz="3600" dirty="0">
              <a:latin typeface="Segoe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00040" y="3547750"/>
            <a:ext cx="3214710" cy="1357322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sp>
      <p:sp>
        <p:nvSpPr>
          <p:cNvPr id="10" name="Rounded Rectangle 4"/>
          <p:cNvSpPr/>
          <p:nvPr/>
        </p:nvSpPr>
        <p:spPr>
          <a:xfrm>
            <a:off x="533059" y="3587504"/>
            <a:ext cx="3148671" cy="127781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u="sng" kern="1200" dirty="0" smtClean="0">
                <a:latin typeface="Segoe"/>
              </a:rPr>
              <a:t>Programming discipline(s)</a:t>
            </a:r>
            <a:br>
              <a:rPr lang="en-GB" u="sng" kern="1200" dirty="0" smtClean="0">
                <a:latin typeface="Segoe"/>
              </a:rPr>
            </a:br>
            <a:r>
              <a:rPr lang="en-GB" sz="1000" u="sng" kern="1200" dirty="0" smtClean="0">
                <a:latin typeface="Segoe"/>
              </a:rPr>
              <a:t> </a:t>
            </a:r>
            <a:r>
              <a:rPr lang="en-GB" dirty="0" smtClean="0">
                <a:latin typeface="Segoe"/>
              </a:rPr>
              <a:t/>
            </a:r>
            <a:br>
              <a:rPr lang="en-GB" dirty="0" smtClean="0">
                <a:latin typeface="Segoe"/>
              </a:rPr>
            </a:br>
            <a:r>
              <a:rPr lang="en-GB" dirty="0" smtClean="0">
                <a:latin typeface="Segoe"/>
              </a:rPr>
              <a:t>W</a:t>
            </a:r>
            <a:r>
              <a:rPr lang="en-GB" kern="1200" dirty="0" smtClean="0">
                <a:latin typeface="Segoe"/>
              </a:rPr>
              <a:t>hat does it mean for a program to use the constructs correctly?</a:t>
            </a:r>
            <a:endParaRPr lang="en-GB" kern="1200" dirty="0">
              <a:latin typeface="Segoe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714744" y="4262130"/>
            <a:ext cx="2500330" cy="205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9" name="Down Arrow 18"/>
          <p:cNvSpPr/>
          <p:nvPr/>
        </p:nvSpPr>
        <p:spPr>
          <a:xfrm rot="10800000">
            <a:off x="5929322" y="3452749"/>
            <a:ext cx="785818" cy="1357319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Segoe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143371" y="4846073"/>
            <a:ext cx="4429158" cy="1643074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sp>
      <p:sp>
        <p:nvSpPr>
          <p:cNvPr id="16" name="Rounded Rectangle 4"/>
          <p:cNvSpPr/>
          <p:nvPr/>
        </p:nvSpPr>
        <p:spPr>
          <a:xfrm>
            <a:off x="4188864" y="4894197"/>
            <a:ext cx="4338171" cy="166638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u="sng" kern="1200" dirty="0" smtClean="0">
                <a:latin typeface="Segoe"/>
              </a:rPr>
              <a:t>Low-level semantics &amp; </a:t>
            </a:r>
            <a:br>
              <a:rPr lang="en-GB" u="sng" kern="1200" dirty="0" smtClean="0">
                <a:latin typeface="Segoe"/>
              </a:rPr>
            </a:br>
            <a:r>
              <a:rPr lang="en-GB" u="sng" kern="1200" dirty="0" smtClean="0">
                <a:latin typeface="Segoe"/>
              </a:rPr>
              <a:t>actual implementations</a:t>
            </a:r>
            <a:br>
              <a:rPr lang="en-GB" u="sng" kern="1200" dirty="0" smtClean="0">
                <a:latin typeface="Segoe"/>
              </a:rPr>
            </a:br>
            <a:r>
              <a:rPr lang="en-GB" sz="1000" dirty="0" smtClean="0">
                <a:latin typeface="Segoe"/>
              </a:rPr>
              <a:t/>
            </a:r>
            <a:br>
              <a:rPr lang="en-GB" sz="1000" dirty="0" smtClean="0">
                <a:latin typeface="Segoe"/>
              </a:rPr>
            </a:br>
            <a:r>
              <a:rPr lang="en-GB" dirty="0" smtClean="0">
                <a:latin typeface="Segoe"/>
              </a:rPr>
              <a:t>Transactions, lock inference, optimistic concurrency, program transformations, weak memory models, ...</a:t>
            </a:r>
            <a:endParaRPr lang="en-GB" kern="1200" dirty="0">
              <a:latin typeface="Segoe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143378" y="1924032"/>
            <a:ext cx="4429150" cy="1480842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sp>
      <p:sp>
        <p:nvSpPr>
          <p:cNvPr id="6" name="Rounded Rectangle 4"/>
          <p:cNvSpPr/>
          <p:nvPr/>
        </p:nvSpPr>
        <p:spPr>
          <a:xfrm>
            <a:off x="4188871" y="1967404"/>
            <a:ext cx="4338163" cy="139409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u="sng" kern="1200" dirty="0" smtClean="0">
                <a:latin typeface="Segoe"/>
              </a:rPr>
              <a:t>Strong semantics </a:t>
            </a:r>
            <a:r>
              <a:rPr lang="en-GB" dirty="0" smtClean="0">
                <a:latin typeface="Segoe"/>
              </a:rPr>
              <a:t/>
            </a:r>
            <a:br>
              <a:rPr lang="en-GB" dirty="0" smtClean="0">
                <a:latin typeface="Segoe"/>
              </a:rPr>
            </a:br>
            <a:r>
              <a:rPr lang="en-GB" sz="1000" dirty="0" smtClean="0">
                <a:latin typeface="Segoe"/>
              </a:rPr>
              <a:t/>
            </a:r>
            <a:br>
              <a:rPr lang="en-GB" sz="1000" dirty="0" smtClean="0">
                <a:latin typeface="Segoe"/>
              </a:rPr>
            </a:br>
            <a:r>
              <a:rPr lang="en-GB" dirty="0" smtClean="0">
                <a:latin typeface="Segoe"/>
              </a:rPr>
              <a:t>atomic, retry, ..... w</a:t>
            </a:r>
            <a:r>
              <a:rPr lang="en-GB" kern="1200" dirty="0" smtClean="0">
                <a:latin typeface="Segoe"/>
              </a:rPr>
              <a:t>hat, ideally, </a:t>
            </a:r>
            <a:br>
              <a:rPr lang="en-GB" kern="1200" dirty="0" smtClean="0">
                <a:latin typeface="Segoe"/>
              </a:rPr>
            </a:br>
            <a:r>
              <a:rPr lang="en-GB" kern="1200" dirty="0" smtClean="0">
                <a:latin typeface="Segoe"/>
              </a:rPr>
              <a:t>should these constructs do?</a:t>
            </a:r>
            <a:endParaRPr lang="en-GB" kern="1200" dirty="0">
              <a:latin typeface="Sego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Implementing this: atomic blocks</a:t>
            </a:r>
            <a:endParaRPr lang="en-GB" sz="3600" dirty="0"/>
          </a:p>
        </p:txBody>
      </p:sp>
      <p:sp>
        <p:nvSpPr>
          <p:cNvPr id="9" name="Rectangle 8"/>
          <p:cNvSpPr/>
          <p:nvPr/>
        </p:nvSpPr>
        <p:spPr>
          <a:xfrm>
            <a:off x="785786" y="2071678"/>
            <a:ext cx="7000924" cy="44291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Class Q {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QElem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leftSentinel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;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QElem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rightSentinel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;</a:t>
            </a:r>
          </a:p>
          <a:p>
            <a:endParaRPr lang="en-GB" sz="1600" dirty="0" smtClean="0">
              <a:solidFill>
                <a:schemeClr val="tx1"/>
              </a:solidFill>
              <a:latin typeface="Lucida Console" pitchFamily="49" charset="0"/>
            </a:endParaRP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void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pushLeft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(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int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item) {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  atomic {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   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QElem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e = new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QElem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(item);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   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e.right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=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this.leftSentinel.right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;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   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e.left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=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this.leftSentinel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;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   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this.leftSentinel.right.left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= e;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   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this.leftSentinel.right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= e;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  }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}</a:t>
            </a:r>
          </a:p>
          <a:p>
            <a:endParaRPr lang="en-GB" sz="1600" dirty="0" smtClean="0">
              <a:solidFill>
                <a:schemeClr val="tx1"/>
              </a:solidFill>
              <a:latin typeface="Lucida Console" pitchFamily="49" charset="0"/>
            </a:endParaRP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...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sz="1600" dirty="0">
              <a:solidFill>
                <a:schemeClr val="tx1"/>
              </a:solidFill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Example: a privatization idiom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892285" y="3929066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if (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)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   x = 100;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35689" y="3929066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x++;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764752"/>
            <a:ext cx="91440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true;   x = 0;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3432" y="1714488"/>
            <a:ext cx="790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Correctly synchronized: no concurrent access to “x” under strong semantics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Example: a “racy” publication idiom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892285" y="3929066"/>
            <a:ext cx="3143272" cy="20002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x = new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Foo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(...);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true;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35689" y="3929066"/>
            <a:ext cx="3143272" cy="20002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if (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)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// Use x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764752"/>
            <a:ext cx="91440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   x = null;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3091" y="1714488"/>
            <a:ext cx="7430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Not correctly synchronized: race on “</a:t>
            </a:r>
            <a:r>
              <a:rPr lang="en-GB" dirty="0" err="1" smtClean="0"/>
              <a:t>x_shared</a:t>
            </a:r>
            <a:r>
              <a:rPr lang="en-GB" dirty="0" smtClean="0"/>
              <a:t>” under strong semantics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about...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...I/O?</a:t>
            </a:r>
          </a:p>
          <a:p>
            <a:r>
              <a:rPr lang="en-GB" dirty="0" smtClean="0"/>
              <a:t>...volatile fields?</a:t>
            </a:r>
          </a:p>
          <a:p>
            <a:r>
              <a:rPr lang="en-GB" dirty="0" smtClean="0"/>
              <a:t>...locks inside/outside atomic blocks?</a:t>
            </a:r>
          </a:p>
          <a:p>
            <a:r>
              <a:rPr lang="en-GB" dirty="0" smtClean="0"/>
              <a:t>...condition variables?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71670" y="4500570"/>
            <a:ext cx="4929222" cy="16773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Methodical approach: what happens under the simple, interleaved model?</a:t>
            </a: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700" dirty="0" smtClean="0"/>
          </a:p>
          <a:p>
            <a:pPr algn="ctr"/>
            <a:r>
              <a:rPr lang="en-GB" sz="2400" dirty="0" smtClean="0"/>
              <a:t>1. Ideally, what does it do?</a:t>
            </a:r>
          </a:p>
          <a:p>
            <a:pPr algn="ctr"/>
            <a:r>
              <a:rPr lang="en-GB" sz="2400" dirty="0" smtClean="0"/>
              <a:t>2. Which uses are race-free?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What about I/O?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571472" y="2571744"/>
            <a:ext cx="6072230" cy="18573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Console.WriteLine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(“What is your name?“);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x =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Console.ReadLine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();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Console.WriteLine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(“Hello “ + x);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13" name="Line Callout 1 12"/>
          <p:cNvSpPr/>
          <p:nvPr/>
        </p:nvSpPr>
        <p:spPr>
          <a:xfrm>
            <a:off x="4572000" y="4643446"/>
            <a:ext cx="3500462" cy="1285884"/>
          </a:xfrm>
          <a:prstGeom prst="borderCallout1">
            <a:avLst>
              <a:gd name="adj1" fmla="val 11265"/>
              <a:gd name="adj2" fmla="val -4758"/>
              <a:gd name="adj3" fmla="val -4066"/>
              <a:gd name="adj4" fmla="val -3204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 entire write-read-write sequence should run (as if) without interleaving with other threads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about C#/Java volatile fields?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0" y="1857364"/>
            <a:ext cx="9144000" cy="71438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volatile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int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x, y = 0;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5786" y="3000372"/>
            <a:ext cx="2286016" cy="16430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x = 5;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y = 10;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x = 20;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86182" y="3000372"/>
            <a:ext cx="2286016" cy="5000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r1 = x;</a:t>
            </a:r>
          </a:p>
        </p:txBody>
      </p:sp>
      <p:sp>
        <p:nvSpPr>
          <p:cNvPr id="7" name="Rectangle 6"/>
          <p:cNvSpPr/>
          <p:nvPr/>
        </p:nvSpPr>
        <p:spPr>
          <a:xfrm>
            <a:off x="3786182" y="3571876"/>
            <a:ext cx="2286016" cy="5000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r2 = y;</a:t>
            </a:r>
          </a:p>
        </p:txBody>
      </p:sp>
      <p:sp>
        <p:nvSpPr>
          <p:cNvPr id="8" name="Rectangle 7"/>
          <p:cNvSpPr/>
          <p:nvPr/>
        </p:nvSpPr>
        <p:spPr>
          <a:xfrm>
            <a:off x="3786182" y="4143380"/>
            <a:ext cx="2286016" cy="5000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r3 = x;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00826" y="3000372"/>
            <a:ext cx="2643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r1=20, r2=10, r3=20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500826" y="3429000"/>
            <a:ext cx="2643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r1=0, r2=10, r3=20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500826" y="3857628"/>
            <a:ext cx="2643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r1=0, r2=0, r3=20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6500826" y="4286256"/>
            <a:ext cx="2643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r1=0, r2=0, r3=0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6359E-6 L 0.00087 0.2465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33287E-7 L 0.00087 0.24705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76984E-6 L 0.00087 0.24775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33287E-7 L 0.19514 7.33287E-7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514 7.33287E-7 L 0.19462 0.07934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24659 L 0.00035 -0.00532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462 0.07934 L 0.19462 0.16331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24705 L 0.00035 -0.00463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462 0.16331 L 0.19462 0.24705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24775 L 0.00035 -0.00393 " pathEditMode="relative" rAng="0" ptsTypes="AA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5" grpId="3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/>
      <p:bldP spid="10" grpId="0"/>
      <p:bldP spid="12" grpId="0"/>
      <p:bldP spid="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about locks?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71472" y="3357562"/>
            <a:ext cx="3643338" cy="15001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lock(obj1);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 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= 42;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unlock(obj1);</a:t>
            </a:r>
            <a:endParaRPr lang="en-GB" dirty="0" smtClean="0">
              <a:solidFill>
                <a:schemeClr val="tx1"/>
              </a:solidFill>
              <a:latin typeface="Lucida Console" pitchFamily="49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14876" y="3571876"/>
            <a:ext cx="3643338" cy="10001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lock(obj1);</a:t>
            </a:r>
            <a:endParaRPr lang="en-GB" dirty="0" smtClean="0">
              <a:solidFill>
                <a:schemeClr val="tx1"/>
              </a:solidFill>
              <a:latin typeface="Lucida Console" pitchFamily="49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 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= 42;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unlock(obj1);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9656" y="1714488"/>
            <a:ext cx="7217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Correctly synchronized: both threads would need “obj1” to access “x”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98173E-6 L 0.08872 -0.11821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" y="-5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04025E-6 L -0.08091 0.09923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" y="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872 -0.11821 L 0.08872 0.14249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091 0.09923 L -0.08091 -0.05182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about locks?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71472" y="3357562"/>
            <a:ext cx="3643338" cy="10001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x = 42;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14876" y="3357562"/>
            <a:ext cx="3643338" cy="10001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lock(obj1);</a:t>
            </a:r>
            <a:endParaRPr lang="en-GB" dirty="0" smtClean="0">
              <a:solidFill>
                <a:schemeClr val="tx1"/>
              </a:solidFill>
              <a:latin typeface="Lucida Console" pitchFamily="49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 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= 42;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unlock(obj1);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59148" y="1714488"/>
            <a:ext cx="6058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Not correctly synchronized: no consistent synchronization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about condition variables?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000232" y="3357562"/>
            <a:ext cx="4643470" cy="20717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lock(buffer);</a:t>
            </a:r>
            <a:endParaRPr lang="en-GB" dirty="0" smtClean="0">
              <a:solidFill>
                <a:schemeClr val="tx1"/>
              </a:solidFill>
              <a:latin typeface="Lucida Console" pitchFamily="49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while (!full)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buffer.wait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();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full = true;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...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unlock(buffer);</a:t>
            </a:r>
            <a:endParaRPr lang="en-GB" dirty="0" smtClean="0">
              <a:solidFill>
                <a:schemeClr val="tx1"/>
              </a:solidFill>
              <a:latin typeface="Lucida Console" pitchFamily="49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6091" y="1714488"/>
            <a:ext cx="5904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Correctly synchronized: ...and works OK in this example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about condition variables?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059018" y="1714488"/>
            <a:ext cx="7058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Correctly synchronized: ...but program doesn’t work in this example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714348" y="3500438"/>
            <a:ext cx="4643470" cy="22860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lock(barrier); </a:t>
            </a:r>
            <a:endParaRPr lang="en-GB" dirty="0" smtClean="0">
              <a:solidFill>
                <a:schemeClr val="tx1"/>
              </a:solidFill>
              <a:latin typeface="Lucida Console" pitchFamily="49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waiters ++;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while (waiters &lt; N)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barrier.wait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();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  <a:p>
            <a:r>
              <a:rPr lang="en-GB" smtClean="0">
                <a:solidFill>
                  <a:schemeClr val="tx1"/>
                </a:solidFill>
                <a:latin typeface="Lucida Console" pitchFamily="49" charset="0"/>
              </a:rPr>
              <a:t>  </a:t>
            </a:r>
            <a:r>
              <a:rPr lang="en-GB" smtClean="0">
                <a:solidFill>
                  <a:schemeClr val="tx1"/>
                </a:solidFill>
                <a:latin typeface="Lucida Console" pitchFamily="49" charset="0"/>
              </a:rPr>
              <a:t>unlock(barrier);</a:t>
            </a:r>
            <a:endParaRPr lang="en-GB" dirty="0" smtClean="0">
              <a:solidFill>
                <a:schemeClr val="tx1"/>
              </a:solidFill>
              <a:latin typeface="Lucida Console" pitchFamily="49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</p:txBody>
      </p:sp>
      <p:sp>
        <p:nvSpPr>
          <p:cNvPr id="6" name="Up-Down Arrow 5"/>
          <p:cNvSpPr/>
          <p:nvPr/>
        </p:nvSpPr>
        <p:spPr>
          <a:xfrm>
            <a:off x="5643570" y="3214686"/>
            <a:ext cx="500066" cy="1428760"/>
          </a:xfrm>
          <a:prstGeom prst="up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Up-Down Arrow 7"/>
          <p:cNvSpPr/>
          <p:nvPr/>
        </p:nvSpPr>
        <p:spPr>
          <a:xfrm>
            <a:off x="5643570" y="4786322"/>
            <a:ext cx="500066" cy="1428760"/>
          </a:xfrm>
          <a:prstGeom prst="up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ine Callout 1 8"/>
          <p:cNvSpPr/>
          <p:nvPr/>
        </p:nvSpPr>
        <p:spPr>
          <a:xfrm>
            <a:off x="6643702" y="3071810"/>
            <a:ext cx="2000264" cy="714380"/>
          </a:xfrm>
          <a:prstGeom prst="borderCallout1">
            <a:avLst>
              <a:gd name="adj1" fmla="val 62465"/>
              <a:gd name="adj2" fmla="val -5720"/>
              <a:gd name="adj3" fmla="val 90249"/>
              <a:gd name="adj4" fmla="val -2193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Should run before waiting</a:t>
            </a:r>
            <a:endParaRPr lang="en-GB" dirty="0"/>
          </a:p>
        </p:txBody>
      </p:sp>
      <p:sp>
        <p:nvSpPr>
          <p:cNvPr id="10" name="Line Callout 1 9"/>
          <p:cNvSpPr/>
          <p:nvPr/>
        </p:nvSpPr>
        <p:spPr>
          <a:xfrm>
            <a:off x="6643702" y="4857760"/>
            <a:ext cx="2000264" cy="714380"/>
          </a:xfrm>
          <a:prstGeom prst="borderCallout1">
            <a:avLst>
              <a:gd name="adj1" fmla="val 62465"/>
              <a:gd name="adj2" fmla="val -5720"/>
              <a:gd name="adj3" fmla="val 90249"/>
              <a:gd name="adj4" fmla="val -2193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Should run after waiting</a:t>
            </a:r>
            <a:endParaRPr lang="en-GB" dirty="0"/>
          </a:p>
        </p:txBody>
      </p:sp>
      <p:sp>
        <p:nvSpPr>
          <p:cNvPr id="11" name="Line Callout 1 10"/>
          <p:cNvSpPr/>
          <p:nvPr/>
        </p:nvSpPr>
        <p:spPr>
          <a:xfrm>
            <a:off x="2428860" y="2643182"/>
            <a:ext cx="2357454" cy="714380"/>
          </a:xfrm>
          <a:prstGeom prst="borderCallout1">
            <a:avLst>
              <a:gd name="adj1" fmla="val 62465"/>
              <a:gd name="adj2" fmla="val -5720"/>
              <a:gd name="adj3" fmla="val 90249"/>
              <a:gd name="adj4" fmla="val -2193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Programmer says must run atomically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96883" y="1603170"/>
            <a:ext cx="8431481" cy="125878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 smtClean="0">
                <a:solidFill>
                  <a:schemeClr val="bg1">
                    <a:lumMod val="75000"/>
                  </a:schemeClr>
                </a:solidFill>
                <a:latin typeface="Segoe" charset="0"/>
              </a:rPr>
              <a:t>Defining “atomic”, not “TM”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96883" y="3063835"/>
            <a:ext cx="8431481" cy="12587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egoe" charset="0"/>
                <a:ea typeface="+mj-ea"/>
                <a:cs typeface="+mj-cs"/>
              </a:rPr>
              <a:t>Implementing atomic over TM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96883" y="4524500"/>
            <a:ext cx="8431481" cy="12587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dirty="0" smtClean="0">
                <a:solidFill>
                  <a:schemeClr val="bg1">
                    <a:lumMod val="75000"/>
                  </a:schemeClr>
                </a:solidFill>
                <a:latin typeface="Segoe" charset="0"/>
                <a:ea typeface="+mj-ea"/>
                <a:cs typeface="+mj-cs"/>
              </a:rPr>
              <a:t>Current performance</a:t>
            </a: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Segoe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Design questions</a:t>
            </a:r>
            <a:endParaRPr lang="en-GB" sz="3600" dirty="0"/>
          </a:p>
        </p:txBody>
      </p:sp>
      <p:sp>
        <p:nvSpPr>
          <p:cNvPr id="7" name="Rectangle 6"/>
          <p:cNvSpPr/>
          <p:nvPr/>
        </p:nvSpPr>
        <p:spPr>
          <a:xfrm>
            <a:off x="785786" y="2071678"/>
            <a:ext cx="7000924" cy="44291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Class Q {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QElem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leftSentinel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;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QElem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rightSentinel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;</a:t>
            </a:r>
          </a:p>
          <a:p>
            <a:endParaRPr lang="en-GB" sz="1600" dirty="0" smtClean="0">
              <a:solidFill>
                <a:schemeClr val="tx1"/>
              </a:solidFill>
              <a:latin typeface="Lucida Console" pitchFamily="49" charset="0"/>
            </a:endParaRP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void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pushLeft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(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int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item) {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  atomic {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   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QElem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e = new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QElem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(item);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   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e.right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=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this.leftSentinel.right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;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   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e.left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=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this.leftSentinel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;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   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this.leftSentinel.right.left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= e;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    </a:t>
            </a:r>
            <a:r>
              <a:rPr lang="en-GB" sz="1600" dirty="0" err="1" smtClean="0">
                <a:solidFill>
                  <a:schemeClr val="tx1"/>
                </a:solidFill>
                <a:latin typeface="Lucida Console" pitchFamily="49" charset="0"/>
              </a:rPr>
              <a:t>this.leftSentinel.right</a:t>
            </a:r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= e;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  }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}</a:t>
            </a:r>
          </a:p>
          <a:p>
            <a:endParaRPr lang="en-GB" sz="1600" dirty="0" smtClean="0">
              <a:solidFill>
                <a:schemeClr val="tx1"/>
              </a:solidFill>
              <a:latin typeface="Lucida Console" pitchFamily="49" charset="0"/>
            </a:endParaRP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  ...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sz="1600" dirty="0">
              <a:solidFill>
                <a:schemeClr val="tx1"/>
              </a:solidFill>
              <a:latin typeface="Lucida Console" pitchFamily="49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71406" y="2000248"/>
            <a:ext cx="9001188" cy="4786338"/>
            <a:chOff x="-32" y="2000248"/>
            <a:chExt cx="9001188" cy="4786338"/>
          </a:xfrm>
        </p:grpSpPr>
        <p:sp>
          <p:nvSpPr>
            <p:cNvPr id="4" name="Rectangular Callout 3"/>
            <p:cNvSpPr/>
            <p:nvPr/>
          </p:nvSpPr>
          <p:spPr>
            <a:xfrm>
              <a:off x="4357686" y="2500306"/>
              <a:ext cx="2000264" cy="1071570"/>
            </a:xfrm>
            <a:prstGeom prst="wedgeRectCallout">
              <a:avLst>
                <a:gd name="adj1" fmla="val -43146"/>
                <a:gd name="adj2" fmla="val 72659"/>
              </a:avLst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latin typeface="Segoe"/>
                </a:rPr>
                <a:t>“What happens to this object if the atomic block is rolled back?</a:t>
              </a:r>
              <a:endParaRPr lang="en-GB" sz="1600" dirty="0">
                <a:latin typeface="Segoe"/>
              </a:endParaRPr>
            </a:p>
          </p:txBody>
        </p:sp>
        <p:sp>
          <p:nvSpPr>
            <p:cNvPr id="6" name="Rectangular Callout 5"/>
            <p:cNvSpPr/>
            <p:nvPr/>
          </p:nvSpPr>
          <p:spPr>
            <a:xfrm>
              <a:off x="6572264" y="4143380"/>
              <a:ext cx="2428892" cy="1071570"/>
            </a:xfrm>
            <a:prstGeom prst="wedgeRectCallout">
              <a:avLst>
                <a:gd name="adj1" fmla="val -75480"/>
                <a:gd name="adj2" fmla="val -41740"/>
              </a:avLst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latin typeface="Segoe"/>
                </a:rPr>
                <a:t>“What happens if this fails with an exception; are the other updates rolled back?</a:t>
              </a:r>
              <a:endParaRPr lang="en-GB" sz="1600" dirty="0">
                <a:latin typeface="Segoe"/>
              </a:endParaRPr>
            </a:p>
          </p:txBody>
        </p:sp>
        <p:sp>
          <p:nvSpPr>
            <p:cNvPr id="8" name="Rectangular Callout 7"/>
            <p:cNvSpPr/>
            <p:nvPr/>
          </p:nvSpPr>
          <p:spPr>
            <a:xfrm>
              <a:off x="-32" y="5357826"/>
              <a:ext cx="2857520" cy="1071570"/>
            </a:xfrm>
            <a:prstGeom prst="wedgeRectCallout">
              <a:avLst>
                <a:gd name="adj1" fmla="val 39934"/>
                <a:gd name="adj2" fmla="val -104102"/>
              </a:avLst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latin typeface="Segoe"/>
                </a:rPr>
                <a:t>“What if another thread tries to access one of these fields without being in an atomic block?</a:t>
              </a:r>
              <a:endParaRPr lang="en-GB" sz="1600" dirty="0">
                <a:latin typeface="Segoe"/>
              </a:endParaRPr>
            </a:p>
          </p:txBody>
        </p:sp>
        <p:sp>
          <p:nvSpPr>
            <p:cNvPr id="9" name="Rectangular Callout 8"/>
            <p:cNvSpPr/>
            <p:nvPr/>
          </p:nvSpPr>
          <p:spPr>
            <a:xfrm>
              <a:off x="3357554" y="5376863"/>
              <a:ext cx="3071834" cy="1409723"/>
            </a:xfrm>
            <a:prstGeom prst="wedgeRectCallout">
              <a:avLst>
                <a:gd name="adj1" fmla="val -25839"/>
                <a:gd name="adj2" fmla="val -80399"/>
              </a:avLst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latin typeface="Segoe"/>
                </a:rPr>
                <a:t>“What if another atomic block updates one of these fields?  Will I see the value change mid-way through my atomic block?</a:t>
              </a:r>
              <a:endParaRPr lang="en-GB" sz="1600" dirty="0">
                <a:latin typeface="Segoe"/>
              </a:endParaRPr>
            </a:p>
          </p:txBody>
        </p:sp>
        <p:sp>
          <p:nvSpPr>
            <p:cNvPr id="10" name="Rectangular Callout 9"/>
            <p:cNvSpPr/>
            <p:nvPr/>
          </p:nvSpPr>
          <p:spPr>
            <a:xfrm>
              <a:off x="2414568" y="2000248"/>
              <a:ext cx="1647843" cy="647701"/>
            </a:xfrm>
            <a:prstGeom prst="wedgeRectCallout">
              <a:avLst>
                <a:gd name="adj1" fmla="val 28758"/>
                <a:gd name="adj2" fmla="val 93103"/>
              </a:avLst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latin typeface="Segoe"/>
                </a:rPr>
                <a:t>“What about I/O?</a:t>
              </a:r>
              <a:endParaRPr lang="en-GB" sz="1600" dirty="0">
                <a:latin typeface="Segoe"/>
              </a:endParaRPr>
            </a:p>
          </p:txBody>
        </p:sp>
        <p:sp>
          <p:nvSpPr>
            <p:cNvPr id="11" name="Rectangular Callout 10"/>
            <p:cNvSpPr/>
            <p:nvPr/>
          </p:nvSpPr>
          <p:spPr>
            <a:xfrm>
              <a:off x="285720" y="2995616"/>
              <a:ext cx="3000395" cy="933450"/>
            </a:xfrm>
            <a:prstGeom prst="wedgeRectCallout">
              <a:avLst>
                <a:gd name="adj1" fmla="val 58395"/>
                <a:gd name="adj2" fmla="val 34228"/>
              </a:avLst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latin typeface="Segoe"/>
                </a:rPr>
                <a:t>“What about memory access violations, exceptions, security error logs, ...?</a:t>
              </a:r>
              <a:endParaRPr lang="en-GB" sz="1600" dirty="0">
                <a:latin typeface="Segoe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Division of responsibility</a:t>
            </a:r>
            <a:endParaRPr lang="en-GB" dirty="0"/>
          </a:p>
        </p:txBody>
      </p:sp>
      <p:grpSp>
        <p:nvGrpSpPr>
          <p:cNvPr id="3" name="Group 3"/>
          <p:cNvGrpSpPr/>
          <p:nvPr/>
        </p:nvGrpSpPr>
        <p:grpSpPr>
          <a:xfrm>
            <a:off x="357158" y="2000240"/>
            <a:ext cx="5357850" cy="928694"/>
            <a:chOff x="1688864" y="1179"/>
            <a:chExt cx="3000390" cy="1052214"/>
          </a:xfrm>
        </p:grpSpPr>
        <p:sp>
          <p:nvSpPr>
            <p:cNvPr id="5" name="Rounded Rectangle 4"/>
            <p:cNvSpPr/>
            <p:nvPr/>
          </p:nvSpPr>
          <p:spPr>
            <a:xfrm>
              <a:off x="1688864" y="1179"/>
              <a:ext cx="3000390" cy="1052214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1719682" y="31997"/>
              <a:ext cx="2938754" cy="9905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100" u="sng" kern="1200" dirty="0" smtClean="0"/>
                <a:t>Desired semantics</a:t>
              </a:r>
              <a:br>
                <a:rPr lang="en-GB" sz="2100" u="sng" kern="1200" dirty="0" smtClean="0"/>
              </a:br>
              <a:r>
                <a:rPr lang="en-GB" sz="2100" kern="1200" dirty="0" smtClean="0"/>
                <a:t>atomic blocks, retry, ...</a:t>
              </a:r>
              <a:endParaRPr lang="en-GB" sz="2100" kern="12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57158" y="3786190"/>
            <a:ext cx="5357850" cy="928694"/>
            <a:chOff x="1688864" y="1179"/>
            <a:chExt cx="3000390" cy="1052214"/>
          </a:xfrm>
        </p:grpSpPr>
        <p:sp>
          <p:nvSpPr>
            <p:cNvPr id="17" name="Rounded Rectangle 16"/>
            <p:cNvSpPr/>
            <p:nvPr/>
          </p:nvSpPr>
          <p:spPr>
            <a:xfrm>
              <a:off x="1688864" y="1179"/>
              <a:ext cx="3000390" cy="1052214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18" name="Rounded Rectangle 4"/>
            <p:cNvSpPr/>
            <p:nvPr/>
          </p:nvSpPr>
          <p:spPr>
            <a:xfrm>
              <a:off x="1719682" y="31997"/>
              <a:ext cx="2938754" cy="9905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100" u="sng" kern="1200" dirty="0" smtClean="0"/>
                <a:t>STM primitives</a:t>
              </a:r>
              <a:r>
                <a:rPr lang="en-GB" sz="2100" dirty="0" smtClean="0"/>
                <a:t/>
              </a:r>
              <a:br>
                <a:rPr lang="en-GB" sz="2100" dirty="0" smtClean="0"/>
              </a:br>
              <a:r>
                <a:rPr lang="en-GB" sz="2100" dirty="0" err="1" smtClean="0"/>
                <a:t>StartTx</a:t>
              </a:r>
              <a:r>
                <a:rPr lang="en-GB" sz="2100" dirty="0" smtClean="0"/>
                <a:t>, </a:t>
              </a:r>
              <a:r>
                <a:rPr lang="en-GB" sz="2100" dirty="0" err="1" smtClean="0"/>
                <a:t>CommitTx</a:t>
              </a:r>
              <a:r>
                <a:rPr lang="en-GB" sz="2100" dirty="0" smtClean="0"/>
                <a:t>, </a:t>
              </a:r>
              <a:r>
                <a:rPr lang="en-GB" sz="2100" dirty="0" err="1" smtClean="0"/>
                <a:t>ReadTx</a:t>
              </a:r>
              <a:r>
                <a:rPr lang="en-GB" sz="2100" dirty="0" smtClean="0"/>
                <a:t>, </a:t>
              </a:r>
              <a:r>
                <a:rPr lang="en-GB" sz="2100" dirty="0" err="1" smtClean="0"/>
                <a:t>WriteTx</a:t>
              </a:r>
              <a:r>
                <a:rPr lang="en-GB" sz="2100" dirty="0" smtClean="0"/>
                <a:t>, ...</a:t>
              </a:r>
              <a:endParaRPr lang="en-GB" sz="2100" kern="1200" dirty="0"/>
            </a:p>
          </p:txBody>
        </p:sp>
      </p:grpSp>
      <p:grpSp>
        <p:nvGrpSpPr>
          <p:cNvPr id="7" name="Group 3"/>
          <p:cNvGrpSpPr/>
          <p:nvPr/>
        </p:nvGrpSpPr>
        <p:grpSpPr>
          <a:xfrm>
            <a:off x="357158" y="5572140"/>
            <a:ext cx="5357850" cy="928694"/>
            <a:chOff x="1688864" y="1179"/>
            <a:chExt cx="3000390" cy="1052214"/>
          </a:xfrm>
        </p:grpSpPr>
        <p:sp>
          <p:nvSpPr>
            <p:cNvPr id="21" name="Rounded Rectangle 20"/>
            <p:cNvSpPr/>
            <p:nvPr/>
          </p:nvSpPr>
          <p:spPr>
            <a:xfrm>
              <a:off x="1688864" y="1179"/>
              <a:ext cx="3000390" cy="1052214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22" name="Rounded Rectangle 4"/>
            <p:cNvSpPr/>
            <p:nvPr/>
          </p:nvSpPr>
          <p:spPr>
            <a:xfrm>
              <a:off x="1719682" y="31997"/>
              <a:ext cx="2938754" cy="9905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100" u="sng" kern="1200" dirty="0" smtClean="0"/>
                <a:t>Hardware primitives</a:t>
              </a:r>
              <a:br>
                <a:rPr lang="en-GB" sz="2100" u="sng" kern="1200" dirty="0" smtClean="0"/>
              </a:br>
              <a:r>
                <a:rPr lang="en-GB" sz="2100" dirty="0" smtClean="0"/>
                <a:t>Conventional h/w: read, write, CAS</a:t>
              </a:r>
              <a:endParaRPr lang="en-GB" sz="2100" kern="1200" dirty="0"/>
            </a:p>
          </p:txBody>
        </p:sp>
      </p:grpSp>
      <p:sp>
        <p:nvSpPr>
          <p:cNvPr id="24" name="Down Arrow 23"/>
          <p:cNvSpPr/>
          <p:nvPr/>
        </p:nvSpPr>
        <p:spPr>
          <a:xfrm>
            <a:off x="2500298" y="4786322"/>
            <a:ext cx="1000132" cy="714380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Down Arrow 24"/>
          <p:cNvSpPr/>
          <p:nvPr/>
        </p:nvSpPr>
        <p:spPr>
          <a:xfrm>
            <a:off x="2500298" y="3012818"/>
            <a:ext cx="1000132" cy="714380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Line Callout 1 27"/>
          <p:cNvSpPr/>
          <p:nvPr/>
        </p:nvSpPr>
        <p:spPr>
          <a:xfrm>
            <a:off x="6215074" y="4714884"/>
            <a:ext cx="2428892" cy="1285884"/>
          </a:xfrm>
          <a:prstGeom prst="borderCallout1">
            <a:avLst>
              <a:gd name="adj1" fmla="val 18750"/>
              <a:gd name="adj2" fmla="val -8333"/>
              <a:gd name="adj3" fmla="val 33361"/>
              <a:gd name="adj4" fmla="val -3286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Lets us keep a very relaxed view of what the STM must do... zombie </a:t>
            </a:r>
            <a:r>
              <a:rPr lang="en-GB" dirty="0" err="1" smtClean="0"/>
              <a:t>tx</a:t>
            </a:r>
            <a:r>
              <a:rPr lang="en-GB" dirty="0" smtClean="0"/>
              <a:t>, etc</a:t>
            </a:r>
            <a:endParaRPr lang="en-GB" dirty="0"/>
          </a:p>
        </p:txBody>
      </p:sp>
      <p:sp>
        <p:nvSpPr>
          <p:cNvPr id="29" name="Line Callout 1 28"/>
          <p:cNvSpPr/>
          <p:nvPr/>
        </p:nvSpPr>
        <p:spPr>
          <a:xfrm>
            <a:off x="6215074" y="2786058"/>
            <a:ext cx="2428892" cy="1285884"/>
          </a:xfrm>
          <a:prstGeom prst="borderCallout1">
            <a:avLst>
              <a:gd name="adj1" fmla="val 18750"/>
              <a:gd name="adj2" fmla="val -8333"/>
              <a:gd name="adj3" fmla="val 33361"/>
              <a:gd name="adj4" fmla="val -3286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Build strong guarantees by segregating </a:t>
            </a:r>
            <a:r>
              <a:rPr lang="en-GB" dirty="0" err="1" smtClean="0"/>
              <a:t>tx</a:t>
            </a:r>
            <a:r>
              <a:rPr lang="en-GB" dirty="0" smtClean="0"/>
              <a:t> / </a:t>
            </a:r>
            <a:br>
              <a:rPr lang="en-GB" dirty="0" smtClean="0"/>
            </a:br>
            <a:r>
              <a:rPr lang="en-GB" dirty="0" smtClean="0"/>
              <a:t>non-</a:t>
            </a:r>
            <a:r>
              <a:rPr lang="en-GB" dirty="0" err="1" smtClean="0"/>
              <a:t>tx</a:t>
            </a:r>
            <a:r>
              <a:rPr lang="en-GB" dirty="0" smtClean="0"/>
              <a:t> in the runtime system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1314" y="714375"/>
            <a:ext cx="9358346" cy="1143000"/>
          </a:xfrm>
        </p:spPr>
        <p:txBody>
          <a:bodyPr/>
          <a:lstStyle/>
          <a:p>
            <a:r>
              <a:rPr lang="en-GB" sz="3200" dirty="0" smtClean="0"/>
              <a:t>Implementation 1: “classical” atomic blocks on TM</a:t>
            </a:r>
            <a:endParaRPr lang="en-GB" sz="3200" dirty="0"/>
          </a:p>
        </p:txBody>
      </p:sp>
      <p:sp>
        <p:nvSpPr>
          <p:cNvPr id="4" name="Rectangle 3"/>
          <p:cNvSpPr/>
          <p:nvPr/>
        </p:nvSpPr>
        <p:spPr>
          <a:xfrm>
            <a:off x="714348" y="3643314"/>
            <a:ext cx="5572164" cy="25717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714348" y="3643314"/>
            <a:ext cx="3732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Language implementation</a:t>
            </a:r>
            <a:endParaRPr lang="en-GB" sz="2400" dirty="0"/>
          </a:p>
        </p:txBody>
      </p:sp>
      <p:sp>
        <p:nvSpPr>
          <p:cNvPr id="8" name="Rectangle 7"/>
          <p:cNvSpPr/>
          <p:nvPr/>
        </p:nvSpPr>
        <p:spPr>
          <a:xfrm>
            <a:off x="714348" y="2000240"/>
            <a:ext cx="5572164" cy="14287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714348" y="2071678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Program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715140" y="1934166"/>
            <a:ext cx="16466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Threads,</a:t>
            </a:r>
          </a:p>
          <a:p>
            <a:r>
              <a:rPr lang="en-GB" dirty="0" smtClean="0"/>
              <a:t>atomic blocks,</a:t>
            </a:r>
          </a:p>
          <a:p>
            <a:r>
              <a:rPr lang="en-GB" dirty="0" smtClean="0"/>
              <a:t>retry, </a:t>
            </a:r>
            <a:r>
              <a:rPr lang="en-GB" dirty="0" err="1" smtClean="0"/>
              <a:t>OrElse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214810" y="4857760"/>
            <a:ext cx="1643074" cy="11430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Strong </a:t>
            </a:r>
          </a:p>
          <a:p>
            <a:pPr algn="ctr"/>
            <a:r>
              <a:rPr lang="en-GB" sz="2400" dirty="0" smtClean="0"/>
              <a:t>TM</a:t>
            </a:r>
            <a:endParaRPr lang="en-GB" sz="2400" dirty="0"/>
          </a:p>
        </p:txBody>
      </p:sp>
      <p:sp>
        <p:nvSpPr>
          <p:cNvPr id="19" name="Line Callout 1 (Accent Bar) 18"/>
          <p:cNvSpPr/>
          <p:nvPr/>
        </p:nvSpPr>
        <p:spPr>
          <a:xfrm rot="16200000">
            <a:off x="7340223" y="1880588"/>
            <a:ext cx="392909" cy="1500198"/>
          </a:xfrm>
          <a:prstGeom prst="accentCallout1">
            <a:avLst>
              <a:gd name="adj1" fmla="val 52983"/>
              <a:gd name="adj2" fmla="val -7237"/>
              <a:gd name="adj3" fmla="val -60337"/>
              <a:gd name="adj4" fmla="val -17073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Down Arrow 17"/>
          <p:cNvSpPr/>
          <p:nvPr/>
        </p:nvSpPr>
        <p:spPr>
          <a:xfrm>
            <a:off x="7072330" y="3000372"/>
            <a:ext cx="928694" cy="1643074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6715140" y="3357562"/>
            <a:ext cx="1643074" cy="7143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Simple transformation</a:t>
            </a:r>
            <a:endParaRPr lang="en-GB" dirty="0"/>
          </a:p>
        </p:txBody>
      </p:sp>
      <p:sp>
        <p:nvSpPr>
          <p:cNvPr id="21" name="Line Callout 1 (Accent Bar) 20"/>
          <p:cNvSpPr/>
          <p:nvPr/>
        </p:nvSpPr>
        <p:spPr>
          <a:xfrm rot="16200000">
            <a:off x="7340224" y="4304115"/>
            <a:ext cx="392909" cy="1500198"/>
          </a:xfrm>
          <a:prstGeom prst="accentCallout1">
            <a:avLst>
              <a:gd name="adj1" fmla="val 52983"/>
              <a:gd name="adj2" fmla="val -7237"/>
              <a:gd name="adj3" fmla="val -60337"/>
              <a:gd name="adj4" fmla="val -17073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6715141" y="4572008"/>
            <a:ext cx="2441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Lazy update, opacity,</a:t>
            </a:r>
            <a:br>
              <a:rPr lang="en-GB" dirty="0" smtClean="0"/>
            </a:br>
            <a:r>
              <a:rPr lang="en-GB" dirty="0" smtClean="0"/>
              <a:t>ordering guarantees...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714348" y="2000240"/>
            <a:ext cx="8179595" cy="4214842"/>
            <a:chOff x="714348" y="2000240"/>
            <a:chExt cx="8179595" cy="4214842"/>
          </a:xfrm>
        </p:grpSpPr>
        <p:sp>
          <p:nvSpPr>
            <p:cNvPr id="4" name="Rectangle 3"/>
            <p:cNvSpPr/>
            <p:nvPr/>
          </p:nvSpPr>
          <p:spPr>
            <a:xfrm>
              <a:off x="714348" y="3643314"/>
              <a:ext cx="5572164" cy="257176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14348" y="3643314"/>
              <a:ext cx="37321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Language implementation</a:t>
              </a:r>
              <a:endParaRPr lang="en-GB" sz="24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714348" y="2000240"/>
              <a:ext cx="5572164" cy="142876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14348" y="2071678"/>
              <a:ext cx="13660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Program</a:t>
              </a:r>
              <a:endParaRPr lang="en-GB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715140" y="2211165"/>
              <a:ext cx="15824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Threads,</a:t>
              </a:r>
            </a:p>
            <a:p>
              <a:r>
                <a:rPr lang="en-GB" dirty="0" smtClean="0"/>
                <a:t>atomic blocks</a:t>
              </a:r>
            </a:p>
          </p:txBody>
        </p:sp>
        <p:sp>
          <p:nvSpPr>
            <p:cNvPr id="15" name="Line Callout 1 (Accent Bar) 14"/>
            <p:cNvSpPr/>
            <p:nvPr/>
          </p:nvSpPr>
          <p:spPr>
            <a:xfrm rot="16200000">
              <a:off x="7340223" y="1880588"/>
              <a:ext cx="392909" cy="1500198"/>
            </a:xfrm>
            <a:prstGeom prst="accentCallout1">
              <a:avLst>
                <a:gd name="adj1" fmla="val 52983"/>
                <a:gd name="adj2" fmla="val -7237"/>
                <a:gd name="adj3" fmla="val -60337"/>
                <a:gd name="adj4" fmla="val -170736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15141" y="4071942"/>
              <a:ext cx="2178802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StartTx</a:t>
              </a:r>
              <a:r>
                <a:rPr lang="en-GB" dirty="0" smtClean="0"/>
                <a:t>, </a:t>
              </a:r>
              <a:r>
                <a:rPr lang="en-GB" dirty="0" err="1" smtClean="0"/>
                <a:t>CommitTx</a:t>
              </a:r>
              <a:r>
                <a:rPr lang="en-GB" dirty="0" smtClean="0"/>
                <a:t>,</a:t>
              </a:r>
            </a:p>
            <a:p>
              <a:r>
                <a:rPr lang="en-GB" dirty="0" err="1" smtClean="0"/>
                <a:t>ValidateTx</a:t>
              </a:r>
              <a:r>
                <a:rPr lang="en-GB" dirty="0" smtClean="0"/>
                <a:t>,</a:t>
              </a:r>
            </a:p>
            <a:p>
              <a:r>
                <a:rPr lang="en-GB" dirty="0" err="1" smtClean="0"/>
                <a:t>ReadTx</a:t>
              </a:r>
              <a:r>
                <a:rPr lang="en-GB" dirty="0" smtClean="0"/>
                <a:t>(</a:t>
              </a:r>
              <a:r>
                <a:rPr lang="en-GB" dirty="0" err="1" smtClean="0"/>
                <a:t>addr</a:t>
              </a:r>
              <a:r>
                <a:rPr lang="en-GB" dirty="0" smtClean="0"/>
                <a:t>)-&gt;</a:t>
              </a:r>
              <a:r>
                <a:rPr lang="en-GB" dirty="0" err="1" smtClean="0"/>
                <a:t>val</a:t>
              </a:r>
              <a:r>
                <a:rPr lang="en-GB" dirty="0" smtClean="0"/>
                <a:t>,</a:t>
              </a:r>
            </a:p>
            <a:p>
              <a:r>
                <a:rPr lang="en-GB" dirty="0" err="1" smtClean="0"/>
                <a:t>WriteTx</a:t>
              </a:r>
              <a:r>
                <a:rPr lang="en-GB" dirty="0" smtClean="0"/>
                <a:t>(</a:t>
              </a:r>
              <a:r>
                <a:rPr lang="en-GB" dirty="0" err="1" smtClean="0"/>
                <a:t>addr</a:t>
              </a:r>
              <a:r>
                <a:rPr lang="en-GB" dirty="0" smtClean="0"/>
                <a:t>, </a:t>
              </a:r>
              <a:r>
                <a:rPr lang="en-GB" dirty="0" err="1" smtClean="0"/>
                <a:t>val</a:t>
              </a:r>
              <a:r>
                <a:rPr lang="en-GB" dirty="0" smtClean="0"/>
                <a:t>)</a:t>
              </a:r>
              <a:endParaRPr lang="en-GB" dirty="0"/>
            </a:p>
          </p:txBody>
        </p:sp>
        <p:sp>
          <p:nvSpPr>
            <p:cNvPr id="17" name="Line Callout 1 (Accent Bar) 16"/>
            <p:cNvSpPr/>
            <p:nvPr/>
          </p:nvSpPr>
          <p:spPr>
            <a:xfrm rot="16200000">
              <a:off x="7340224" y="4304115"/>
              <a:ext cx="392909" cy="1500198"/>
            </a:xfrm>
            <a:prstGeom prst="accentCallout1">
              <a:avLst>
                <a:gd name="adj1" fmla="val 52983"/>
                <a:gd name="adj2" fmla="val -7237"/>
                <a:gd name="adj3" fmla="val -60337"/>
                <a:gd name="adj4" fmla="val -170736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Implementation 2: very weak TM</a:t>
            </a:r>
            <a:endParaRPr lang="en-GB" sz="3200" dirty="0"/>
          </a:p>
        </p:txBody>
      </p:sp>
      <p:sp>
        <p:nvSpPr>
          <p:cNvPr id="9" name="Rectangle 8"/>
          <p:cNvSpPr/>
          <p:nvPr/>
        </p:nvSpPr>
        <p:spPr>
          <a:xfrm>
            <a:off x="4214810" y="4857760"/>
            <a:ext cx="1643074" cy="11430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Very weak STM</a:t>
            </a:r>
            <a:endParaRPr lang="en-GB" sz="2400" dirty="0"/>
          </a:p>
        </p:txBody>
      </p:sp>
      <p:sp>
        <p:nvSpPr>
          <p:cNvPr id="14" name="Rectangle 13"/>
          <p:cNvSpPr/>
          <p:nvPr/>
        </p:nvSpPr>
        <p:spPr>
          <a:xfrm>
            <a:off x="2428860" y="5143512"/>
            <a:ext cx="1643042" cy="857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Sandboxing  for zombies</a:t>
            </a:r>
            <a:endParaRPr lang="en-GB" sz="2400" dirty="0"/>
          </a:p>
        </p:txBody>
      </p:sp>
      <p:sp>
        <p:nvSpPr>
          <p:cNvPr id="18" name="Rectangle 17"/>
          <p:cNvSpPr/>
          <p:nvPr/>
        </p:nvSpPr>
        <p:spPr>
          <a:xfrm>
            <a:off x="2428860" y="4143380"/>
            <a:ext cx="1643042" cy="857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Isolation of </a:t>
            </a:r>
            <a:r>
              <a:rPr lang="en-GB" sz="2400" dirty="0" err="1" smtClean="0"/>
              <a:t>tx</a:t>
            </a:r>
            <a:r>
              <a:rPr lang="en-GB" sz="2400" dirty="0" smtClean="0"/>
              <a:t> via MMU</a:t>
            </a:r>
            <a:endParaRPr lang="en-GB" sz="2400" dirty="0"/>
          </a:p>
        </p:txBody>
      </p:sp>
      <p:sp>
        <p:nvSpPr>
          <p:cNvPr id="19" name="Rectangle 18"/>
          <p:cNvSpPr/>
          <p:nvPr/>
        </p:nvSpPr>
        <p:spPr>
          <a:xfrm>
            <a:off x="4214810" y="3857628"/>
            <a:ext cx="1643042" cy="857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Program analyses</a:t>
            </a:r>
            <a:endParaRPr lang="en-GB" sz="2400" dirty="0"/>
          </a:p>
        </p:txBody>
      </p:sp>
      <p:sp>
        <p:nvSpPr>
          <p:cNvPr id="22" name="Rectangle 21"/>
          <p:cNvSpPr/>
          <p:nvPr/>
        </p:nvSpPr>
        <p:spPr>
          <a:xfrm>
            <a:off x="928662" y="5143512"/>
            <a:ext cx="1214446" cy="857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GC support</a:t>
            </a:r>
            <a:endParaRPr lang="en-GB" sz="2400" dirty="0"/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19" grpId="0" animBg="1"/>
      <p:bldP spid="2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Implementation 3: lock inference</a:t>
            </a:r>
            <a:endParaRPr lang="en-GB" sz="3200" dirty="0"/>
          </a:p>
        </p:txBody>
      </p:sp>
      <p:sp>
        <p:nvSpPr>
          <p:cNvPr id="4" name="Rectangle 3"/>
          <p:cNvSpPr/>
          <p:nvPr/>
        </p:nvSpPr>
        <p:spPr>
          <a:xfrm>
            <a:off x="714348" y="3643314"/>
            <a:ext cx="5572164" cy="25717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14348" y="3643314"/>
            <a:ext cx="3732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Language implementation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714348" y="2000240"/>
            <a:ext cx="5572164" cy="14287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714348" y="2071678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Program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715140" y="1934166"/>
            <a:ext cx="16466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Threads,</a:t>
            </a:r>
          </a:p>
          <a:p>
            <a:r>
              <a:rPr lang="en-GB" dirty="0" smtClean="0"/>
              <a:t>atomic blocks,</a:t>
            </a:r>
          </a:p>
          <a:p>
            <a:r>
              <a:rPr lang="en-GB" dirty="0" smtClean="0"/>
              <a:t>retry, </a:t>
            </a:r>
            <a:r>
              <a:rPr lang="en-GB" dirty="0" err="1" smtClean="0"/>
              <a:t>OrElse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4214810" y="4857760"/>
            <a:ext cx="1643074" cy="11430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Locks</a:t>
            </a:r>
            <a:endParaRPr lang="en-GB" sz="2400" dirty="0"/>
          </a:p>
        </p:txBody>
      </p:sp>
      <p:sp>
        <p:nvSpPr>
          <p:cNvPr id="15" name="Line Callout 1 (Accent Bar) 14"/>
          <p:cNvSpPr/>
          <p:nvPr/>
        </p:nvSpPr>
        <p:spPr>
          <a:xfrm rot="16200000">
            <a:off x="7340223" y="1880588"/>
            <a:ext cx="392909" cy="1500198"/>
          </a:xfrm>
          <a:prstGeom prst="accentCallout1">
            <a:avLst>
              <a:gd name="adj1" fmla="val 52983"/>
              <a:gd name="adj2" fmla="val -7237"/>
              <a:gd name="adj3" fmla="val -60337"/>
              <a:gd name="adj4" fmla="val -17073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6715141" y="4917056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Lock, unlock</a:t>
            </a:r>
            <a:endParaRPr lang="en-GB" dirty="0"/>
          </a:p>
        </p:txBody>
      </p:sp>
      <p:sp>
        <p:nvSpPr>
          <p:cNvPr id="17" name="Line Callout 1 (Accent Bar) 16"/>
          <p:cNvSpPr/>
          <p:nvPr/>
        </p:nvSpPr>
        <p:spPr>
          <a:xfrm rot="16200000">
            <a:off x="7340224" y="4304115"/>
            <a:ext cx="392909" cy="1500198"/>
          </a:xfrm>
          <a:prstGeom prst="accentCallout1">
            <a:avLst>
              <a:gd name="adj1" fmla="val 52983"/>
              <a:gd name="adj2" fmla="val -7237"/>
              <a:gd name="adj3" fmla="val -60337"/>
              <a:gd name="adj4" fmla="val -17073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Down Arrow 17"/>
          <p:cNvSpPr/>
          <p:nvPr/>
        </p:nvSpPr>
        <p:spPr>
          <a:xfrm>
            <a:off x="7072330" y="3000372"/>
            <a:ext cx="928694" cy="192882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6715140" y="3357562"/>
            <a:ext cx="1643074" cy="7143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Lock inference analysis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Integrating non-TM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Prohibit</a:t>
            </a:r>
          </a:p>
          <a:p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Directly execute over TM</a:t>
            </a:r>
          </a:p>
          <a:p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Use irrevocable execution</a:t>
            </a:r>
          </a:p>
          <a:p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Integrate it with TM</a:t>
            </a:r>
            <a:endParaRPr lang="en-GB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Line Callout 1 3"/>
          <p:cNvSpPr/>
          <p:nvPr/>
        </p:nvSpPr>
        <p:spPr>
          <a:xfrm>
            <a:off x="4214810" y="1857364"/>
            <a:ext cx="4214842" cy="1428760"/>
          </a:xfrm>
          <a:prstGeom prst="borderCallout1">
            <a:avLst>
              <a:gd name="adj1" fmla="val 18750"/>
              <a:gd name="adj2" fmla="val -8333"/>
              <a:gd name="adj3" fmla="val 27872"/>
              <a:gd name="adj4" fmla="val -3162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Normal mutable state in STM-Haskell</a:t>
            </a:r>
            <a:br>
              <a:rPr lang="en-GB" dirty="0" smtClean="0"/>
            </a:br>
            <a:endParaRPr lang="en-GB" dirty="0" smtClean="0"/>
          </a:p>
          <a:p>
            <a:pPr algn="ctr"/>
            <a:r>
              <a:rPr lang="en-GB" dirty="0" smtClean="0"/>
              <a:t>“Dangerous” feature combinations, </a:t>
            </a:r>
            <a:r>
              <a:rPr lang="en-GB" dirty="0" err="1" smtClean="0"/>
              <a:t>e.g</a:t>
            </a:r>
            <a:r>
              <a:rPr lang="en-GB" dirty="0" smtClean="0"/>
              <a:t>, condition variables inside atomic blocks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Integrating non-TM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Prohibit</a:t>
            </a:r>
          </a:p>
          <a:p>
            <a:r>
              <a:rPr lang="en-GB" dirty="0" smtClean="0"/>
              <a:t>Directly execute over TM</a:t>
            </a:r>
          </a:p>
          <a:p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Use irrevocable execution</a:t>
            </a:r>
          </a:p>
          <a:p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Integrate it with TM</a:t>
            </a:r>
            <a:endParaRPr lang="en-GB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Line Callout 1 3"/>
          <p:cNvSpPr/>
          <p:nvPr/>
        </p:nvSpPr>
        <p:spPr>
          <a:xfrm>
            <a:off x="4214810" y="3143248"/>
            <a:ext cx="4214842" cy="1643074"/>
          </a:xfrm>
          <a:prstGeom prst="borderCallout1">
            <a:avLst>
              <a:gd name="adj1" fmla="val 18750"/>
              <a:gd name="adj2" fmla="val -8333"/>
              <a:gd name="adj3" fmla="val -3117"/>
              <a:gd name="adj4" fmla="val -3184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e.g., an “ordinary” library abstraction </a:t>
            </a:r>
            <a:br>
              <a:rPr lang="en-GB" dirty="0" smtClean="0"/>
            </a:br>
            <a:r>
              <a:rPr lang="en-GB" dirty="0" smtClean="0"/>
              <a:t>used in an atomic block</a:t>
            </a:r>
            <a:br>
              <a:rPr lang="en-GB" dirty="0" smtClean="0"/>
            </a:br>
            <a:r>
              <a:rPr lang="en-GB" sz="900" dirty="0" smtClean="0"/>
              <a:t/>
            </a:r>
            <a:br>
              <a:rPr lang="en-GB" sz="900" dirty="0" smtClean="0"/>
            </a:br>
            <a:r>
              <a:rPr lang="en-GB" dirty="0" smtClean="0"/>
              <a:t>Is this possible?</a:t>
            </a:r>
          </a:p>
          <a:p>
            <a:pPr algn="ctr"/>
            <a:r>
              <a:rPr lang="en-GB" dirty="0" smtClean="0"/>
              <a:t>Will it scale well?</a:t>
            </a:r>
          </a:p>
          <a:p>
            <a:pPr algn="ctr"/>
            <a:r>
              <a:rPr lang="en-GB" dirty="0" smtClean="0"/>
              <a:t>Will this be correctly synchronized?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Integrating non-TM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Prohibit</a:t>
            </a:r>
          </a:p>
          <a:p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Directly execute over TM</a:t>
            </a:r>
          </a:p>
          <a:p>
            <a:r>
              <a:rPr lang="en-GB" dirty="0" smtClean="0"/>
              <a:t>Use irrevocable execution</a:t>
            </a:r>
          </a:p>
          <a:p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Integrate it with TM</a:t>
            </a:r>
            <a:endParaRPr lang="en-GB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Line Callout 1 3"/>
          <p:cNvSpPr/>
          <p:nvPr/>
        </p:nvSpPr>
        <p:spPr>
          <a:xfrm>
            <a:off x="4214810" y="3714752"/>
            <a:ext cx="4214842" cy="1643074"/>
          </a:xfrm>
          <a:prstGeom prst="borderCallout1">
            <a:avLst>
              <a:gd name="adj1" fmla="val 18750"/>
              <a:gd name="adj2" fmla="val -8333"/>
              <a:gd name="adj3" fmla="val -3117"/>
              <a:gd name="adj4" fmla="val -3184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Prevent roll-back, ensure the </a:t>
            </a:r>
            <a:br>
              <a:rPr lang="en-GB" dirty="0" smtClean="0"/>
            </a:br>
            <a:r>
              <a:rPr lang="en-GB" dirty="0" smtClean="0"/>
              <a:t>transaction wins all conflicts. </a:t>
            </a:r>
            <a:br>
              <a:rPr lang="en-GB" dirty="0" smtClean="0"/>
            </a:br>
            <a:r>
              <a:rPr lang="en-GB" sz="900" dirty="0" smtClean="0"/>
              <a:t/>
            </a:r>
            <a:br>
              <a:rPr lang="en-GB" sz="900" dirty="0" smtClean="0"/>
            </a:br>
            <a:r>
              <a:rPr lang="en-GB" dirty="0" smtClean="0"/>
              <a:t>Fall-back case for I/O operations.</a:t>
            </a:r>
          </a:p>
          <a:p>
            <a:pPr algn="ctr"/>
            <a:r>
              <a:rPr lang="en-GB" dirty="0" smtClean="0"/>
              <a:t>Use for rare cases, e.g., class </a:t>
            </a:r>
            <a:r>
              <a:rPr lang="en-GB" dirty="0" err="1" smtClean="0"/>
              <a:t>initializers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Integrating non-TM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Prohibit</a:t>
            </a:r>
          </a:p>
          <a:p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Directly execute over TM</a:t>
            </a:r>
          </a:p>
          <a:p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Use irrevocable execution</a:t>
            </a:r>
          </a:p>
          <a:p>
            <a:r>
              <a:rPr lang="en-GB" dirty="0" smtClean="0"/>
              <a:t>Integrate it with TM</a:t>
            </a:r>
            <a:endParaRPr lang="en-GB" dirty="0"/>
          </a:p>
        </p:txBody>
      </p:sp>
      <p:sp>
        <p:nvSpPr>
          <p:cNvPr id="4" name="Line Callout 1 3"/>
          <p:cNvSpPr/>
          <p:nvPr/>
        </p:nvSpPr>
        <p:spPr>
          <a:xfrm>
            <a:off x="4214810" y="4214818"/>
            <a:ext cx="4214842" cy="1357322"/>
          </a:xfrm>
          <a:prstGeom prst="borderCallout1">
            <a:avLst>
              <a:gd name="adj1" fmla="val 18750"/>
              <a:gd name="adj2" fmla="val -8333"/>
              <a:gd name="adj3" fmla="val -3117"/>
              <a:gd name="adj4" fmla="val -3184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Provide conflict detection, recovery, etc, e.g. via 2-phase commit</a:t>
            </a:r>
            <a:br>
              <a:rPr lang="en-GB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dirty="0" smtClean="0"/>
              <a:t>Low-level integration of GC, memory management, etc.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96883" y="1603170"/>
            <a:ext cx="8431481" cy="125878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 smtClean="0">
                <a:solidFill>
                  <a:schemeClr val="bg1">
                    <a:lumMod val="75000"/>
                  </a:schemeClr>
                </a:solidFill>
                <a:latin typeface="Segoe" charset="0"/>
              </a:rPr>
              <a:t>Defining “atomic”, not “TM”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96883" y="3063835"/>
            <a:ext cx="8431481" cy="12587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Segoe" charset="0"/>
                <a:ea typeface="+mj-ea"/>
                <a:cs typeface="+mj-cs"/>
              </a:rPr>
              <a:t>Implementing atomic over TM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96883" y="4524500"/>
            <a:ext cx="8431481" cy="12587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dirty="0" smtClean="0">
                <a:solidFill>
                  <a:srgbClr val="00B0F0"/>
                </a:solidFill>
                <a:latin typeface="Segoe" charset="0"/>
                <a:ea typeface="+mj-ea"/>
                <a:cs typeface="+mj-cs"/>
              </a:rPr>
              <a:t>Current performance</a:t>
            </a: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egoe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Performance figures depend on...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7122"/>
            <a:ext cx="8229600" cy="4168773"/>
          </a:xfrm>
        </p:spPr>
        <p:txBody>
          <a:bodyPr>
            <a:normAutofit lnSpcReduction="10000"/>
          </a:bodyPr>
          <a:lstStyle/>
          <a:p>
            <a:r>
              <a:rPr lang="en-GB" sz="2000" dirty="0" smtClean="0"/>
              <a:t>Workload :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What do the atomic blocks do?  How long is spent inside them?</a:t>
            </a:r>
          </a:p>
          <a:p>
            <a:r>
              <a:rPr lang="en-GB" sz="2000" dirty="0" smtClean="0"/>
              <a:t>Baseline implementation: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Mature existing compiler, or prototype?</a:t>
            </a:r>
          </a:p>
          <a:p>
            <a:r>
              <a:rPr lang="en-GB" sz="2000" dirty="0" smtClean="0"/>
              <a:t>Intended semantics: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Support static separation?  Violation freedom (TDRF)?  </a:t>
            </a:r>
          </a:p>
          <a:p>
            <a:r>
              <a:rPr lang="en-GB" sz="2000" dirty="0" smtClean="0"/>
              <a:t>STM implementation: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In-place updates, deferred updates, eager/lazy conflict detection, visible/invisible readers?</a:t>
            </a:r>
          </a:p>
          <a:p>
            <a:r>
              <a:rPr lang="en-GB" sz="2000" dirty="0" smtClean="0"/>
              <a:t>STM-specific optimizations: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e.g. to remove or downgrade redundant TM operations</a:t>
            </a:r>
          </a:p>
          <a:p>
            <a:r>
              <a:rPr lang="en-GB" sz="2000" dirty="0" smtClean="0"/>
              <a:t>Integration: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e.g. dynamically between the GC and the STM, or </a:t>
            </a:r>
            <a:r>
              <a:rPr lang="en-GB" sz="2000" dirty="0" err="1" smtClean="0">
                <a:solidFill>
                  <a:schemeClr val="bg1">
                    <a:lumMod val="50000"/>
                  </a:schemeClr>
                </a:solidFill>
              </a:rPr>
              <a:t>inlining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 of STM functions during compilation</a:t>
            </a:r>
          </a:p>
          <a:p>
            <a:r>
              <a:rPr lang="en-GB" sz="2000" dirty="0" smtClean="0"/>
              <a:t>Implementation effort: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low-level </a:t>
            </a:r>
            <a:r>
              <a:rPr lang="en-GB" sz="2000" dirty="0" err="1" smtClean="0">
                <a:solidFill>
                  <a:schemeClr val="bg1">
                    <a:lumMod val="50000"/>
                  </a:schemeClr>
                </a:solidFill>
              </a:rPr>
              <a:t>perf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 tweaks, tuning, etc.</a:t>
            </a:r>
          </a:p>
          <a:p>
            <a:r>
              <a:rPr lang="en-GB" sz="2000" dirty="0" smtClean="0"/>
              <a:t>Hardware: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e.g. performance of CAS and memory system</a:t>
            </a: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Example: a privatization idiom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892285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if (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)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   x = 100;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35689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x++;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94300"/>
            <a:ext cx="91440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true;   x = 0;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6219" y="3086506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4229623" y="3086506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Labyrinth</a:t>
            </a:r>
            <a:endParaRPr lang="en-GB" sz="3600" dirty="0"/>
          </a:p>
        </p:txBody>
      </p:sp>
      <p:grpSp>
        <p:nvGrpSpPr>
          <p:cNvPr id="3" name="Group 22"/>
          <p:cNvGrpSpPr/>
          <p:nvPr/>
        </p:nvGrpSpPr>
        <p:grpSpPr>
          <a:xfrm>
            <a:off x="818609" y="1834734"/>
            <a:ext cx="3942608" cy="4756068"/>
            <a:chOff x="2286000" y="1917859"/>
            <a:chExt cx="3942608" cy="4756068"/>
          </a:xfrm>
        </p:grpSpPr>
        <p:sp>
          <p:nvSpPr>
            <p:cNvPr id="6" name="Rectangle 5"/>
            <p:cNvSpPr/>
            <p:nvPr/>
          </p:nvSpPr>
          <p:spPr>
            <a:xfrm>
              <a:off x="2286000" y="3503215"/>
              <a:ext cx="3942608" cy="3170712"/>
            </a:xfrm>
            <a:prstGeom prst="rect">
              <a:avLst/>
            </a:prstGeom>
            <a:scene3d>
              <a:camera prst="perspectiveRelaxed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286000" y="2710537"/>
              <a:ext cx="3942608" cy="3170712"/>
            </a:xfrm>
            <a:prstGeom prst="rect">
              <a:avLst/>
            </a:prstGeom>
            <a:solidFill>
              <a:srgbClr val="628EC4"/>
            </a:solidFill>
            <a:scene3d>
              <a:camera prst="perspectiveRelaxed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286000" y="1917859"/>
              <a:ext cx="3942608" cy="3170712"/>
            </a:xfrm>
            <a:prstGeom prst="rect">
              <a:avLst/>
            </a:prstGeom>
            <a:solidFill>
              <a:srgbClr val="759CCB"/>
            </a:solidFill>
            <a:scene3d>
              <a:camera prst="perspectiveRelaxed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5400000">
              <a:off x="2594759" y="3746659"/>
              <a:ext cx="486889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5400000">
              <a:off x="5064027" y="2537548"/>
              <a:ext cx="486889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641682" y="3133883"/>
              <a:ext cx="3914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s1</a:t>
              </a:r>
              <a:endParaRPr lang="en-GB" i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00531" y="1935185"/>
              <a:ext cx="4122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e1</a:t>
              </a:r>
              <a:endParaRPr lang="en-GB" i="1" dirty="0"/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2838998" y="3990898"/>
              <a:ext cx="25907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V="1">
              <a:off x="4764428" y="3325626"/>
              <a:ext cx="1209114" cy="1214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5237015" y="2352017"/>
            <a:ext cx="3705102" cy="4168773"/>
          </a:xfrm>
        </p:spPr>
        <p:txBody>
          <a:bodyPr>
            <a:noAutofit/>
          </a:bodyPr>
          <a:lstStyle/>
          <a:p>
            <a:r>
              <a:rPr lang="en-GB" sz="1600" dirty="0" smtClean="0"/>
              <a:t>STAMP v0.9.10</a:t>
            </a:r>
          </a:p>
          <a:p>
            <a:r>
              <a:rPr lang="en-GB" sz="1600" dirty="0" smtClean="0"/>
              <a:t>256x256x3 grid</a:t>
            </a:r>
          </a:p>
          <a:p>
            <a:r>
              <a:rPr lang="en-GB" sz="1600" dirty="0" smtClean="0"/>
              <a:t>Routing 256 paths</a:t>
            </a:r>
          </a:p>
          <a:p>
            <a:r>
              <a:rPr lang="en-GB" sz="1600" dirty="0" smtClean="0"/>
              <a:t>Almost all execution inside atomic blocks</a:t>
            </a:r>
          </a:p>
          <a:p>
            <a:r>
              <a:rPr lang="en-GB" sz="1600" dirty="0" smtClean="0"/>
              <a:t>Atomic blocks can attempt 100K+ updates</a:t>
            </a:r>
          </a:p>
          <a:p>
            <a:r>
              <a:rPr lang="en-GB" sz="1600" dirty="0" smtClean="0"/>
              <a:t>C# version derived from original C</a:t>
            </a:r>
          </a:p>
          <a:p>
            <a:r>
              <a:rPr lang="en-GB" sz="1600" dirty="0" smtClean="0"/>
              <a:t>Compiled using Bartok, whole program mode, C# -&gt; x86 (~80% </a:t>
            </a:r>
            <a:r>
              <a:rPr lang="en-GB" sz="1600" dirty="0" err="1" smtClean="0"/>
              <a:t>perf</a:t>
            </a:r>
            <a:r>
              <a:rPr lang="en-GB" sz="1600" dirty="0" smtClean="0"/>
              <a:t> of original C with VS2008)</a:t>
            </a:r>
          </a:p>
          <a:p>
            <a:r>
              <a:rPr lang="en-GB" sz="1600" dirty="0" smtClean="0"/>
              <a:t>Overhead results with Core2 Duo running Windows Vista</a:t>
            </a:r>
            <a:endParaRPr lang="en-GB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-1" y="6386799"/>
            <a:ext cx="7137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Segoe"/>
              </a:rPr>
              <a:t>“STAMP: Stanford Transactional Applications for Multi-Processing”</a:t>
            </a:r>
          </a:p>
          <a:p>
            <a:r>
              <a:rPr lang="en-GB" sz="1200" dirty="0" smtClean="0">
                <a:latin typeface="Segoe"/>
              </a:rPr>
              <a:t>Chi Cao Minh, </a:t>
            </a:r>
            <a:r>
              <a:rPr lang="en-GB" sz="1200" dirty="0" err="1" smtClean="0">
                <a:latin typeface="Segoe"/>
              </a:rPr>
              <a:t>JaeWoong</a:t>
            </a:r>
            <a:r>
              <a:rPr lang="en-GB" sz="1200" dirty="0" smtClean="0">
                <a:latin typeface="Segoe"/>
              </a:rPr>
              <a:t> Chung, Christos Kozyrakis, Kunle Olukotun , IISWC 2008</a:t>
            </a:r>
            <a:endParaRPr lang="en-GB" sz="1200" dirty="0">
              <a:latin typeface="Sego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/>
          <p:nvPr/>
        </p:nvGraphicFramePr>
        <p:xfrm>
          <a:off x="457200" y="1935185"/>
          <a:ext cx="7118732" cy="4585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303813" y="1757548"/>
            <a:ext cx="5272119" cy="510045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4000">
                <a:schemeClr val="bg1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Segoe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792185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Sequential overhead</a:t>
            </a:r>
          </a:p>
        </p:txBody>
      </p:sp>
      <p:sp>
        <p:nvSpPr>
          <p:cNvPr id="14" name="Rectangular Callout 13"/>
          <p:cNvSpPr/>
          <p:nvPr/>
        </p:nvSpPr>
        <p:spPr>
          <a:xfrm>
            <a:off x="3479470" y="1935185"/>
            <a:ext cx="4857008" cy="2423059"/>
          </a:xfrm>
          <a:prstGeom prst="wedgeRectCallout">
            <a:avLst>
              <a:gd name="adj1" fmla="val -63865"/>
              <a:gd name="adj2" fmla="val -14935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latin typeface="Segoe"/>
              </a:rPr>
              <a:t>STM implementation supporting static separation</a:t>
            </a:r>
          </a:p>
          <a:p>
            <a:pPr algn="ctr"/>
            <a:r>
              <a:rPr lang="en-GB" sz="1600" dirty="0" smtClean="0">
                <a:latin typeface="Segoe"/>
              </a:rPr>
              <a:t>In-place updates</a:t>
            </a:r>
          </a:p>
          <a:p>
            <a:pPr algn="ctr"/>
            <a:r>
              <a:rPr lang="en-GB" sz="1600" dirty="0" smtClean="0">
                <a:latin typeface="Segoe"/>
              </a:rPr>
              <a:t>Lazy conflict detection</a:t>
            </a:r>
          </a:p>
          <a:p>
            <a:pPr algn="ctr"/>
            <a:r>
              <a:rPr lang="en-GB" sz="1600" dirty="0" smtClean="0">
                <a:latin typeface="Segoe"/>
              </a:rPr>
              <a:t>Per-object STM metadata</a:t>
            </a:r>
          </a:p>
          <a:p>
            <a:pPr algn="ctr"/>
            <a:r>
              <a:rPr lang="en-GB" sz="1600" dirty="0" smtClean="0">
                <a:latin typeface="Segoe"/>
              </a:rPr>
              <a:t>Addition of read/write barriers before accesses</a:t>
            </a:r>
          </a:p>
          <a:p>
            <a:pPr algn="ctr"/>
            <a:r>
              <a:rPr lang="en-GB" sz="1600" dirty="0" smtClean="0">
                <a:latin typeface="Segoe"/>
              </a:rPr>
              <a:t>Read: log per-object metadata word</a:t>
            </a:r>
          </a:p>
          <a:p>
            <a:pPr algn="ctr"/>
            <a:r>
              <a:rPr lang="en-GB" sz="1600" dirty="0" smtClean="0">
                <a:latin typeface="Segoe"/>
              </a:rPr>
              <a:t>Update: CAS on per-object metadata word</a:t>
            </a:r>
          </a:p>
          <a:p>
            <a:pPr algn="ctr"/>
            <a:r>
              <a:rPr lang="en-GB" sz="1600" dirty="0" smtClean="0">
                <a:latin typeface="Segoe"/>
              </a:rPr>
              <a:t>Update: log value being overwritten</a:t>
            </a:r>
            <a:endParaRPr lang="en-GB" sz="1600" dirty="0">
              <a:latin typeface="Sego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792185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Sequential overhead</a:t>
            </a:r>
          </a:p>
        </p:txBody>
      </p:sp>
      <p:graphicFrame>
        <p:nvGraphicFramePr>
          <p:cNvPr id="13" name="Chart 12"/>
          <p:cNvGraphicFramePr/>
          <p:nvPr/>
        </p:nvGraphicFramePr>
        <p:xfrm>
          <a:off x="457200" y="1935185"/>
          <a:ext cx="7118732" cy="4585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3681351" y="1757548"/>
            <a:ext cx="5462648" cy="510045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4000">
                <a:schemeClr val="bg1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ular Callout 13"/>
          <p:cNvSpPr/>
          <p:nvPr/>
        </p:nvSpPr>
        <p:spPr>
          <a:xfrm>
            <a:off x="3479469" y="2481943"/>
            <a:ext cx="4785757" cy="1876301"/>
          </a:xfrm>
          <a:prstGeom prst="wedgeRectCallout">
            <a:avLst>
              <a:gd name="adj1" fmla="val -39660"/>
              <a:gd name="adj2" fmla="val 67401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u="sng" dirty="0" smtClean="0">
                <a:latin typeface="Segoe"/>
              </a:rPr>
              <a:t>Dynamic filtering to remove redundant logging</a:t>
            </a:r>
            <a:br>
              <a:rPr lang="en-GB" sz="1600" u="sng" dirty="0" smtClean="0">
                <a:latin typeface="Segoe"/>
              </a:rPr>
            </a:br>
            <a:r>
              <a:rPr lang="en-GB" sz="1600" dirty="0" smtClean="0">
                <a:latin typeface="Segoe"/>
              </a:rPr>
              <a:t/>
            </a:r>
            <a:br>
              <a:rPr lang="en-GB" sz="1600" dirty="0" smtClean="0">
                <a:latin typeface="Segoe"/>
              </a:rPr>
            </a:br>
            <a:r>
              <a:rPr lang="en-GB" sz="1600" dirty="0" smtClean="0">
                <a:latin typeface="Segoe"/>
              </a:rPr>
              <a:t>Log size grows with #locations accessed</a:t>
            </a:r>
          </a:p>
          <a:p>
            <a:pPr algn="ctr"/>
            <a:r>
              <a:rPr lang="en-GB" sz="1600" dirty="0" smtClean="0">
                <a:latin typeface="Segoe"/>
              </a:rPr>
              <a:t>Consequential reduction in validation time</a:t>
            </a:r>
          </a:p>
          <a:p>
            <a:pPr algn="ctr"/>
            <a:r>
              <a:rPr lang="en-GB" sz="1600" dirty="0" smtClean="0">
                <a:latin typeface="Segoe"/>
              </a:rPr>
              <a:t>1</a:t>
            </a:r>
            <a:r>
              <a:rPr lang="en-GB" sz="1600" baseline="30000" dirty="0" smtClean="0">
                <a:latin typeface="Segoe"/>
              </a:rPr>
              <a:t>st</a:t>
            </a:r>
            <a:r>
              <a:rPr lang="en-GB" sz="1600" dirty="0" smtClean="0">
                <a:latin typeface="Segoe"/>
              </a:rPr>
              <a:t> level: per-thread </a:t>
            </a:r>
            <a:r>
              <a:rPr lang="en-GB" sz="1600" dirty="0" err="1" smtClean="0">
                <a:latin typeface="Segoe"/>
              </a:rPr>
              <a:t>hashtable</a:t>
            </a:r>
            <a:r>
              <a:rPr lang="en-GB" sz="1600" dirty="0" smtClean="0">
                <a:latin typeface="Segoe"/>
              </a:rPr>
              <a:t> (1024 entries)</a:t>
            </a:r>
          </a:p>
          <a:p>
            <a:pPr algn="ctr"/>
            <a:r>
              <a:rPr lang="en-GB" sz="1600" dirty="0" smtClean="0">
                <a:latin typeface="Segoe"/>
              </a:rPr>
              <a:t>2</a:t>
            </a:r>
            <a:r>
              <a:rPr lang="en-GB" sz="1600" baseline="30000" dirty="0" smtClean="0">
                <a:latin typeface="Segoe"/>
              </a:rPr>
              <a:t>nd</a:t>
            </a:r>
            <a:r>
              <a:rPr lang="en-GB" sz="1600" dirty="0" smtClean="0">
                <a:latin typeface="Segoe"/>
              </a:rPr>
              <a:t> level: per-object bitmap of updated fields</a:t>
            </a:r>
            <a:endParaRPr lang="en-GB" sz="1600" dirty="0">
              <a:latin typeface="Sego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792185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Sequential overhead</a:t>
            </a:r>
          </a:p>
        </p:txBody>
      </p:sp>
      <p:graphicFrame>
        <p:nvGraphicFramePr>
          <p:cNvPr id="13" name="Chart 12"/>
          <p:cNvGraphicFramePr/>
          <p:nvPr/>
        </p:nvGraphicFramePr>
        <p:xfrm>
          <a:off x="457200" y="1935185"/>
          <a:ext cx="7118732" cy="4585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4868883" y="1757548"/>
            <a:ext cx="4275117" cy="510045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4000">
                <a:schemeClr val="bg1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ular Callout 13"/>
          <p:cNvSpPr/>
          <p:nvPr/>
        </p:nvSpPr>
        <p:spPr>
          <a:xfrm>
            <a:off x="3241964" y="2315688"/>
            <a:ext cx="5444836" cy="2042556"/>
          </a:xfrm>
          <a:prstGeom prst="wedgeRectCallout">
            <a:avLst>
              <a:gd name="adj1" fmla="val -29846"/>
              <a:gd name="adj2" fmla="val 64461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u="sng" dirty="0" smtClean="0">
                <a:latin typeface="Segoe"/>
              </a:rPr>
              <a:t>Data-flow optimizations</a:t>
            </a:r>
            <a:br>
              <a:rPr lang="en-GB" sz="1600" u="sng" dirty="0" smtClean="0">
                <a:latin typeface="Segoe"/>
              </a:rPr>
            </a:br>
            <a:r>
              <a:rPr lang="en-GB" sz="1600" dirty="0" smtClean="0">
                <a:latin typeface="Segoe"/>
              </a:rPr>
              <a:t/>
            </a:r>
            <a:br>
              <a:rPr lang="en-GB" sz="1600" dirty="0" smtClean="0">
                <a:latin typeface="Segoe"/>
              </a:rPr>
            </a:br>
            <a:r>
              <a:rPr lang="en-GB" sz="1600" dirty="0" smtClean="0">
                <a:latin typeface="Segoe"/>
              </a:rPr>
              <a:t>Remove repeated log operations</a:t>
            </a:r>
          </a:p>
          <a:p>
            <a:pPr algn="ctr"/>
            <a:r>
              <a:rPr lang="en-GB" sz="1600" dirty="0" smtClean="0">
                <a:latin typeface="Segoe"/>
              </a:rPr>
              <a:t>Open-for-read/update on a per-object basis</a:t>
            </a:r>
          </a:p>
          <a:p>
            <a:pPr algn="ctr"/>
            <a:r>
              <a:rPr lang="en-GB" sz="1600" dirty="0" smtClean="0">
                <a:latin typeface="Segoe"/>
              </a:rPr>
              <a:t>Log-old-value on a per-field basis</a:t>
            </a:r>
          </a:p>
          <a:p>
            <a:pPr algn="ctr"/>
            <a:r>
              <a:rPr lang="en-GB" sz="1600" dirty="0" smtClean="0">
                <a:latin typeface="Segoe"/>
              </a:rPr>
              <a:t>Remove concurrency control on newly-allocated objects</a:t>
            </a:r>
            <a:endParaRPr lang="en-GB" sz="1600" dirty="0">
              <a:latin typeface="Sego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792185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Sequential overhead</a:t>
            </a:r>
          </a:p>
        </p:txBody>
      </p:sp>
      <p:graphicFrame>
        <p:nvGraphicFramePr>
          <p:cNvPr id="13" name="Chart 12"/>
          <p:cNvGraphicFramePr/>
          <p:nvPr/>
        </p:nvGraphicFramePr>
        <p:xfrm>
          <a:off x="457200" y="1935185"/>
          <a:ext cx="7118732" cy="4585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6080166" y="1757548"/>
            <a:ext cx="3063834" cy="510045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4000">
                <a:schemeClr val="bg1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ular Callout 13"/>
          <p:cNvSpPr/>
          <p:nvPr/>
        </p:nvSpPr>
        <p:spPr>
          <a:xfrm>
            <a:off x="3479470" y="1757548"/>
            <a:ext cx="4857008" cy="2423059"/>
          </a:xfrm>
          <a:prstGeom prst="wedgeRectCallout">
            <a:avLst>
              <a:gd name="adj1" fmla="val -5919"/>
              <a:gd name="adj2" fmla="val 72302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u="sng" dirty="0" smtClean="0">
                <a:latin typeface="Segoe"/>
              </a:rPr>
              <a:t>Inline optimized filter operations</a:t>
            </a:r>
            <a:br>
              <a:rPr lang="en-GB" sz="1600" u="sng" dirty="0" smtClean="0">
                <a:latin typeface="Segoe"/>
              </a:rPr>
            </a:br>
            <a:r>
              <a:rPr lang="en-GB" sz="1600" dirty="0" smtClean="0">
                <a:latin typeface="Segoe"/>
              </a:rPr>
              <a:t/>
            </a:r>
            <a:br>
              <a:rPr lang="en-GB" sz="1600" dirty="0" smtClean="0">
                <a:latin typeface="Segoe"/>
              </a:rPr>
            </a:br>
            <a:endParaRPr lang="en-GB" sz="1600" dirty="0" smtClean="0">
              <a:latin typeface="Segoe"/>
            </a:endParaRPr>
          </a:p>
          <a:p>
            <a:pPr algn="ctr"/>
            <a:r>
              <a:rPr lang="en-GB" sz="1600" dirty="0" smtClean="0">
                <a:latin typeface="Segoe"/>
              </a:rPr>
              <a:t/>
            </a:r>
            <a:br>
              <a:rPr lang="en-GB" sz="1600" dirty="0" smtClean="0">
                <a:latin typeface="Segoe"/>
              </a:rPr>
            </a:br>
            <a:r>
              <a:rPr lang="en-GB" sz="1600" dirty="0" smtClean="0">
                <a:latin typeface="Segoe"/>
              </a:rPr>
              <a:t/>
            </a:r>
            <a:br>
              <a:rPr lang="en-GB" sz="1600" dirty="0" smtClean="0">
                <a:latin typeface="Segoe"/>
              </a:rPr>
            </a:br>
            <a:r>
              <a:rPr lang="en-GB" sz="1600" dirty="0" smtClean="0">
                <a:latin typeface="Segoe"/>
              </a:rPr>
              <a:t/>
            </a:r>
            <a:br>
              <a:rPr lang="en-GB" sz="1600" dirty="0" smtClean="0">
                <a:latin typeface="Segoe"/>
              </a:rPr>
            </a:br>
            <a:r>
              <a:rPr lang="en-GB" sz="1600" dirty="0" smtClean="0">
                <a:latin typeface="Segoe"/>
              </a:rPr>
              <a:t>Re-use </a:t>
            </a:r>
            <a:r>
              <a:rPr lang="en-GB" sz="1600" dirty="0" err="1" smtClean="0">
                <a:latin typeface="Segoe"/>
              </a:rPr>
              <a:t>table_base</a:t>
            </a:r>
            <a:r>
              <a:rPr lang="en-GB" sz="1600" dirty="0" smtClean="0">
                <a:latin typeface="Segoe"/>
              </a:rPr>
              <a:t> between filter operations</a:t>
            </a:r>
          </a:p>
          <a:p>
            <a:pPr algn="ctr"/>
            <a:r>
              <a:rPr lang="en-GB" sz="1600" dirty="0" smtClean="0">
                <a:latin typeface="Segoe"/>
              </a:rPr>
              <a:t>Avoids caller save/restore on filter hits</a:t>
            </a:r>
            <a:endParaRPr lang="en-GB" sz="1600" dirty="0">
              <a:latin typeface="Sego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28693" y="2434448"/>
            <a:ext cx="32993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GB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eax</a:t>
            </a:r>
            <a:r>
              <a:rPr lang="en-GB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GB" sz="1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obj_addr</a:t>
            </a:r>
            <a:endParaRPr lang="en-GB" sz="14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and </a:t>
            </a:r>
            <a:r>
              <a:rPr lang="en-GB" sz="1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eax</a:t>
            </a:r>
            <a:r>
              <a:rPr lang="en-GB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GB" sz="1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eax</a:t>
            </a:r>
            <a:r>
              <a:rPr lang="en-GB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0xffc</a:t>
            </a:r>
          </a:p>
          <a:p>
            <a:r>
              <a:rPr lang="en-GB" sz="1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GB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ebx</a:t>
            </a:r>
            <a:r>
              <a:rPr lang="en-GB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&lt;- [</a:t>
            </a:r>
            <a:r>
              <a:rPr lang="en-GB" sz="1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table_base</a:t>
            </a:r>
            <a:r>
              <a:rPr lang="en-GB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GB" sz="1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eax</a:t>
            </a:r>
            <a:r>
              <a:rPr lang="en-GB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r>
              <a:rPr lang="en-GB" sz="1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cmp</a:t>
            </a:r>
            <a:r>
              <a:rPr lang="en-GB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ebx</a:t>
            </a:r>
            <a:r>
              <a:rPr lang="en-GB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1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obj_addr</a:t>
            </a:r>
            <a:endParaRPr lang="en-GB" sz="14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792185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Sequential overhead</a:t>
            </a:r>
          </a:p>
        </p:txBody>
      </p:sp>
      <p:graphicFrame>
        <p:nvGraphicFramePr>
          <p:cNvPr id="13" name="Chart 12"/>
          <p:cNvGraphicFramePr/>
          <p:nvPr/>
        </p:nvGraphicFramePr>
        <p:xfrm>
          <a:off x="457200" y="1935185"/>
          <a:ext cx="7118732" cy="4585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Rectangular Callout 13"/>
          <p:cNvSpPr/>
          <p:nvPr/>
        </p:nvSpPr>
        <p:spPr>
          <a:xfrm>
            <a:off x="3918858" y="2861949"/>
            <a:ext cx="4417620" cy="1461158"/>
          </a:xfrm>
          <a:prstGeom prst="wedgeRectCallout">
            <a:avLst>
              <a:gd name="adj1" fmla="val 18286"/>
              <a:gd name="adj2" fmla="val 74262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u="sng" dirty="0" smtClean="0">
                <a:latin typeface="Segoe"/>
              </a:rPr>
              <a:t>Re-use STM logs between transactions</a:t>
            </a:r>
            <a:br>
              <a:rPr lang="en-GB" sz="1600" u="sng" dirty="0" smtClean="0">
                <a:latin typeface="Segoe"/>
              </a:rPr>
            </a:br>
            <a:r>
              <a:rPr lang="en-GB" sz="1600" dirty="0" smtClean="0">
                <a:latin typeface="Segoe"/>
              </a:rPr>
              <a:t/>
            </a:r>
            <a:br>
              <a:rPr lang="en-GB" sz="1600" dirty="0" smtClean="0">
                <a:latin typeface="Segoe"/>
              </a:rPr>
            </a:br>
            <a:r>
              <a:rPr lang="en-GB" sz="1600" dirty="0" smtClean="0">
                <a:latin typeface="Segoe"/>
              </a:rPr>
              <a:t>Reduces pressure on per-page allocation lock</a:t>
            </a:r>
          </a:p>
          <a:p>
            <a:pPr algn="ctr"/>
            <a:r>
              <a:rPr lang="en-GB" sz="1600" dirty="0" smtClean="0">
                <a:latin typeface="Segoe"/>
              </a:rPr>
              <a:t>Reduces time spent in GC</a:t>
            </a:r>
            <a:endParaRPr lang="en-GB" sz="1600" dirty="0">
              <a:latin typeface="Sego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Scaling – Genome</a:t>
            </a:r>
            <a:endParaRPr lang="en-GB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85"/>
          <a:ext cx="8229600" cy="4643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4"/>
          <p:cNvGrpSpPr/>
          <p:nvPr/>
        </p:nvGrpSpPr>
        <p:grpSpPr>
          <a:xfrm>
            <a:off x="6014858" y="2344016"/>
            <a:ext cx="2220686" cy="646331"/>
            <a:chOff x="6733308" y="1935185"/>
            <a:chExt cx="2220686" cy="646331"/>
          </a:xfrm>
        </p:grpSpPr>
        <p:sp>
          <p:nvSpPr>
            <p:cNvPr id="6" name="Rectangle 5"/>
            <p:cNvSpPr/>
            <p:nvPr/>
          </p:nvSpPr>
          <p:spPr>
            <a:xfrm>
              <a:off x="6733308" y="1935185"/>
              <a:ext cx="2220686" cy="646331"/>
            </a:xfrm>
            <a:prstGeom prst="rect">
              <a:avLst/>
            </a:prstGeom>
            <a:ln w="3175"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6792689" y="2120926"/>
              <a:ext cx="439387" cy="1588"/>
            </a:xfrm>
            <a:prstGeom prst="line">
              <a:avLst/>
            </a:prstGeom>
            <a:ln>
              <a:solidFill>
                <a:srgbClr val="336699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6792689" y="2375074"/>
              <a:ext cx="439387" cy="1588"/>
            </a:xfrm>
            <a:prstGeom prst="line">
              <a:avLst/>
            </a:prstGeom>
            <a:ln>
              <a:solidFill>
                <a:srgbClr val="8EA5CB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205374" y="1935185"/>
              <a:ext cx="171232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latin typeface="Segoe"/>
                </a:rPr>
                <a:t>Static separation</a:t>
              </a:r>
            </a:p>
            <a:p>
              <a:r>
                <a:rPr lang="en-GB" sz="1600" dirty="0" smtClean="0">
                  <a:latin typeface="Segoe"/>
                </a:rPr>
                <a:t>Strong atomicity</a:t>
              </a:r>
              <a:endParaRPr lang="en-GB" sz="1600" dirty="0">
                <a:latin typeface="Segoe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Scaling – Labyrinth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85"/>
          <a:ext cx="8229600" cy="4643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10"/>
          <p:cNvGrpSpPr/>
          <p:nvPr/>
        </p:nvGrpSpPr>
        <p:grpSpPr>
          <a:xfrm>
            <a:off x="6014858" y="1879984"/>
            <a:ext cx="2220686" cy="646331"/>
            <a:chOff x="6733308" y="1935185"/>
            <a:chExt cx="2220686" cy="646331"/>
          </a:xfrm>
        </p:grpSpPr>
        <p:sp>
          <p:nvSpPr>
            <p:cNvPr id="9" name="Rectangle 8"/>
            <p:cNvSpPr/>
            <p:nvPr/>
          </p:nvSpPr>
          <p:spPr>
            <a:xfrm>
              <a:off x="6733308" y="1935185"/>
              <a:ext cx="2220686" cy="646331"/>
            </a:xfrm>
            <a:prstGeom prst="rect">
              <a:avLst/>
            </a:prstGeom>
            <a:ln w="3175"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6792689" y="2120926"/>
              <a:ext cx="439387" cy="1588"/>
            </a:xfrm>
            <a:prstGeom prst="line">
              <a:avLst/>
            </a:prstGeom>
            <a:ln>
              <a:solidFill>
                <a:srgbClr val="336699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6792689" y="2375074"/>
              <a:ext cx="439387" cy="1588"/>
            </a:xfrm>
            <a:prstGeom prst="line">
              <a:avLst/>
            </a:prstGeom>
            <a:ln>
              <a:solidFill>
                <a:srgbClr val="8EA5CB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205374" y="1935185"/>
              <a:ext cx="171232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latin typeface="Segoe"/>
                </a:rPr>
                <a:t>Static separation</a:t>
              </a:r>
            </a:p>
            <a:p>
              <a:r>
                <a:rPr lang="en-GB" sz="1600" dirty="0" smtClean="0">
                  <a:latin typeface="Segoe"/>
                </a:rPr>
                <a:t>Strong atomicity</a:t>
              </a:r>
              <a:endParaRPr lang="en-GB" sz="1600" dirty="0">
                <a:latin typeface="Segoe"/>
              </a:endParaRPr>
            </a:p>
          </p:txBody>
        </p:sp>
      </p:grpSp>
      <p:sp>
        <p:nvSpPr>
          <p:cNvPr id="12" name="Rectangular Callout 11"/>
          <p:cNvSpPr/>
          <p:nvPr/>
        </p:nvSpPr>
        <p:spPr>
          <a:xfrm>
            <a:off x="5417062" y="2725463"/>
            <a:ext cx="2932318" cy="1232379"/>
          </a:xfrm>
          <a:prstGeom prst="wedgeRectCallout">
            <a:avLst>
              <a:gd name="adj1" fmla="val -60837"/>
              <a:gd name="adj2" fmla="val 4214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latin typeface="Segoe"/>
              </a:rPr>
              <a:t>1.0 = wall-clock execution time of sequential code without concurrency control</a:t>
            </a:r>
            <a:endParaRPr lang="en-GB" sz="1600" dirty="0">
              <a:latin typeface="Sego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Making sense of TM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9918"/>
            <a:ext cx="8229600" cy="4460916"/>
          </a:xfrm>
        </p:spPr>
        <p:txBody>
          <a:bodyPr/>
          <a:lstStyle/>
          <a:p>
            <a:r>
              <a:rPr lang="en-GB" dirty="0" smtClean="0"/>
              <a:t>Focus on the interface between the language and the programmer</a:t>
            </a:r>
          </a:p>
          <a:p>
            <a:pPr lvl="1"/>
            <a:r>
              <a:rPr lang="en-GB" dirty="0" smtClean="0"/>
              <a:t>Talk about atomicity, not TM</a:t>
            </a:r>
          </a:p>
          <a:p>
            <a:pPr lvl="1"/>
            <a:r>
              <a:rPr lang="en-GB" dirty="0" smtClean="0"/>
              <a:t>Permit a range of </a:t>
            </a:r>
            <a:r>
              <a:rPr lang="en-GB" dirty="0" err="1" smtClean="0"/>
              <a:t>tx</a:t>
            </a:r>
            <a:r>
              <a:rPr lang="en-GB" dirty="0" smtClean="0"/>
              <a:t> and non-</a:t>
            </a:r>
            <a:r>
              <a:rPr lang="en-GB" dirty="0" err="1" smtClean="0"/>
              <a:t>tx</a:t>
            </a:r>
            <a:r>
              <a:rPr lang="en-GB" dirty="0" smtClean="0"/>
              <a:t> implementations</a:t>
            </a:r>
            <a:endParaRPr lang="en-GB" sz="1000" dirty="0" smtClean="0"/>
          </a:p>
          <a:p>
            <a:r>
              <a:rPr lang="en-GB" dirty="0" smtClean="0"/>
              <a:t>Define idealized “strong semantics” for the language (c.f. sequential consistency)</a:t>
            </a:r>
          </a:p>
          <a:p>
            <a:r>
              <a:rPr lang="en-GB" dirty="0" smtClean="0"/>
              <a:t>Define what it means for a program to be “correctly synchronized” under these semantics</a:t>
            </a:r>
          </a:p>
          <a:p>
            <a:r>
              <a:rPr lang="en-GB" dirty="0" smtClean="0"/>
              <a:t>Treat complicated cases methodically (I/O, locking, etc) </a:t>
            </a:r>
            <a:br>
              <a:rPr lang="en-GB" dirty="0" smtClean="0"/>
            </a:b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Example: a privatization idiom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892285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if (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)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   x = 100;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35689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x++;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94300"/>
            <a:ext cx="91440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true;   x = 0;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6219" y="3929066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4229623" y="3086506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Cloud Callout 10"/>
          <p:cNvSpPr/>
          <p:nvPr/>
        </p:nvSpPr>
        <p:spPr>
          <a:xfrm>
            <a:off x="0" y="2214554"/>
            <a:ext cx="2357454" cy="1500198"/>
          </a:xfrm>
          <a:prstGeom prst="cloudCallout">
            <a:avLst>
              <a:gd name="adj1" fmla="val 52863"/>
              <a:gd name="adj2" fmla="val 6046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 err="1" smtClean="0"/>
              <a:t>x_shared</a:t>
            </a:r>
            <a:r>
              <a:rPr lang="en-GB" sz="2800" dirty="0" smtClean="0"/>
              <a:t> == true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Example: a privatization idiom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892285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if (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)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   x = 100;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35689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x++;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94300"/>
            <a:ext cx="91440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true;   x = 0;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6219" y="4130160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4229623" y="3086506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Cloud Callout 9"/>
          <p:cNvSpPr/>
          <p:nvPr/>
        </p:nvSpPr>
        <p:spPr>
          <a:xfrm>
            <a:off x="285720" y="5000636"/>
            <a:ext cx="2357454" cy="1500198"/>
          </a:xfrm>
          <a:prstGeom prst="cloudCallout">
            <a:avLst>
              <a:gd name="adj1" fmla="val 27005"/>
              <a:gd name="adj2" fmla="val -8073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Old </a:t>
            </a:r>
            <a:r>
              <a:rPr lang="en-GB" sz="2800" dirty="0" err="1" smtClean="0"/>
              <a:t>val</a:t>
            </a:r>
            <a:r>
              <a:rPr lang="en-GB" sz="2800" dirty="0" smtClean="0"/>
              <a:t> </a:t>
            </a:r>
            <a:br>
              <a:rPr lang="en-GB" sz="2800" dirty="0" smtClean="0"/>
            </a:br>
            <a:r>
              <a:rPr lang="en-GB" sz="2800" dirty="0" smtClean="0"/>
              <a:t>x=0</a:t>
            </a:r>
            <a:endParaRPr lang="en-GB" sz="2800" dirty="0"/>
          </a:p>
        </p:txBody>
      </p:sp>
      <p:sp>
        <p:nvSpPr>
          <p:cNvPr id="11" name="Cloud Callout 10"/>
          <p:cNvSpPr/>
          <p:nvPr/>
        </p:nvSpPr>
        <p:spPr>
          <a:xfrm>
            <a:off x="0" y="2214554"/>
            <a:ext cx="2357454" cy="1500198"/>
          </a:xfrm>
          <a:prstGeom prst="cloudCallout">
            <a:avLst>
              <a:gd name="adj1" fmla="val 52863"/>
              <a:gd name="adj2" fmla="val 6046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 err="1" smtClean="0"/>
              <a:t>x_shared</a:t>
            </a:r>
            <a:r>
              <a:rPr lang="en-GB" sz="2800" dirty="0" smtClean="0"/>
              <a:t> == true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Example: a privatization idiom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892285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if (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)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   x = 100;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35689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x++;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94300"/>
            <a:ext cx="91440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   x = 0;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6219" y="4130160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4229623" y="4344474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Cloud Callout 9"/>
          <p:cNvSpPr/>
          <p:nvPr/>
        </p:nvSpPr>
        <p:spPr>
          <a:xfrm>
            <a:off x="285720" y="5000636"/>
            <a:ext cx="2357454" cy="1500198"/>
          </a:xfrm>
          <a:prstGeom prst="cloudCallout">
            <a:avLst>
              <a:gd name="adj1" fmla="val 27005"/>
              <a:gd name="adj2" fmla="val -8073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Old </a:t>
            </a:r>
            <a:r>
              <a:rPr lang="en-GB" sz="2800" dirty="0" err="1" smtClean="0"/>
              <a:t>val</a:t>
            </a:r>
            <a:r>
              <a:rPr lang="en-GB" sz="2800" dirty="0" smtClean="0"/>
              <a:t> </a:t>
            </a:r>
            <a:br>
              <a:rPr lang="en-GB" sz="2800" dirty="0" smtClean="0"/>
            </a:br>
            <a:r>
              <a:rPr lang="en-GB" sz="2800" dirty="0" smtClean="0"/>
              <a:t>x=0</a:t>
            </a:r>
            <a:endParaRPr lang="en-GB" sz="2800" dirty="0"/>
          </a:p>
        </p:txBody>
      </p:sp>
      <p:sp>
        <p:nvSpPr>
          <p:cNvPr id="11" name="Cloud Callout 10"/>
          <p:cNvSpPr/>
          <p:nvPr/>
        </p:nvSpPr>
        <p:spPr>
          <a:xfrm>
            <a:off x="0" y="2214554"/>
            <a:ext cx="2357454" cy="1500198"/>
          </a:xfrm>
          <a:prstGeom prst="cloudCallout">
            <a:avLst>
              <a:gd name="adj1" fmla="val 52863"/>
              <a:gd name="adj2" fmla="val 6046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 err="1" smtClean="0"/>
              <a:t>x_shared</a:t>
            </a:r>
            <a:r>
              <a:rPr lang="en-GB" sz="2800" dirty="0" smtClean="0"/>
              <a:t> == true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Example: a privatization idiom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892285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if (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)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   x = 100;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35689" y="3378868"/>
            <a:ext cx="3143272" cy="20002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atomic {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  </a:t>
            </a:r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  <a:p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x++;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94300"/>
            <a:ext cx="91440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  <a:latin typeface="Lucida Console" pitchFamily="49" charset="0"/>
              </a:rPr>
              <a:t>x_shared</a:t>
            </a:r>
            <a:r>
              <a:rPr lang="en-GB" dirty="0" smtClean="0">
                <a:solidFill>
                  <a:schemeClr val="tx1"/>
                </a:solidFill>
                <a:latin typeface="Lucida Console" pitchFamily="49" charset="0"/>
              </a:rPr>
              <a:t> = false;   x = 1;</a:t>
            </a:r>
            <a:endParaRPr lang="en-GB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86219" y="4130160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4214810" y="4643446"/>
            <a:ext cx="806066" cy="5847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Cloud Callout 9"/>
          <p:cNvSpPr/>
          <p:nvPr/>
        </p:nvSpPr>
        <p:spPr>
          <a:xfrm>
            <a:off x="285720" y="5000636"/>
            <a:ext cx="2357454" cy="1500198"/>
          </a:xfrm>
          <a:prstGeom prst="cloudCallout">
            <a:avLst>
              <a:gd name="adj1" fmla="val 27005"/>
              <a:gd name="adj2" fmla="val -8073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Old </a:t>
            </a:r>
            <a:r>
              <a:rPr lang="en-GB" sz="2800" dirty="0" err="1" smtClean="0"/>
              <a:t>val</a:t>
            </a:r>
            <a:r>
              <a:rPr lang="en-GB" sz="2800" dirty="0" smtClean="0"/>
              <a:t> </a:t>
            </a:r>
            <a:br>
              <a:rPr lang="en-GB" sz="2800" dirty="0" smtClean="0"/>
            </a:br>
            <a:r>
              <a:rPr lang="en-GB" sz="2800" dirty="0" smtClean="0"/>
              <a:t>x=0</a:t>
            </a:r>
            <a:endParaRPr lang="en-GB" sz="2800" dirty="0"/>
          </a:p>
        </p:txBody>
      </p:sp>
      <p:sp>
        <p:nvSpPr>
          <p:cNvPr id="11" name="Cloud Callout 10"/>
          <p:cNvSpPr/>
          <p:nvPr/>
        </p:nvSpPr>
        <p:spPr>
          <a:xfrm>
            <a:off x="0" y="2214554"/>
            <a:ext cx="2357454" cy="1500198"/>
          </a:xfrm>
          <a:prstGeom prst="cloudCallout">
            <a:avLst>
              <a:gd name="adj1" fmla="val 52863"/>
              <a:gd name="adj2" fmla="val 6046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 err="1" smtClean="0"/>
              <a:t>x_shared</a:t>
            </a:r>
            <a:r>
              <a:rPr lang="en-GB" sz="2800" dirty="0" smtClean="0"/>
              <a:t> == true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3959</TotalTime>
  <Words>2293</Words>
  <Application>Microsoft Office PowerPoint</Application>
  <PresentationFormat>On-screen Show (4:3)</PresentationFormat>
  <Paragraphs>565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Making sense of  transactional memory</vt:lpstr>
      <vt:lpstr>Example: double-ended queue</vt:lpstr>
      <vt:lpstr>Implementing this: atomic blocks</vt:lpstr>
      <vt:lpstr>Design questions</vt:lpstr>
      <vt:lpstr>Example: a privatization idiom</vt:lpstr>
      <vt:lpstr>Example: a privatization idiom</vt:lpstr>
      <vt:lpstr>Example: a privatization idiom</vt:lpstr>
      <vt:lpstr>Example: a privatization idiom</vt:lpstr>
      <vt:lpstr>Example: a privatization idiom</vt:lpstr>
      <vt:lpstr>Example: a privatization idiom</vt:lpstr>
      <vt:lpstr>Example: a privatization idiom</vt:lpstr>
      <vt:lpstr>Example: a privatization idiom</vt:lpstr>
      <vt:lpstr>The main argument</vt:lpstr>
      <vt:lpstr>An analogy</vt:lpstr>
      <vt:lpstr>Defining “atomic”, not “TM”</vt:lpstr>
      <vt:lpstr>Strong semantics: a simple interleaved model</vt:lpstr>
      <vt:lpstr>Example: a privatization idiom</vt:lpstr>
      <vt:lpstr>Example: a privatization idiom</vt:lpstr>
      <vt:lpstr>Example: a privatization idiom</vt:lpstr>
      <vt:lpstr>Example: a privatization idiom</vt:lpstr>
      <vt:lpstr>Example: a privatization idiom</vt:lpstr>
      <vt:lpstr>Example: a privatization idiom</vt:lpstr>
      <vt:lpstr>Example: a privatization idiom</vt:lpstr>
      <vt:lpstr>Example: a privatization idiom</vt:lpstr>
      <vt:lpstr>Example: a privatization idiom</vt:lpstr>
      <vt:lpstr>Example: a privatization idiom</vt:lpstr>
      <vt:lpstr>Pragmatically, do we care about...</vt:lpstr>
      <vt:lpstr>How: strong semantics for race-free programs</vt:lpstr>
      <vt:lpstr>Hiding TM from programmers</vt:lpstr>
      <vt:lpstr>Example: a privatization idiom</vt:lpstr>
      <vt:lpstr>Example: a “racy” publication idiom</vt:lpstr>
      <vt:lpstr>What about...</vt:lpstr>
      <vt:lpstr>What about I/O?</vt:lpstr>
      <vt:lpstr>What about C#/Java volatile fields?</vt:lpstr>
      <vt:lpstr>What about locks?</vt:lpstr>
      <vt:lpstr>What about locks?</vt:lpstr>
      <vt:lpstr>What about condition variables?</vt:lpstr>
      <vt:lpstr>What about condition variables?</vt:lpstr>
      <vt:lpstr>Defining “atomic”, not “TM”</vt:lpstr>
      <vt:lpstr>Division of responsibility</vt:lpstr>
      <vt:lpstr>Implementation 1: “classical” atomic blocks on TM</vt:lpstr>
      <vt:lpstr>Implementation 2: very weak TM</vt:lpstr>
      <vt:lpstr>Implementation 3: lock inference</vt:lpstr>
      <vt:lpstr>Integrating non-TM features</vt:lpstr>
      <vt:lpstr>Integrating non-TM features</vt:lpstr>
      <vt:lpstr>Integrating non-TM features</vt:lpstr>
      <vt:lpstr>Integrating non-TM features</vt:lpstr>
      <vt:lpstr>Defining “atomic”, not “TM”</vt:lpstr>
      <vt:lpstr>Performance figures depend on...</vt:lpstr>
      <vt:lpstr>Labyrinth</vt:lpstr>
      <vt:lpstr>Sequential overhead</vt:lpstr>
      <vt:lpstr>Sequential overhead</vt:lpstr>
      <vt:lpstr>Sequential overhead</vt:lpstr>
      <vt:lpstr>Sequential overhead</vt:lpstr>
      <vt:lpstr>Sequential overhead</vt:lpstr>
      <vt:lpstr>Scaling – Genome</vt:lpstr>
      <vt:lpstr>Scaling – Labyrinth</vt:lpstr>
      <vt:lpstr>Making sense of TM</vt:lpstr>
    </vt:vector>
  </TitlesOfParts>
  <Company>University of Cambridge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the Limits of Disjoint Access Parallelism</dc:title>
  <dc:creator>ar481</dc:creator>
  <cp:lastModifiedBy>Tim Harris</cp:lastModifiedBy>
  <cp:revision>276</cp:revision>
  <dcterms:created xsi:type="dcterms:W3CDTF">2009-03-09T12:38:29Z</dcterms:created>
  <dcterms:modified xsi:type="dcterms:W3CDTF">2009-11-27T20:37:02Z</dcterms:modified>
</cp:coreProperties>
</file>