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media/image69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9" r:id="rId1"/>
    <p:sldMasterId id="2147483717" r:id="rId2"/>
  </p:sldMasterIdLst>
  <p:notesMasterIdLst>
    <p:notesMasterId r:id="rId47"/>
  </p:notesMasterIdLst>
  <p:handoutMasterIdLst>
    <p:handoutMasterId r:id="rId48"/>
  </p:handoutMasterIdLst>
  <p:sldIdLst>
    <p:sldId id="256" r:id="rId3"/>
    <p:sldId id="382" r:id="rId4"/>
    <p:sldId id="260" r:id="rId5"/>
    <p:sldId id="385" r:id="rId6"/>
    <p:sldId id="383" r:id="rId7"/>
    <p:sldId id="384" r:id="rId8"/>
    <p:sldId id="386" r:id="rId9"/>
    <p:sldId id="388" r:id="rId10"/>
    <p:sldId id="387" r:id="rId11"/>
    <p:sldId id="389" r:id="rId12"/>
    <p:sldId id="401" r:id="rId13"/>
    <p:sldId id="408" r:id="rId14"/>
    <p:sldId id="407" r:id="rId15"/>
    <p:sldId id="406" r:id="rId16"/>
    <p:sldId id="409" r:id="rId17"/>
    <p:sldId id="413" r:id="rId18"/>
    <p:sldId id="411" r:id="rId19"/>
    <p:sldId id="436" r:id="rId20"/>
    <p:sldId id="376" r:id="rId21"/>
    <p:sldId id="299" r:id="rId22"/>
    <p:sldId id="340" r:id="rId23"/>
    <p:sldId id="346" r:id="rId24"/>
    <p:sldId id="347" r:id="rId25"/>
    <p:sldId id="416" r:id="rId26"/>
    <p:sldId id="420" r:id="rId27"/>
    <p:sldId id="348" r:id="rId28"/>
    <p:sldId id="418" r:id="rId29"/>
    <p:sldId id="419" r:id="rId30"/>
    <p:sldId id="421" r:id="rId31"/>
    <p:sldId id="422" r:id="rId32"/>
    <p:sldId id="424" r:id="rId33"/>
    <p:sldId id="425" r:id="rId34"/>
    <p:sldId id="352" r:id="rId35"/>
    <p:sldId id="353" r:id="rId36"/>
    <p:sldId id="426" r:id="rId37"/>
    <p:sldId id="427" r:id="rId38"/>
    <p:sldId id="428" r:id="rId39"/>
    <p:sldId id="429" r:id="rId40"/>
    <p:sldId id="430" r:id="rId41"/>
    <p:sldId id="432" r:id="rId42"/>
    <p:sldId id="434" r:id="rId43"/>
    <p:sldId id="329" r:id="rId44"/>
    <p:sldId id="435" r:id="rId45"/>
    <p:sldId id="355" r:id="rId46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3929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orient="horz" pos="3045">
          <p15:clr>
            <a:srgbClr val="A4A3A4"/>
          </p15:clr>
        </p15:guide>
        <p15:guide id="6" orient="horz" pos="4269">
          <p15:clr>
            <a:srgbClr val="A4A3A4"/>
          </p15:clr>
        </p15:guide>
        <p15:guide id="7" orient="horz" pos="3974">
          <p15:clr>
            <a:srgbClr val="A4A3A4"/>
          </p15:clr>
        </p15:guide>
        <p15:guide id="8" pos="2880">
          <p15:clr>
            <a:srgbClr val="A4A3A4"/>
          </p15:clr>
        </p15:guide>
        <p15:guide id="9" orient="horz" pos="1275" userDrawn="1">
          <p15:clr>
            <a:srgbClr val="A4A3A4"/>
          </p15:clr>
        </p15:guide>
        <p15:guide id="10" orient="horz" pos="391" userDrawn="1">
          <p15:clr>
            <a:srgbClr val="A4A3A4"/>
          </p15:clr>
        </p15:guide>
        <p15:guide id="11" pos="204" userDrawn="1">
          <p15:clr>
            <a:srgbClr val="A4A3A4"/>
          </p15:clr>
        </p15:guide>
        <p15:guide id="12" pos="5556" userDrawn="1">
          <p15:clr>
            <a:srgbClr val="A4A3A4"/>
          </p15:clr>
        </p15:guide>
        <p15:guide id="13" orient="horz" pos="482">
          <p15:clr>
            <a:srgbClr val="A4A3A4"/>
          </p15:clr>
        </p15:guide>
        <p15:guide id="14" pos="90">
          <p15:clr>
            <a:srgbClr val="A4A3A4"/>
          </p15:clr>
        </p15:guide>
        <p15:guide id="15" pos="56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F7FE"/>
    <a:srgbClr val="B4B4B4"/>
    <a:srgbClr val="C00000"/>
    <a:srgbClr val="FF0066"/>
    <a:srgbClr val="1F4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69" autoAdjust="0"/>
    <p:restoredTop sz="94434" autoAdjust="0"/>
  </p:normalViewPr>
  <p:slideViewPr>
    <p:cSldViewPr snapToObjects="1">
      <p:cViewPr varScale="1">
        <p:scale>
          <a:sx n="93" d="100"/>
          <a:sy n="93" d="100"/>
        </p:scale>
        <p:origin x="288" y="78"/>
      </p:cViewPr>
      <p:guideLst>
        <p:guide orient="horz" pos="3929"/>
        <p:guide orient="horz" pos="2160"/>
        <p:guide orient="horz" pos="3045"/>
        <p:guide orient="horz" pos="4269"/>
        <p:guide orient="horz" pos="3974"/>
        <p:guide pos="2880"/>
        <p:guide orient="horz" pos="1275"/>
        <p:guide orient="horz" pos="391"/>
        <p:guide pos="204"/>
        <p:guide pos="5556"/>
        <p:guide orient="horz" pos="482"/>
        <p:guide pos="90"/>
        <p:guide pos="56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48" d="100"/>
          <a:sy n="48" d="100"/>
        </p:scale>
        <p:origin x="289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fconti\Dropbox\Projects\reports\PULP\FULMINE_hwce_efficienc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fconti\Dropbox\Projects\reports\PULP\FULMINE_hwce_efficienc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Foglio1!$C$7</c:f>
              <c:strCache>
                <c:ptCount val="1"/>
                <c:pt idx="0">
                  <c:v>Cluster Performance [Mop/s]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Foglio1!$A$8:$B$12</c:f>
              <c:multiLvlStrCache>
                <c:ptCount val="5"/>
                <c:lvl>
                  <c:pt idx="0">
                    <c:v>1 core</c:v>
                  </c:pt>
                  <c:pt idx="1">
                    <c:v>4 cores vectorized</c:v>
                  </c:pt>
                  <c:pt idx="2">
                    <c:v>16b weights</c:v>
                  </c:pt>
                  <c:pt idx="3">
                    <c:v>8b weights</c:v>
                  </c:pt>
                  <c:pt idx="4">
                    <c:v>4b weights</c:v>
                  </c:pt>
                </c:lvl>
                <c:lvl>
                  <c:pt idx="0">
                    <c:v>SW</c:v>
                  </c:pt>
                  <c:pt idx="2">
                    <c:v>HWCE</c:v>
                  </c:pt>
                </c:lvl>
              </c:multiLvlStrCache>
            </c:multiLvlStrRef>
          </c:cat>
          <c:val>
            <c:numRef>
              <c:f>Foglio1!$C$8:$C$12</c:f>
              <c:numCache>
                <c:formatCode>General</c:formatCode>
                <c:ptCount val="5"/>
                <c:pt idx="0">
                  <c:v>58.199088145896667</c:v>
                </c:pt>
                <c:pt idx="1">
                  <c:v>455.89285714285722</c:v>
                </c:pt>
                <c:pt idx="2">
                  <c:v>5065.4761904761908</c:v>
                </c:pt>
                <c:pt idx="3">
                  <c:v>9419.0476190476184</c:v>
                </c:pt>
                <c:pt idx="4">
                  <c:v>12704.761904761899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381-495E-986F-1E4B890025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2524304"/>
        <c:axId val="122524864"/>
      </c:barChart>
      <c:catAx>
        <c:axId val="12252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2524864"/>
        <c:crosses val="autoZero"/>
        <c:auto val="1"/>
        <c:lblAlgn val="ctr"/>
        <c:lblOffset val="100"/>
        <c:noMultiLvlLbl val="0"/>
      </c:catAx>
      <c:valAx>
        <c:axId val="122524864"/>
        <c:scaling>
          <c:logBase val="10"/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252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Foglio1!$D$7</c:f>
              <c:strCache>
                <c:ptCount val="1"/>
                <c:pt idx="0">
                  <c:v>Cluster Efficiency [Mop/s/mW]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cat>
            <c:multiLvlStrRef>
              <c:f>Foglio1!$A$8:$B$12</c:f>
              <c:multiLvlStrCache>
                <c:ptCount val="5"/>
                <c:lvl>
                  <c:pt idx="0">
                    <c:v>1 core</c:v>
                  </c:pt>
                  <c:pt idx="1">
                    <c:v>4 cores vectorized</c:v>
                  </c:pt>
                  <c:pt idx="2">
                    <c:v>16b weights</c:v>
                  </c:pt>
                  <c:pt idx="3">
                    <c:v>8b weights</c:v>
                  </c:pt>
                  <c:pt idx="4">
                    <c:v>4b weights</c:v>
                  </c:pt>
                </c:lvl>
                <c:lvl>
                  <c:pt idx="0">
                    <c:v>SW</c:v>
                  </c:pt>
                  <c:pt idx="2">
                    <c:v>HWCE</c:v>
                  </c:pt>
                </c:lvl>
              </c:multiLvlStrCache>
            </c:multiLvlStrRef>
          </c:cat>
          <c:val>
            <c:numRef>
              <c:f>Foglio1!$E$8:$E$12</c:f>
              <c:numCache>
                <c:formatCode>General</c:formatCode>
                <c:ptCount val="5"/>
                <c:pt idx="0">
                  <c:v>38.741022290346997</c:v>
                </c:pt>
                <c:pt idx="1">
                  <c:v>289.46497167710538</c:v>
                </c:pt>
                <c:pt idx="2">
                  <c:v>1298.4971124231779</c:v>
                </c:pt>
                <c:pt idx="3">
                  <c:v>2414.502738776072</c:v>
                </c:pt>
                <c:pt idx="4">
                  <c:v>3256.771136023538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5C-4A12-AC22-4E1945299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2527104"/>
        <c:axId val="122527664"/>
      </c:barChart>
      <c:catAx>
        <c:axId val="12252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2527664"/>
        <c:crosses val="autoZero"/>
        <c:auto val="1"/>
        <c:lblAlgn val="ctr"/>
        <c:lblOffset val="100"/>
        <c:noMultiLvlLbl val="0"/>
      </c:catAx>
      <c:valAx>
        <c:axId val="122527664"/>
        <c:scaling>
          <c:logBase val="10"/>
          <c:orientation val="minMax"/>
          <c:max val="1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2527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10DF1-1269-6D4A-9621-A3B8154A2E18}" type="datetimeFigureOut">
              <a:rPr lang="de-DE" smtClean="0">
                <a:latin typeface="Arial" panose="020B0604020202020204" pitchFamily="34" charset="0"/>
              </a:rPr>
              <a:pPr/>
              <a:t>30.11.2017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C67F9-0121-424E-BBD0-5352DCCD13D6}" type="slidenum">
              <a:rPr lang="de-DE" smtClean="0">
                <a:latin typeface="Arial" panose="020B0604020202020204" pitchFamily="34" charset="0"/>
              </a:rPr>
              <a:pPr/>
              <a:t>‹N›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0260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BCDB334D-D17F-49C4-91DD-37BB7E818209}" type="datetimeFigureOut">
              <a:rPr lang="de-CH" smtClean="0"/>
              <a:pPr/>
              <a:t>30.11.2017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A51C0C35-A9A2-4EFD-9BAF-1E52E29E03D1}" type="slidenum">
              <a:rPr lang="de-CH" smtClean="0"/>
              <a:pPr/>
              <a:t>‹N›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3599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Traver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is</a:t>
            </a:r>
            <a:r>
              <a:rPr lang="de-CH" baseline="0" dirty="0" smtClean="0"/>
              <a:t> not </a:t>
            </a:r>
            <a:r>
              <a:rPr lang="de-CH" baseline="0" dirty="0" err="1" smtClean="0"/>
              <a:t>with</a:t>
            </a:r>
            <a:r>
              <a:rPr lang="de-CH" baseline="0" dirty="0" smtClean="0"/>
              <a:t> </a:t>
            </a:r>
            <a:r>
              <a:rPr lang="de-CH" baseline="0" dirty="0" err="1" smtClean="0"/>
              <a:t>us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any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more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33751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Pulp v3 </a:t>
            </a:r>
            <a:r>
              <a:rPr lang="de-CH" dirty="0" err="1" smtClean="0"/>
              <a:t>comes</a:t>
            </a:r>
            <a:r>
              <a:rPr lang="de-CH" baseline="0" dirty="0" smtClean="0"/>
              <a:t> out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blue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here</a:t>
            </a:r>
            <a:r>
              <a:rPr lang="de-CH" baseline="0" dirty="0" smtClean="0"/>
              <a:t> – </a:t>
            </a:r>
            <a:r>
              <a:rPr lang="de-CH" baseline="0" dirty="0" err="1" smtClean="0"/>
              <a:t>it’s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important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to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introduce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before</a:t>
            </a:r>
            <a:r>
              <a:rPr lang="de-CH" baseline="0" dirty="0" smtClean="0"/>
              <a:t> – </a:t>
            </a:r>
            <a:r>
              <a:rPr lang="de-CH" baseline="0" dirty="0" err="1" smtClean="0"/>
              <a:t>see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my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previous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note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26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61380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40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63960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42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71894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3581400"/>
            <a:ext cx="6096000" cy="685800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  <a:endParaRPr lang="de-CH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781800" y="3581400"/>
            <a:ext cx="1981200" cy="6858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dirty="0" smtClean="0"/>
              <a:t>Edit Master text styles</a:t>
            </a:r>
            <a:endParaRPr lang="de-CH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200" y="4467225"/>
            <a:ext cx="5715000" cy="21621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080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4172" y="1340768"/>
            <a:ext cx="8496300" cy="489334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 dirty="0" smtClean="0"/>
              <a:t>Erste Ebene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088E-76CE-47FB-B082-7B4DF57DCB80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Davide Rossi</a:t>
            </a:r>
            <a:endParaRPr lang="de-CH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‹N›</a:t>
            </a:fld>
            <a:endParaRPr lang="de-CH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521346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1340768"/>
            <a:ext cx="4104000" cy="4896521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Erste Ebene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1340768"/>
            <a:ext cx="4104134" cy="4896521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Erste Ebene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Davide Rossi</a:t>
            </a:r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‹N›</a:t>
            </a:fld>
            <a:endParaRPr lang="de-CH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de-CH" dirty="0" smtClean="0"/>
              <a:t>Mastertitelformat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5750164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BCF61-4821-475A-8BAA-891C7275734C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Davide Rossi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‹N›</a:t>
            </a:fld>
            <a:endParaRPr lang="de-CH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Mastertitelformat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38598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t="34374" r="11111"/>
          <a:stretch/>
        </p:blipFill>
        <p:spPr>
          <a:xfrm>
            <a:off x="0" y="0"/>
            <a:ext cx="9144000" cy="4384559"/>
          </a:xfrm>
          <a:prstGeom prst="rect">
            <a:avLst/>
          </a:prstGeom>
          <a:ln>
            <a:noFill/>
          </a:ln>
          <a:effectLst>
            <a:reflection blurRad="330200" stA="45000" endPos="65000" dist="50800" dir="5400000" sy="-100000" algn="bl" rotWithShape="0"/>
            <a:softEdge rad="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6576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PULP Conference, Someplace, </a:t>
            </a:r>
            <a:r>
              <a:rPr lang="en-US" dirty="0" err="1" smtClean="0"/>
              <a:t>Somecountry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" r="14497"/>
          <a:stretch/>
        </p:blipFill>
        <p:spPr>
          <a:xfrm>
            <a:off x="-1" y="457200"/>
            <a:ext cx="9144001" cy="2292889"/>
          </a:xfrm>
          <a:prstGeom prst="rect">
            <a:avLst/>
          </a:prstGeom>
        </p:spPr>
      </p:pic>
      <p:pic>
        <p:nvPicPr>
          <p:cNvPr id="11" name="Picture 4" descr="\\iis-smb.ee.ethz.ch\homes\MSDesktop\bundle\eth_logo.wmf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4075" y="5997269"/>
            <a:ext cx="1558925" cy="251975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091" y="4293096"/>
            <a:ext cx="840909" cy="83904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6314253" y="6249244"/>
            <a:ext cx="2448747" cy="338554"/>
          </a:xfrm>
          <a:prstGeom prst="rect">
            <a:avLst/>
          </a:prstGeom>
        </p:spPr>
        <p:txBody>
          <a:bodyPr wrap="none" rIns="0">
            <a:spAutoFit/>
          </a:bodyPr>
          <a:lstStyle/>
          <a:p>
            <a:pPr algn="r"/>
            <a:r>
              <a:rPr kumimoji="0" lang="de-CH" sz="16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</a:t>
            </a:r>
            <a:r>
              <a:rPr kumimoji="0" lang="de-CH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Integrated Systems Laboratory</a:t>
            </a:r>
            <a:endParaRPr lang="de-CH" sz="1600" b="0" i="1" dirty="0">
              <a:latin typeface="Arial Narrow" panose="020B060602020203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5988844" y="5155114"/>
            <a:ext cx="2774156" cy="584775"/>
          </a:xfrm>
          <a:prstGeom prst="rect">
            <a:avLst/>
          </a:prstGeom>
        </p:spPr>
        <p:txBody>
          <a:bodyPr wrap="none" rIns="0">
            <a:spAutoFit/>
          </a:bodyPr>
          <a:lstStyle/>
          <a:p>
            <a:pPr algn="r"/>
            <a:r>
              <a:rPr kumimoji="0" lang="de-CH" sz="16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</a:t>
            </a:r>
            <a:r>
              <a:rPr lang="en-US" sz="1600" i="1" dirty="0" smtClean="0">
                <a:latin typeface="Arial Narrow" panose="020B0606020202030204" pitchFamily="34" charset="0"/>
              </a:rPr>
              <a:t>Department of Electrical, Electronic</a:t>
            </a:r>
            <a:br>
              <a:rPr lang="en-US" sz="1600" i="1" dirty="0" smtClean="0">
                <a:latin typeface="Arial Narrow" panose="020B0606020202030204" pitchFamily="34" charset="0"/>
              </a:rPr>
            </a:br>
            <a:r>
              <a:rPr lang="en-US" sz="1600" i="1" dirty="0" smtClean="0">
                <a:latin typeface="Arial Narrow" panose="020B0606020202030204" pitchFamily="34" charset="0"/>
              </a:rPr>
              <a:t> and Information Engineering</a:t>
            </a:r>
            <a:endParaRPr lang="de-CH" sz="1600" b="0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12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tabLst>
          <a:tab pos="8100000" algn="l"/>
        </a:tabLst>
        <a:defRPr sz="3200" b="1" u="none" kern="1200">
          <a:solidFill>
            <a:srgbClr val="1CB24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2400" i="1" kern="1200" baseline="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937624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fld id="{64C4088E-76CE-47FB-B082-7B4DF57DCB80}" type="datetime1">
              <a:rPr lang="de-DE" smtClean="0"/>
              <a:pPr/>
              <a:t>30.11.2017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572000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CH" dirty="0" smtClean="0"/>
              <a:t>Davide Rossi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fld id="{6C6AE60A-B69C-4790-82F7-3882EDF23186}" type="slidenum">
              <a:rPr lang="de-CH" smtClean="0"/>
              <a:pPr/>
              <a:t>‹N›</a:t>
            </a:fld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1340768"/>
            <a:ext cx="8483938" cy="4896520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de-CH" dirty="0" smtClean="0"/>
              <a:t>Erste Ebene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16" name="Textfeld 15"/>
          <p:cNvSpPr txBox="1"/>
          <p:nvPr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de-CH" sz="1200" dirty="0" smtClean="0">
                <a:latin typeface="Arial Narrow" panose="020B0606020202030204" pitchFamily="34" charset="0"/>
              </a:rPr>
              <a:t>|</a:t>
            </a:r>
            <a:endParaRPr lang="de-CH" sz="1200" dirty="0">
              <a:latin typeface="Arial Narrow" panose="020B060602020203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834508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de-CH" sz="1200" dirty="0" smtClean="0">
                <a:latin typeface="Arial Narrow" panose="020B0606020202030204" pitchFamily="34" charset="0"/>
              </a:rPr>
              <a:t>|</a:t>
            </a:r>
            <a:endParaRPr lang="de-CH" sz="1200" dirty="0">
              <a:latin typeface="Arial Narrow" panose="020B0606020202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6308726"/>
            <a:ext cx="1601083" cy="440511"/>
          </a:xfrm>
          <a:prstGeom prst="rect">
            <a:avLst/>
          </a:prstGeom>
        </p:spPr>
      </p:pic>
      <p:sp>
        <p:nvSpPr>
          <p:cNvPr id="22" name="Rechteck 23"/>
          <p:cNvSpPr/>
          <p:nvPr userDrawn="1"/>
        </p:nvSpPr>
        <p:spPr>
          <a:xfrm>
            <a:off x="0" y="278074"/>
            <a:ext cx="9144000" cy="6289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1488" y="332656"/>
            <a:ext cx="8496300" cy="504056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1693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rgbClr val="B4B4B4"/>
        </a:buClr>
        <a:buFont typeface="Wingdings" pitchFamily="2" charset="2"/>
        <a:buChar char="§"/>
        <a:defRPr sz="2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rgbClr val="B4B4B4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rgbClr val="B4B4B4"/>
        </a:buClr>
        <a:buFont typeface="Wingdings" pitchFamily="2" charset="2"/>
        <a:buChar char="§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rgbClr val="B4B4B4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rgbClr val="B4B4B4"/>
        </a:buClr>
        <a:buFont typeface="Wingdings" pitchFamily="2" charset="2"/>
        <a:buChar char="§"/>
        <a:defRPr sz="1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04">
          <p15:clr>
            <a:srgbClr val="F26B43"/>
          </p15:clr>
        </p15:guide>
        <p15:guide id="3" pos="5556">
          <p15:clr>
            <a:srgbClr val="F26B43"/>
          </p15:clr>
        </p15:guide>
        <p15:guide id="4" orient="horz" pos="391">
          <p15:clr>
            <a:srgbClr val="F26B43"/>
          </p15:clr>
        </p15:guide>
        <p15:guide id="5" orient="horz" pos="1275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04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3974">
          <p15:clr>
            <a:srgbClr val="F26B43"/>
          </p15:clr>
        </p15:guide>
        <p15:guide id="10" orient="horz" pos="426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46.png"/><Relationship Id="rId7" Type="http://schemas.openxmlformats.org/officeDocument/2006/relationships/image" Target="../media/image49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6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4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gif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40968"/>
            <a:ext cx="83058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Sub-</a:t>
            </a:r>
            <a:r>
              <a:rPr lang="en-US" dirty="0" err="1"/>
              <a:t>pJ</a:t>
            </a:r>
            <a:r>
              <a:rPr lang="en-US" dirty="0"/>
              <a:t> per Operation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Scalable Computing </a:t>
            </a:r>
            <a:r>
              <a:rPr lang="en-US" dirty="0"/>
              <a:t>with the PULP </a:t>
            </a:r>
            <a:r>
              <a:rPr lang="en-US" dirty="0" smtClean="0"/>
              <a:t>Platform</a:t>
            </a:r>
            <a:r>
              <a:rPr lang="en-US" i="1" kern="0" dirty="0"/>
              <a:t/>
            </a:r>
            <a:br>
              <a:rPr lang="en-US" i="1" kern="0" dirty="0"/>
            </a:br>
            <a:r>
              <a:rPr lang="de-CH" u="none" dirty="0" smtClean="0"/>
              <a:t>	</a:t>
            </a:r>
            <a:endParaRPr lang="de-CH" u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3751312"/>
            <a:ext cx="6096000" cy="685800"/>
          </a:xfrm>
        </p:spPr>
        <p:txBody>
          <a:bodyPr>
            <a:normAutofit/>
          </a:bodyPr>
          <a:lstStyle/>
          <a:p>
            <a:r>
              <a:rPr lang="it-IT" dirty="0" smtClean="0"/>
              <a:t>MCC2017</a:t>
            </a:r>
            <a:r>
              <a:rPr lang="de-CH" dirty="0" smtClean="0"/>
              <a:t>, Uppsala</a:t>
            </a:r>
            <a:endParaRPr lang="de-C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781800" y="3789040"/>
            <a:ext cx="1981200" cy="432048"/>
          </a:xfrm>
        </p:spPr>
        <p:txBody>
          <a:bodyPr>
            <a:normAutofit lnSpcReduction="10000"/>
          </a:bodyPr>
          <a:lstStyle/>
          <a:p>
            <a:pPr algn="ctr"/>
            <a:r>
              <a:rPr lang="de-CH" dirty="0" smtClean="0"/>
              <a:t>30.11.2017</a:t>
            </a:r>
            <a:endParaRPr lang="de-C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51520" y="4581128"/>
            <a:ext cx="5616624" cy="2088232"/>
          </a:xfrm>
        </p:spPr>
        <p:txBody>
          <a:bodyPr>
            <a:normAutofit/>
          </a:bodyPr>
          <a:lstStyle/>
          <a:p>
            <a:r>
              <a:rPr lang="de-CH" sz="2600" b="1" dirty="0"/>
              <a:t>Davide </a:t>
            </a:r>
            <a:r>
              <a:rPr lang="de-CH" sz="2600" b="1" dirty="0" smtClean="0"/>
              <a:t>Rossi</a:t>
            </a:r>
            <a:r>
              <a:rPr lang="de-CH" b="1" dirty="0" smtClean="0"/>
              <a:t>, </a:t>
            </a:r>
            <a:endParaRPr lang="de-CH" b="1" dirty="0"/>
          </a:p>
          <a:p>
            <a:r>
              <a:rPr lang="de-CH" b="1" dirty="0"/>
              <a:t>d</a:t>
            </a:r>
            <a:r>
              <a:rPr lang="de-CH" b="1" dirty="0" smtClean="0"/>
              <a:t>avide.rossi@unibo.it</a:t>
            </a:r>
          </a:p>
          <a:p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186281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10</a:t>
            </a:fld>
            <a:endParaRPr lang="de-CH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Near-Threshold</a:t>
            </a:r>
            <a:r>
              <a:rPr lang="it-IT" dirty="0" smtClean="0"/>
              <a:t> </a:t>
            </a:r>
            <a:r>
              <a:rPr lang="it-IT" dirty="0" err="1" smtClean="0"/>
              <a:t>Multiprocessing</a:t>
            </a:r>
            <a:endParaRPr lang="it-IT" dirty="0"/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 rot="16200000" flipH="1">
            <a:off x="3067085" y="3524797"/>
            <a:ext cx="56877" cy="54693"/>
          </a:xfrm>
          <a:prstGeom prst="rect">
            <a:avLst/>
          </a:prstGeom>
          <a:noFill/>
          <a:ln w="28575" cap="flat" cmpd="sng" algn="ctr">
            <a:noFill/>
            <a:prstDash val="solid"/>
            <a:headEnd/>
            <a:tailEnd/>
          </a:ln>
          <a:effectLst/>
        </p:spPr>
        <p:txBody>
          <a:bodyPr wrap="none" lIns="81631" tIns="55183" rIns="81631" bIns="40816" anchor="ctr"/>
          <a:lstStyle/>
          <a:p>
            <a:pPr marL="0" marR="0" lvl="0" indent="0" algn="ctr" defTabSz="829139" eaLnBrk="1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829139" algn="l"/>
                <a:tab pos="1658277" algn="l"/>
                <a:tab pos="2487415" algn="l"/>
                <a:tab pos="3316554" algn="l"/>
                <a:tab pos="4145692" algn="l"/>
                <a:tab pos="4974831" algn="l"/>
                <a:tab pos="5803970" algn="l"/>
                <a:tab pos="6633106" algn="l"/>
                <a:tab pos="7462246" algn="l"/>
                <a:tab pos="8291383" algn="l"/>
                <a:tab pos="9120521" algn="l"/>
                <a:tab pos="9949660" algn="l"/>
                <a:tab pos="10778802" algn="l"/>
                <a:tab pos="11607939" algn="l"/>
                <a:tab pos="12437077" algn="l"/>
                <a:tab pos="13266216" algn="l"/>
                <a:tab pos="14095352" algn="l"/>
                <a:tab pos="14924491" algn="l"/>
                <a:tab pos="15753629" algn="l"/>
                <a:tab pos="16582766" algn="l"/>
              </a:tabLst>
              <a:defRPr/>
            </a:pPr>
            <a:endParaRPr kumimoji="0" lang="en-US" b="1" i="1" u="none" strike="noStrike" kern="0" cap="none" spc="0" normalizeH="0" baseline="0" noProof="0" dirty="0">
              <a:ln>
                <a:noFill/>
              </a:ln>
              <a:solidFill>
                <a:sysClr val="window" lastClr="FFFFFF">
                  <a:lumMod val="65000"/>
                </a:sys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9" name="Rectangle 14"/>
          <p:cNvSpPr>
            <a:spLocks noChangeAspect="1" noChangeArrowheads="1"/>
          </p:cNvSpPr>
          <p:nvPr/>
        </p:nvSpPr>
        <p:spPr bwMode="auto">
          <a:xfrm>
            <a:off x="4030925" y="3599935"/>
            <a:ext cx="546929" cy="170632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81631" tIns="55183" rIns="81631" bIns="40816" anchor="ctr"/>
          <a:lstStyle/>
          <a:p>
            <a:pPr marL="0" marR="0" lvl="0" indent="0" algn="ctr" defTabSz="829139" eaLnBrk="1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829139" algn="l"/>
                <a:tab pos="1658277" algn="l"/>
                <a:tab pos="2487415" algn="l"/>
                <a:tab pos="3316554" algn="l"/>
                <a:tab pos="4145692" algn="l"/>
                <a:tab pos="4974831" algn="l"/>
                <a:tab pos="5803970" algn="l"/>
                <a:tab pos="6633106" algn="l"/>
                <a:tab pos="7462246" algn="l"/>
                <a:tab pos="8291383" algn="l"/>
                <a:tab pos="9120521" algn="l"/>
                <a:tab pos="9949660" algn="l"/>
                <a:tab pos="10778802" algn="l"/>
                <a:tab pos="11607939" algn="l"/>
                <a:tab pos="12437077" algn="l"/>
                <a:tab pos="13266216" algn="l"/>
                <a:tab pos="14095352" algn="l"/>
                <a:tab pos="14924491" algn="l"/>
                <a:tab pos="15753629" algn="l"/>
                <a:tab pos="16582766" algn="l"/>
              </a:tabLst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. . . . .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81511" y="1465030"/>
            <a:ext cx="2182297" cy="5847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4-stage </a:t>
            </a:r>
            <a:r>
              <a:rPr lang="en-US" sz="1600" dirty="0" err="1" smtClean="0">
                <a:solidFill>
                  <a:srgbClr val="002060"/>
                </a:solidFill>
              </a:rPr>
              <a:t>OpenRISC</a:t>
            </a:r>
            <a:r>
              <a:rPr lang="en-US" sz="1600" dirty="0" smtClean="0">
                <a:solidFill>
                  <a:srgbClr val="002060"/>
                </a:solidFill>
              </a:rPr>
              <a:t> &amp;</a:t>
            </a:r>
            <a:endParaRPr lang="en-US" sz="1600" dirty="0">
              <a:solidFill>
                <a:srgbClr val="002060"/>
              </a:solidFill>
            </a:endParaRPr>
          </a:p>
          <a:p>
            <a:r>
              <a:rPr lang="en-US" sz="1600" dirty="0" smtClean="0">
                <a:solidFill>
                  <a:srgbClr val="002060"/>
                </a:solidFill>
              </a:rPr>
              <a:t>RISC-V RV32IMC 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653755" y="3085914"/>
            <a:ext cx="553377" cy="360584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 w="19050" cap="flat" cmpd="sng" algn="ctr">
            <a:solidFill>
              <a:sysClr val="windowText" lastClr="000000"/>
            </a:solidFill>
            <a:prstDash val="sysDot"/>
            <a:headEnd/>
            <a:tailEnd/>
          </a:ln>
          <a:effectLst/>
        </p:spPr>
        <p:txBody>
          <a:bodyPr vert="horz" wrap="none" lIns="81631" tIns="55183" rIns="81631" bIns="40816" anchor="ctr"/>
          <a:lstStyle/>
          <a:p>
            <a:pPr marL="0" marR="0" lvl="0" indent="0" algn="ctr" defTabSz="829139" eaLnBrk="1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829139" algn="l"/>
                <a:tab pos="1658277" algn="l"/>
                <a:tab pos="2487415" algn="l"/>
                <a:tab pos="3316554" algn="l"/>
                <a:tab pos="4145692" algn="l"/>
                <a:tab pos="4974831" algn="l"/>
                <a:tab pos="5803970" algn="l"/>
                <a:tab pos="6633106" algn="l"/>
                <a:tab pos="7462246" algn="l"/>
                <a:tab pos="8291383" algn="l"/>
                <a:tab pos="9120521" algn="l"/>
                <a:tab pos="9949660" algn="l"/>
                <a:tab pos="10778802" algn="l"/>
                <a:tab pos="11607939" algn="l"/>
                <a:tab pos="12437077" algn="l"/>
                <a:tab pos="13266216" algn="l"/>
                <a:tab pos="14095352" algn="l"/>
                <a:tab pos="14924491" algn="l"/>
                <a:tab pos="15753629" algn="l"/>
                <a:tab pos="16582766" algn="l"/>
              </a:tabLst>
              <a:defRPr/>
            </a:pPr>
            <a:r>
              <a:rPr lang="en-US" b="1" kern="0" dirty="0" smtClean="0">
                <a:latin typeface="Calibri" pitchFamily="34" charset="0"/>
                <a:ea typeface="+mn-ea"/>
                <a:cs typeface="Calibri" pitchFamily="34" charset="0"/>
              </a:rPr>
              <a:t>I$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B</a:t>
            </a:r>
            <a:r>
              <a:rPr kumimoji="0" lang="it-IT" sz="16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0</a:t>
            </a:r>
            <a:endParaRPr kumimoji="0" lang="en-US" sz="1600" b="1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477625" y="3089307"/>
            <a:ext cx="553377" cy="360584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 w="19050" cap="flat" cmpd="sng" algn="ctr">
            <a:solidFill>
              <a:sysClr val="windowText" lastClr="000000"/>
            </a:solidFill>
            <a:prstDash val="sysDot"/>
            <a:headEnd/>
            <a:tailEnd/>
          </a:ln>
          <a:effectLst/>
        </p:spPr>
        <p:txBody>
          <a:bodyPr vert="horz" wrap="none" lIns="81631" tIns="55183" rIns="81631" bIns="40816" anchor="ctr"/>
          <a:lstStyle/>
          <a:p>
            <a:pPr marL="0" marR="0" lvl="0" indent="0" algn="ctr" defTabSz="829139" eaLnBrk="1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829139" algn="l"/>
                <a:tab pos="1658277" algn="l"/>
                <a:tab pos="2487415" algn="l"/>
                <a:tab pos="3316554" algn="l"/>
                <a:tab pos="4145692" algn="l"/>
                <a:tab pos="4974831" algn="l"/>
                <a:tab pos="5803970" algn="l"/>
                <a:tab pos="6633106" algn="l"/>
                <a:tab pos="7462246" algn="l"/>
                <a:tab pos="8291383" algn="l"/>
                <a:tab pos="9120521" algn="l"/>
                <a:tab pos="9949660" algn="l"/>
                <a:tab pos="10778802" algn="l"/>
                <a:tab pos="11607939" algn="l"/>
                <a:tab pos="12437077" algn="l"/>
                <a:tab pos="13266216" algn="l"/>
                <a:tab pos="14095352" algn="l"/>
                <a:tab pos="14924491" algn="l"/>
                <a:tab pos="15753629" algn="l"/>
                <a:tab pos="16582766" algn="l"/>
              </a:tabLst>
              <a:defRPr/>
            </a:pPr>
            <a:r>
              <a:rPr lang="en-US" b="1" kern="0" dirty="0" smtClean="0">
                <a:latin typeface="Calibri" pitchFamily="34" charset="0"/>
                <a:ea typeface="+mn-ea"/>
                <a:cs typeface="Calibri" pitchFamily="34" charset="0"/>
              </a:rPr>
              <a:t>I$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B</a:t>
            </a:r>
            <a:r>
              <a:rPr lang="it-IT" b="1" kern="0" baseline="-25000" dirty="0">
                <a:latin typeface="Calibri" pitchFamily="34" charset="0"/>
                <a:ea typeface="+mn-ea"/>
                <a:cs typeface="Calibri" pitchFamily="34" charset="0"/>
              </a:rPr>
              <a:t>k</a:t>
            </a:r>
            <a:endParaRPr kumimoji="0" lang="en-US" sz="1600" b="1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4546" y="5808566"/>
            <a:ext cx="5388398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NT but parallel </a:t>
            </a:r>
            <a:r>
              <a:rPr lang="en-US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Max. Energy efficiency when Active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548803" y="5807362"/>
            <a:ext cx="3389069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+ strong PM for (partial) idleness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grpSp>
        <p:nvGrpSpPr>
          <p:cNvPr id="15" name="Group 8"/>
          <p:cNvGrpSpPr/>
          <p:nvPr/>
        </p:nvGrpSpPr>
        <p:grpSpPr>
          <a:xfrm>
            <a:off x="1493734" y="3714487"/>
            <a:ext cx="7549574" cy="1599754"/>
            <a:chOff x="1493734" y="3714487"/>
            <a:chExt cx="7549574" cy="1599754"/>
          </a:xfrm>
        </p:grpSpPr>
        <p:grpSp>
          <p:nvGrpSpPr>
            <p:cNvPr id="16" name="Gruppo 15"/>
            <p:cNvGrpSpPr/>
            <p:nvPr/>
          </p:nvGrpSpPr>
          <p:grpSpPr>
            <a:xfrm>
              <a:off x="1493734" y="3714487"/>
              <a:ext cx="4449279" cy="522239"/>
              <a:chOff x="1361530" y="3247762"/>
              <a:chExt cx="4449279" cy="522239"/>
            </a:xfrm>
          </p:grpSpPr>
          <p:grpSp>
            <p:nvGrpSpPr>
              <p:cNvPr id="34" name="Gruppo 33"/>
              <p:cNvGrpSpPr/>
              <p:nvPr/>
            </p:nvGrpSpPr>
            <p:grpSpPr>
              <a:xfrm>
                <a:off x="5438775" y="3247762"/>
                <a:ext cx="372034" cy="522239"/>
                <a:chOff x="5438775" y="3247762"/>
                <a:chExt cx="372034" cy="522239"/>
              </a:xfrm>
            </p:grpSpPr>
            <p:sp>
              <p:nvSpPr>
                <p:cNvPr id="40" name="Line 27"/>
                <p:cNvSpPr>
                  <a:spLocks noChangeAspect="1" noChangeShapeType="1"/>
                </p:cNvSpPr>
                <p:nvPr/>
              </p:nvSpPr>
              <p:spPr bwMode="auto">
                <a:xfrm>
                  <a:off x="5738228" y="3638899"/>
                  <a:ext cx="0" cy="131102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lIns="82936" tIns="41469" rIns="82936" bIns="41469"/>
                <a:lstStyle/>
                <a:p>
                  <a:pPr marL="0" marR="0" lvl="0" indent="0" defTabSz="829139" eaLnBrk="1" fontAlgn="auto" latinLnBrk="0" hangingPunct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ct val="100000"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41" name="Line 27"/>
                <p:cNvSpPr>
                  <a:spLocks noChangeAspect="1" noChangeShapeType="1"/>
                </p:cNvSpPr>
                <p:nvPr/>
              </p:nvSpPr>
              <p:spPr bwMode="auto">
                <a:xfrm>
                  <a:off x="5627243" y="3247762"/>
                  <a:ext cx="0" cy="34126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lIns="82936" tIns="41469" rIns="82936" bIns="41469"/>
                <a:lstStyle/>
                <a:p>
                  <a:pPr marL="0" marR="0" lvl="0" indent="0" defTabSz="829139" eaLnBrk="1" fontAlgn="auto" latinLnBrk="0" hangingPunct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ct val="100000"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42" name="Trapezio 41"/>
                <p:cNvSpPr/>
                <p:nvPr/>
              </p:nvSpPr>
              <p:spPr bwMode="auto">
                <a:xfrm>
                  <a:off x="5438775" y="3566560"/>
                  <a:ext cx="372034" cy="81864"/>
                </a:xfrm>
                <a:prstGeom prst="trapezoid">
                  <a:avLst/>
                </a:prstGeom>
                <a:solidFill>
                  <a:srgbClr val="FFC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35" name="Gruppo 34"/>
              <p:cNvGrpSpPr/>
              <p:nvPr/>
            </p:nvGrpSpPr>
            <p:grpSpPr>
              <a:xfrm>
                <a:off x="2628900" y="3247762"/>
                <a:ext cx="372034" cy="522239"/>
                <a:chOff x="2628900" y="3247762"/>
                <a:chExt cx="372034" cy="522239"/>
              </a:xfrm>
            </p:grpSpPr>
            <p:sp>
              <p:nvSpPr>
                <p:cNvPr id="37" name="Line 27"/>
                <p:cNvSpPr>
                  <a:spLocks noChangeAspect="1" noChangeShapeType="1"/>
                </p:cNvSpPr>
                <p:nvPr/>
              </p:nvSpPr>
              <p:spPr bwMode="auto">
                <a:xfrm>
                  <a:off x="2814053" y="3247762"/>
                  <a:ext cx="0" cy="34126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lIns="82936" tIns="41469" rIns="82936" bIns="41469"/>
                <a:lstStyle/>
                <a:p>
                  <a:pPr marL="0" marR="0" lvl="0" indent="0" defTabSz="829139" eaLnBrk="1" fontAlgn="auto" latinLnBrk="0" hangingPunct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ct val="100000"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38" name="Trapezio 37"/>
                <p:cNvSpPr/>
                <p:nvPr/>
              </p:nvSpPr>
              <p:spPr bwMode="auto">
                <a:xfrm>
                  <a:off x="2628900" y="3566560"/>
                  <a:ext cx="372034" cy="81864"/>
                </a:xfrm>
                <a:prstGeom prst="trapezoid">
                  <a:avLst/>
                </a:prstGeom>
                <a:solidFill>
                  <a:srgbClr val="FFC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9" name="Line 27"/>
                <p:cNvSpPr>
                  <a:spLocks noChangeAspect="1" noChangeShapeType="1"/>
                </p:cNvSpPr>
                <p:nvPr/>
              </p:nvSpPr>
              <p:spPr bwMode="auto">
                <a:xfrm>
                  <a:off x="2928353" y="3638899"/>
                  <a:ext cx="0" cy="131102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lIns="82936" tIns="41469" rIns="82936" bIns="41469"/>
                <a:lstStyle/>
                <a:p>
                  <a:pPr marL="0" marR="0" lvl="0" indent="0" defTabSz="829139" eaLnBrk="1" fontAlgn="auto" latinLnBrk="0" hangingPunct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ct val="100000"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  <p:sp>
            <p:nvSpPr>
              <p:cNvPr id="36" name="CasellaDiTesto 35"/>
              <p:cNvSpPr txBox="1"/>
              <p:nvPr/>
            </p:nvSpPr>
            <p:spPr>
              <a:xfrm>
                <a:off x="1361530" y="3300345"/>
                <a:ext cx="923651" cy="338554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CH" sz="1600" dirty="0" smtClean="0">
                    <a:solidFill>
                      <a:srgbClr val="002060"/>
                    </a:solidFill>
                  </a:rPr>
                  <a:t>DEMUX</a:t>
                </a:r>
                <a:endParaRPr lang="en-US" sz="1600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17" name="Gruppo 16"/>
            <p:cNvGrpSpPr/>
            <p:nvPr/>
          </p:nvGrpSpPr>
          <p:grpSpPr>
            <a:xfrm>
              <a:off x="2468759" y="4247293"/>
              <a:ext cx="3782924" cy="601162"/>
              <a:chOff x="2336555" y="3780568"/>
              <a:chExt cx="3782924" cy="601162"/>
            </a:xfrm>
          </p:grpSpPr>
          <p:sp>
            <p:nvSpPr>
              <p:cNvPr id="30" name="Rettangolo 70"/>
              <p:cNvSpPr>
                <a:spLocks/>
              </p:cNvSpPr>
              <p:nvPr/>
            </p:nvSpPr>
            <p:spPr bwMode="auto">
              <a:xfrm>
                <a:off x="2336555" y="3780568"/>
                <a:ext cx="3782924" cy="601162"/>
              </a:xfrm>
              <a:prstGeom prst="rect">
                <a:avLst/>
              </a:prstGeom>
              <a:solidFill>
                <a:schemeClr val="bg2">
                  <a:lumMod val="85000"/>
                </a:scheme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82936" tIns="41469" rIns="82936" bIns="41469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29139" eaLnBrk="1" fontAlgn="auto" latinLnBrk="0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L1 TCDM+T&amp;S</a:t>
                </a:r>
                <a:endPara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Rectangle 3"/>
              <p:cNvSpPr>
                <a:spLocks noChangeArrowheads="1"/>
              </p:cNvSpPr>
              <p:nvPr/>
            </p:nvSpPr>
            <p:spPr bwMode="auto">
              <a:xfrm>
                <a:off x="2464172" y="3860354"/>
                <a:ext cx="711007" cy="455018"/>
              </a:xfrm>
              <a:prstGeom prst="rect">
                <a:avLst/>
              </a:prstGeom>
              <a:solidFill>
                <a:schemeClr val="accent1">
                  <a:lumMod val="25000"/>
                  <a:lumOff val="75000"/>
                </a:schemeClr>
              </a:solidFill>
              <a:ln w="19050" cap="flat" cmpd="sng" algn="ctr">
                <a:solidFill>
                  <a:sysClr val="windowText" lastClr="000000"/>
                </a:solidFill>
                <a:prstDash val="sysDot"/>
                <a:headEnd/>
                <a:tailEnd/>
              </a:ln>
              <a:effectLst/>
            </p:spPr>
            <p:txBody>
              <a:bodyPr vert="horz" wrap="none" lIns="81631" tIns="55183" rIns="81631" bIns="40816" anchor="ctr"/>
              <a:lstStyle/>
              <a:p>
                <a:pPr marL="0" marR="0" lvl="0" indent="0" algn="ctr" defTabSz="829139" eaLnBrk="1" fontAlgn="auto" latinLnBrk="0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829139" algn="l"/>
                    <a:tab pos="1658277" algn="l"/>
                    <a:tab pos="2487415" algn="l"/>
                    <a:tab pos="3316554" algn="l"/>
                    <a:tab pos="4145692" algn="l"/>
                    <a:tab pos="4974831" algn="l"/>
                    <a:tab pos="5803970" algn="l"/>
                    <a:tab pos="6633106" algn="l"/>
                    <a:tab pos="7462246" algn="l"/>
                    <a:tab pos="8291383" algn="l"/>
                    <a:tab pos="9120521" algn="l"/>
                    <a:tab pos="9949660" algn="l"/>
                    <a:tab pos="10778802" algn="l"/>
                    <a:tab pos="11607939" algn="l"/>
                    <a:tab pos="12437077" algn="l"/>
                    <a:tab pos="13266216" algn="l"/>
                    <a:tab pos="14095352" algn="l"/>
                    <a:tab pos="14924491" algn="l"/>
                    <a:tab pos="15753629" algn="l"/>
                    <a:tab pos="16582766" algn="l"/>
                  </a:tabLst>
                  <a:defRPr/>
                </a:pPr>
                <a:r>
                  <a:rPr kumimoji="0" lang="en-US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MB</a:t>
                </a:r>
                <a:r>
                  <a:rPr kumimoji="0" lang="it-IT" sz="1400" b="1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0</a:t>
                </a:r>
                <a:endParaRPr kumimoji="0" lang="en-US" sz="14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32" name="Rectangle 3"/>
              <p:cNvSpPr>
                <a:spLocks noChangeArrowheads="1"/>
              </p:cNvSpPr>
              <p:nvPr/>
            </p:nvSpPr>
            <p:spPr bwMode="auto">
              <a:xfrm>
                <a:off x="5271740" y="3860354"/>
                <a:ext cx="711007" cy="455018"/>
              </a:xfrm>
              <a:prstGeom prst="rect">
                <a:avLst/>
              </a:prstGeom>
              <a:solidFill>
                <a:schemeClr val="accent1">
                  <a:lumMod val="25000"/>
                  <a:lumOff val="75000"/>
                </a:schemeClr>
              </a:solidFill>
              <a:ln w="19050" cap="flat" cmpd="sng" algn="ctr">
                <a:solidFill>
                  <a:sysClr val="windowText" lastClr="000000"/>
                </a:solidFill>
                <a:prstDash val="sysDot"/>
                <a:headEnd/>
                <a:tailEnd/>
              </a:ln>
              <a:effectLst/>
            </p:spPr>
            <p:txBody>
              <a:bodyPr vert="horz" wrap="none" lIns="81631" tIns="55183" rIns="81631" bIns="40816" anchor="ctr"/>
              <a:lstStyle/>
              <a:p>
                <a:pPr marL="0" marR="0" lvl="0" indent="0" algn="ctr" defTabSz="829139" eaLnBrk="1" fontAlgn="auto" latinLnBrk="0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829139" algn="l"/>
                    <a:tab pos="1658277" algn="l"/>
                    <a:tab pos="2487415" algn="l"/>
                    <a:tab pos="3316554" algn="l"/>
                    <a:tab pos="4145692" algn="l"/>
                    <a:tab pos="4974831" algn="l"/>
                    <a:tab pos="5803970" algn="l"/>
                    <a:tab pos="6633106" algn="l"/>
                    <a:tab pos="7462246" algn="l"/>
                    <a:tab pos="8291383" algn="l"/>
                    <a:tab pos="9120521" algn="l"/>
                    <a:tab pos="9949660" algn="l"/>
                    <a:tab pos="10778802" algn="l"/>
                    <a:tab pos="11607939" algn="l"/>
                    <a:tab pos="12437077" algn="l"/>
                    <a:tab pos="13266216" algn="l"/>
                    <a:tab pos="14095352" algn="l"/>
                    <a:tab pos="14924491" algn="l"/>
                    <a:tab pos="15753629" algn="l"/>
                    <a:tab pos="16582766" algn="l"/>
                  </a:tabLst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MB</a:t>
                </a:r>
                <a:r>
                  <a:rPr kumimoji="0" lang="it-IT" sz="1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M</a:t>
                </a:r>
                <a:endParaRPr kumimoji="0" lang="en-US" sz="14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33" name="Rectangle 17"/>
              <p:cNvSpPr>
                <a:spLocks noChangeArrowheads="1"/>
              </p:cNvSpPr>
              <p:nvPr/>
            </p:nvSpPr>
            <p:spPr bwMode="auto">
              <a:xfrm rot="16200000" flipH="1">
                <a:off x="2827699" y="4288027"/>
                <a:ext cx="56877" cy="54693"/>
              </a:xfrm>
              <a:prstGeom prst="rect">
                <a:avLst/>
              </a:prstGeom>
              <a:noFill/>
              <a:ln w="28575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wrap="none" lIns="81631" tIns="55183" rIns="81631" bIns="40816" anchor="ctr"/>
              <a:lstStyle/>
              <a:p>
                <a:pPr marL="0" marR="0" lvl="0" indent="0" algn="ctr" defTabSz="829139" eaLnBrk="1" fontAlgn="auto" latinLnBrk="0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829139" algn="l"/>
                    <a:tab pos="1658277" algn="l"/>
                    <a:tab pos="2487415" algn="l"/>
                    <a:tab pos="3316554" algn="l"/>
                    <a:tab pos="4145692" algn="l"/>
                    <a:tab pos="4974831" algn="l"/>
                    <a:tab pos="5803970" algn="l"/>
                    <a:tab pos="6633106" algn="l"/>
                    <a:tab pos="7462246" algn="l"/>
                    <a:tab pos="8291383" algn="l"/>
                    <a:tab pos="9120521" algn="l"/>
                    <a:tab pos="9949660" algn="l"/>
                    <a:tab pos="10778802" algn="l"/>
                    <a:tab pos="11607939" algn="l"/>
                    <a:tab pos="12437077" algn="l"/>
                    <a:tab pos="13266216" algn="l"/>
                    <a:tab pos="14095352" algn="l"/>
                    <a:tab pos="14924491" algn="l"/>
                    <a:tab pos="15753629" algn="l"/>
                    <a:tab pos="16582766" algn="l"/>
                  </a:tabLst>
                  <a:defRPr/>
                </a:pPr>
                <a:endParaRPr kumimoji="0" lang="en-US" sz="1600" b="1" i="1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  <p:sp>
          <p:nvSpPr>
            <p:cNvPr id="18" name="CasellaDiTesto 17"/>
            <p:cNvSpPr txBox="1"/>
            <p:nvPr/>
          </p:nvSpPr>
          <p:spPr>
            <a:xfrm>
              <a:off x="2463808" y="4894712"/>
              <a:ext cx="3792822" cy="33855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2060"/>
                  </a:solidFill>
                </a:rPr>
                <a:t>Shared L1 </a:t>
              </a:r>
              <a:r>
                <a:rPr lang="en-US" sz="1600" dirty="0" err="1" smtClean="0">
                  <a:solidFill>
                    <a:srgbClr val="002060"/>
                  </a:solidFill>
                </a:rPr>
                <a:t>DataMem</a:t>
              </a:r>
              <a:r>
                <a:rPr lang="en-US" sz="1600" dirty="0">
                  <a:solidFill>
                    <a:srgbClr val="002060"/>
                  </a:solidFill>
                </a:rPr>
                <a:t> </a:t>
              </a:r>
              <a:r>
                <a:rPr lang="en-US" sz="1600" dirty="0" smtClean="0">
                  <a:solidFill>
                    <a:srgbClr val="002060"/>
                  </a:solidFill>
                </a:rPr>
                <a:t>+</a:t>
              </a:r>
              <a:r>
                <a:rPr lang="en-US" sz="1600" dirty="0">
                  <a:solidFill>
                    <a:srgbClr val="002060"/>
                  </a:solidFill>
                </a:rPr>
                <a:t> </a:t>
              </a:r>
              <a:r>
                <a:rPr lang="en-US" sz="1600" dirty="0" smtClean="0">
                  <a:solidFill>
                    <a:srgbClr val="002060"/>
                  </a:solidFill>
                </a:rPr>
                <a:t>Atomic Variables</a:t>
              </a:r>
            </a:p>
          </p:txBody>
        </p:sp>
        <p:grpSp>
          <p:nvGrpSpPr>
            <p:cNvPr id="19" name="Gruppo 18"/>
            <p:cNvGrpSpPr/>
            <p:nvPr/>
          </p:nvGrpSpPr>
          <p:grpSpPr>
            <a:xfrm>
              <a:off x="3122905" y="4074217"/>
              <a:ext cx="5920403" cy="1240024"/>
              <a:chOff x="2990701" y="3607492"/>
              <a:chExt cx="5920403" cy="1240024"/>
            </a:xfrm>
          </p:grpSpPr>
          <p:grpSp>
            <p:nvGrpSpPr>
              <p:cNvPr id="24" name="Gruppo 23"/>
              <p:cNvGrpSpPr/>
              <p:nvPr/>
            </p:nvGrpSpPr>
            <p:grpSpPr>
              <a:xfrm>
                <a:off x="6092729" y="3780568"/>
                <a:ext cx="1986579" cy="407708"/>
                <a:chOff x="6092729" y="3780568"/>
                <a:chExt cx="1986579" cy="407708"/>
              </a:xfrm>
            </p:grpSpPr>
            <p:sp>
              <p:nvSpPr>
                <p:cNvPr id="28" name="Line 27"/>
                <p:cNvSpPr>
                  <a:spLocks noChangeAspect="1" noChangeShapeType="1"/>
                </p:cNvSpPr>
                <p:nvPr/>
              </p:nvSpPr>
              <p:spPr bwMode="auto">
                <a:xfrm rot="16200000">
                  <a:off x="6263361" y="3817259"/>
                  <a:ext cx="0" cy="34126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lIns="82936" tIns="41469" rIns="82936" bIns="41469"/>
                <a:lstStyle/>
                <a:p>
                  <a:pPr marL="0" marR="0" lvl="0" indent="0" defTabSz="829139" eaLnBrk="1" fontAlgn="auto" latinLnBrk="0" hangingPunct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ct val="100000"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29" name="Rectangle 1"/>
                <p:cNvSpPr>
                  <a:spLocks noChangeArrowheads="1"/>
                </p:cNvSpPr>
                <p:nvPr/>
              </p:nvSpPr>
              <p:spPr bwMode="auto">
                <a:xfrm>
                  <a:off x="6305624" y="3780568"/>
                  <a:ext cx="1773684" cy="407708"/>
                </a:xfrm>
                <a:prstGeom prst="rect">
                  <a:avLst/>
                </a:prstGeom>
                <a:solidFill>
                  <a:srgbClr val="FFC000"/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lIns="81631" tIns="55183" rIns="81631" bIns="40816" anchor="ctr"/>
                <a:lstStyle/>
                <a:p>
                  <a:pPr marL="0" marR="0" lvl="0" indent="0" algn="ctr" defTabSz="829139" eaLnBrk="1" fontAlgn="auto" latinLnBrk="0" hangingPunct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100000"/>
                    <a:buFontTx/>
                    <a:buNone/>
                    <a:tabLst>
                      <a:tab pos="0" algn="l"/>
                      <a:tab pos="829139" algn="l"/>
                      <a:tab pos="1658277" algn="l"/>
                      <a:tab pos="2487415" algn="l"/>
                      <a:tab pos="3316554" algn="l"/>
                      <a:tab pos="4145692" algn="l"/>
                      <a:tab pos="4974831" algn="l"/>
                      <a:tab pos="5803970" algn="l"/>
                      <a:tab pos="6633106" algn="l"/>
                      <a:tab pos="7462246" algn="l"/>
                      <a:tab pos="8291383" algn="l"/>
                      <a:tab pos="9120521" algn="l"/>
                      <a:tab pos="9949660" algn="l"/>
                      <a:tab pos="10778802" algn="l"/>
                      <a:tab pos="11607939" algn="l"/>
                      <a:tab pos="12437077" algn="l"/>
                      <a:tab pos="13266216" algn="l"/>
                      <a:tab pos="14095352" algn="l"/>
                      <a:tab pos="14924491" algn="l"/>
                      <a:tab pos="15753629" algn="l"/>
                      <a:tab pos="16582766" algn="l"/>
                    </a:tabLst>
                    <a:defRPr/>
                  </a:pPr>
                  <a:r>
                    <a:rPr lang="en-US" sz="1600" b="1" kern="0" dirty="0" smtClean="0">
                      <a:latin typeface="Calibri" pitchFamily="34" charset="0"/>
                      <a:ea typeface="+mn-ea"/>
                      <a:cs typeface="Calibri" pitchFamily="34" charset="0"/>
                    </a:rPr>
                    <a:t>DMA + HW SYNCH</a:t>
                  </a:r>
                  <a:endParaRPr kumimoji="0" lang="en-US" sz="1400" b="1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endParaRPr>
                </a:p>
              </p:txBody>
            </p:sp>
          </p:grpSp>
          <p:sp>
            <p:nvSpPr>
              <p:cNvPr id="25" name="CasellaDiTesto 24"/>
              <p:cNvSpPr txBox="1"/>
              <p:nvPr/>
            </p:nvSpPr>
            <p:spPr>
              <a:xfrm>
                <a:off x="6277050" y="4262741"/>
                <a:ext cx="2634054" cy="584775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2060"/>
                    </a:solidFill>
                  </a:rPr>
                  <a:t>Tightly Coupled DMA</a:t>
                </a:r>
              </a:p>
              <a:p>
                <a:r>
                  <a:rPr lang="en-US" sz="1600" dirty="0" smtClean="0">
                    <a:solidFill>
                      <a:srgbClr val="002060"/>
                    </a:solidFill>
                  </a:rPr>
                  <a:t>And Hardware </a:t>
                </a:r>
                <a:r>
                  <a:rPr lang="en-US" sz="1600" dirty="0" err="1" smtClean="0">
                    <a:solidFill>
                      <a:srgbClr val="002060"/>
                    </a:solidFill>
                  </a:rPr>
                  <a:t>Sychronizer</a:t>
                </a:r>
                <a:endParaRPr lang="en-US" sz="16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26" name="Connettore 2 25"/>
              <p:cNvCxnSpPr>
                <a:stCxn id="38" idx="3"/>
                <a:endCxn id="29" idx="0"/>
              </p:cNvCxnSpPr>
              <p:nvPr/>
            </p:nvCxnSpPr>
            <p:spPr bwMode="auto">
              <a:xfrm>
                <a:off x="2990701" y="3607492"/>
                <a:ext cx="4201765" cy="173076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5395"/>
                </a:solidFill>
                <a:prstDash val="sysDash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27" name="Connettore 2 26"/>
              <p:cNvCxnSpPr>
                <a:stCxn id="42" idx="3"/>
                <a:endCxn id="29" idx="0"/>
              </p:cNvCxnSpPr>
              <p:nvPr/>
            </p:nvCxnSpPr>
            <p:spPr bwMode="auto">
              <a:xfrm>
                <a:off x="5800576" y="3607492"/>
                <a:ext cx="1391890" cy="173076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5395"/>
                </a:solidFill>
                <a:prstDash val="sysDash"/>
                <a:round/>
                <a:headEnd type="none" w="med" len="med"/>
                <a:tailEnd type="triangle" w="med" len="med"/>
              </a:ln>
              <a:effectLst/>
            </p:spPr>
          </p:cxnSp>
        </p:grpSp>
        <p:grpSp>
          <p:nvGrpSpPr>
            <p:cNvPr id="20" name="Gruppo 19"/>
            <p:cNvGrpSpPr/>
            <p:nvPr/>
          </p:nvGrpSpPr>
          <p:grpSpPr>
            <a:xfrm>
              <a:off x="1552998" y="4124674"/>
              <a:ext cx="4203998" cy="723781"/>
              <a:chOff x="1420794" y="3657949"/>
              <a:chExt cx="4203998" cy="723781"/>
            </a:xfrm>
          </p:grpSpPr>
          <p:sp>
            <p:nvSpPr>
              <p:cNvPr id="21" name="Rectangle 1"/>
              <p:cNvSpPr>
                <a:spLocks noChangeArrowheads="1"/>
              </p:cNvSpPr>
              <p:nvPr/>
            </p:nvSpPr>
            <p:spPr bwMode="auto">
              <a:xfrm>
                <a:off x="1420794" y="3769144"/>
                <a:ext cx="601620" cy="612586"/>
              </a:xfrm>
              <a:prstGeom prst="rect">
                <a:avLst/>
              </a:prstGeom>
              <a:solidFill>
                <a:schemeClr val="bg2">
                  <a:lumMod val="85000"/>
                </a:scheme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headEnd/>
                <a:tailEnd/>
              </a:ln>
              <a:effectLst/>
            </p:spPr>
            <p:txBody>
              <a:bodyPr wrap="none" lIns="81631" tIns="55183" rIns="81631" bIns="40816" anchor="ctr"/>
              <a:lstStyle/>
              <a:p>
                <a:pPr marL="0" marR="0" lvl="0" indent="0" algn="ctr" defTabSz="829139" eaLnBrk="1" fontAlgn="auto" latinLnBrk="0" hangingPunct="0"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829139" algn="l"/>
                    <a:tab pos="1658277" algn="l"/>
                    <a:tab pos="2487415" algn="l"/>
                    <a:tab pos="3316554" algn="l"/>
                    <a:tab pos="4145692" algn="l"/>
                    <a:tab pos="4974831" algn="l"/>
                    <a:tab pos="5803970" algn="l"/>
                    <a:tab pos="6633106" algn="l"/>
                    <a:tab pos="7462246" algn="l"/>
                    <a:tab pos="8291383" algn="l"/>
                    <a:tab pos="9120521" algn="l"/>
                    <a:tab pos="9949660" algn="l"/>
                    <a:tab pos="10778802" algn="l"/>
                    <a:tab pos="11607939" algn="l"/>
                    <a:tab pos="12437077" algn="l"/>
                    <a:tab pos="13266216" algn="l"/>
                    <a:tab pos="14095352" algn="l"/>
                    <a:tab pos="14924491" algn="l"/>
                    <a:tab pos="15753629" algn="l"/>
                    <a:tab pos="16582766" algn="l"/>
                  </a:tabLst>
                  <a:defRPr/>
                </a:pPr>
                <a:r>
                  <a:rPr lang="en-US" sz="1600" b="1" kern="0" dirty="0" err="1" smtClean="0">
                    <a:latin typeface="Calibri" pitchFamily="34" charset="0"/>
                    <a:ea typeface="+mn-ea"/>
                    <a:cs typeface="Calibri" pitchFamily="34" charset="0"/>
                  </a:rPr>
                  <a:t>Periph</a:t>
                </a:r>
                <a:endParaRPr lang="en-US" sz="1600" b="1" kern="0" dirty="0" smtClean="0">
                  <a:latin typeface="Calibri" pitchFamily="34" charset="0"/>
                  <a:ea typeface="+mn-ea"/>
                  <a:cs typeface="Calibri" pitchFamily="34" charset="0"/>
                </a:endParaRPr>
              </a:p>
              <a:p>
                <a:pPr marL="0" marR="0" lvl="0" indent="0" algn="ctr" defTabSz="829139" eaLnBrk="1" fontAlgn="auto" latinLnBrk="0" hangingPunct="0"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829139" algn="l"/>
                    <a:tab pos="1658277" algn="l"/>
                    <a:tab pos="2487415" algn="l"/>
                    <a:tab pos="3316554" algn="l"/>
                    <a:tab pos="4145692" algn="l"/>
                    <a:tab pos="4974831" algn="l"/>
                    <a:tab pos="5803970" algn="l"/>
                    <a:tab pos="6633106" algn="l"/>
                    <a:tab pos="7462246" algn="l"/>
                    <a:tab pos="8291383" algn="l"/>
                    <a:tab pos="9120521" algn="l"/>
                    <a:tab pos="9949660" algn="l"/>
                    <a:tab pos="10778802" algn="l"/>
                    <a:tab pos="11607939" algn="l"/>
                    <a:tab pos="12437077" algn="l"/>
                    <a:tab pos="13266216" algn="l"/>
                    <a:tab pos="14095352" algn="l"/>
                    <a:tab pos="14924491" algn="l"/>
                    <a:tab pos="15753629" algn="l"/>
                    <a:tab pos="16582766" algn="l"/>
                  </a:tabLst>
                  <a:defRPr/>
                </a:pPr>
                <a:r>
                  <a:rPr lang="en-US" sz="1600" b="1" kern="0" dirty="0" smtClean="0">
                    <a:latin typeface="Calibri" pitchFamily="34" charset="0"/>
                    <a:ea typeface="+mn-ea"/>
                    <a:cs typeface="Calibri" pitchFamily="34" charset="0"/>
                  </a:rPr>
                  <a:t>+</a:t>
                </a:r>
                <a:r>
                  <a:rPr kumimoji="0" lang="en-US" sz="14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ExtM</a:t>
                </a:r>
                <a:endParaRPr kumimoji="0" lang="en-US" sz="14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cxnSp>
            <p:nvCxnSpPr>
              <p:cNvPr id="22" name="Connettore 2 21"/>
              <p:cNvCxnSpPr>
                <a:stCxn id="38" idx="2"/>
                <a:endCxn id="21" idx="0"/>
              </p:cNvCxnSpPr>
              <p:nvPr/>
            </p:nvCxnSpPr>
            <p:spPr bwMode="auto">
              <a:xfrm flipH="1">
                <a:off x="1721604" y="3657949"/>
                <a:ext cx="1093313" cy="111195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050"/>
                </a:solidFill>
                <a:prstDash val="sysDash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23" name="Connettore 2 22"/>
              <p:cNvCxnSpPr>
                <a:stCxn id="42" idx="2"/>
                <a:endCxn id="21" idx="0"/>
              </p:cNvCxnSpPr>
              <p:nvPr/>
            </p:nvCxnSpPr>
            <p:spPr bwMode="auto">
              <a:xfrm flipH="1">
                <a:off x="1721604" y="3657949"/>
                <a:ext cx="3903188" cy="111195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050"/>
                </a:solidFill>
                <a:prstDash val="sysDash"/>
                <a:round/>
                <a:headEnd type="none" w="med" len="med"/>
                <a:tailEnd type="triangle" w="med" len="med"/>
              </a:ln>
              <a:effectLst/>
            </p:spPr>
          </p:cxnSp>
        </p:grpSp>
      </p:grpSp>
      <p:sp>
        <p:nvSpPr>
          <p:cNvPr id="43" name="CasellaDiTesto 42"/>
          <p:cNvSpPr txBox="1"/>
          <p:nvPr/>
        </p:nvSpPr>
        <p:spPr>
          <a:xfrm>
            <a:off x="6141264" y="3607180"/>
            <a:ext cx="994183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C</a:t>
            </a:r>
            <a:r>
              <a:rPr lang="en-US" dirty="0" smtClean="0">
                <a:solidFill>
                  <a:srgbClr val="002060"/>
                </a:solidFill>
              </a:rPr>
              <a:t>ores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4" name="CasellaDiTesto 30"/>
          <p:cNvSpPr txBox="1"/>
          <p:nvPr/>
        </p:nvSpPr>
        <p:spPr>
          <a:xfrm>
            <a:off x="2463808" y="5307459"/>
            <a:ext cx="3811872" cy="338554"/>
          </a:xfrm>
          <a:prstGeom prst="rect">
            <a:avLst/>
          </a:prstGeom>
          <a:solidFill>
            <a:srgbClr val="FF0000">
              <a:alpha val="19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>
                <a:solidFill>
                  <a:srgbClr val="002060"/>
                </a:solidFill>
              </a:rPr>
              <a:t>1.. 8 PE-per-cluster, 1…32 </a:t>
            </a:r>
            <a:r>
              <a:rPr lang="de-CH" dirty="0" err="1" smtClean="0">
                <a:solidFill>
                  <a:srgbClr val="002060"/>
                </a:solidFill>
              </a:rPr>
              <a:t>clusters</a:t>
            </a:r>
            <a:endParaRPr lang="en-US" dirty="0" smtClean="0">
              <a:solidFill>
                <a:srgbClr val="002060"/>
              </a:solidFill>
            </a:endParaRPr>
          </a:p>
        </p:txBody>
      </p:sp>
      <p:pic>
        <p:nvPicPr>
          <p:cNvPr id="45" name="Picture 2" descr="http://iis-projects.ee.ethz.ch/images/5/5b/Pulp_logo_inline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7" y="5224089"/>
            <a:ext cx="1901878" cy="52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376" y="1124343"/>
            <a:ext cx="4241503" cy="1967651"/>
          </a:xfrm>
          <a:prstGeom prst="rect">
            <a:avLst/>
          </a:prstGeom>
        </p:spPr>
      </p:pic>
      <p:cxnSp>
        <p:nvCxnSpPr>
          <p:cNvPr id="47" name="Straight Arrow Connector 4"/>
          <p:cNvCxnSpPr>
            <a:endCxn id="48" idx="3"/>
          </p:cNvCxnSpPr>
          <p:nvPr/>
        </p:nvCxnSpPr>
        <p:spPr bwMode="auto">
          <a:xfrm flipH="1">
            <a:off x="3241370" y="3085914"/>
            <a:ext cx="1474563" cy="59899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8" name="Rectangle 1"/>
          <p:cNvSpPr>
            <a:spLocks noChangeArrowheads="1"/>
          </p:cNvSpPr>
          <p:nvPr/>
        </p:nvSpPr>
        <p:spPr bwMode="auto">
          <a:xfrm>
            <a:off x="2639684" y="3485833"/>
            <a:ext cx="601686" cy="398141"/>
          </a:xfrm>
          <a:prstGeom prst="rect">
            <a:avLst/>
          </a:prstGeom>
          <a:solidFill>
            <a:srgbClr val="FFC000"/>
          </a:solidFill>
          <a:ln w="19050" cap="flat" cmpd="sng" algn="ctr">
            <a:solidFill>
              <a:sysClr val="windowText" lastClr="000000"/>
            </a:solidFill>
            <a:prstDash val="solid"/>
            <a:headEnd/>
            <a:tailEnd/>
          </a:ln>
          <a:effectLst/>
        </p:spPr>
        <p:txBody>
          <a:bodyPr wrap="none" lIns="81631" tIns="55183" rIns="81631" bIns="40816" anchor="ctr"/>
          <a:lstStyle/>
          <a:p>
            <a:pPr marL="0" marR="0" lvl="0" indent="0" algn="ctr" defTabSz="829139" eaLnBrk="1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829139" algn="l"/>
                <a:tab pos="1658277" algn="l"/>
                <a:tab pos="2487415" algn="l"/>
                <a:tab pos="3316554" algn="l"/>
                <a:tab pos="4145692" algn="l"/>
                <a:tab pos="4974831" algn="l"/>
                <a:tab pos="5803970" algn="l"/>
                <a:tab pos="6633106" algn="l"/>
                <a:tab pos="7462246" algn="l"/>
                <a:tab pos="8291383" algn="l"/>
                <a:tab pos="9120521" algn="l"/>
                <a:tab pos="9949660" algn="l"/>
                <a:tab pos="10778802" algn="l"/>
                <a:tab pos="11607939" algn="l"/>
                <a:tab pos="12437077" algn="l"/>
                <a:tab pos="13266216" algn="l"/>
                <a:tab pos="14095352" algn="l"/>
                <a:tab pos="14924491" algn="l"/>
                <a:tab pos="15753629" algn="l"/>
                <a:tab pos="16582766" algn="l"/>
              </a:tabLst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PE</a:t>
            </a:r>
            <a:r>
              <a:rPr kumimoji="0" lang="en-US" sz="1600" b="1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0</a:t>
            </a:r>
            <a:endParaRPr kumimoji="0" lang="en-US" sz="1600" b="1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5452940" y="3486181"/>
            <a:ext cx="601620" cy="398141"/>
          </a:xfrm>
          <a:prstGeom prst="rect">
            <a:avLst/>
          </a:prstGeom>
          <a:solidFill>
            <a:srgbClr val="FFC000"/>
          </a:solidFill>
          <a:ln w="19050" cap="flat" cmpd="sng" algn="ctr">
            <a:solidFill>
              <a:sysClr val="windowText" lastClr="000000"/>
            </a:solidFill>
            <a:prstDash val="solid"/>
            <a:headEnd/>
            <a:tailEnd/>
          </a:ln>
          <a:effectLst/>
        </p:spPr>
        <p:txBody>
          <a:bodyPr wrap="none" lIns="81631" tIns="55183" rIns="81631" bIns="40816" anchor="ctr"/>
          <a:lstStyle/>
          <a:p>
            <a:pPr marL="0" marR="0" lvl="0" indent="0" algn="ctr" defTabSz="829139" eaLnBrk="1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829139" algn="l"/>
                <a:tab pos="1658277" algn="l"/>
                <a:tab pos="2487415" algn="l"/>
                <a:tab pos="3316554" algn="l"/>
                <a:tab pos="4145692" algn="l"/>
                <a:tab pos="4974831" algn="l"/>
                <a:tab pos="5803970" algn="l"/>
                <a:tab pos="6633106" algn="l"/>
                <a:tab pos="7462246" algn="l"/>
                <a:tab pos="8291383" algn="l"/>
                <a:tab pos="9120521" algn="l"/>
                <a:tab pos="9949660" algn="l"/>
                <a:tab pos="10778802" algn="l"/>
                <a:tab pos="11607939" algn="l"/>
                <a:tab pos="12437077" algn="l"/>
                <a:tab pos="13266216" algn="l"/>
                <a:tab pos="14095352" algn="l"/>
                <a:tab pos="14924491" algn="l"/>
                <a:tab pos="15753629" algn="l"/>
                <a:tab pos="16582766" algn="l"/>
              </a:tabLst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PE</a:t>
            </a:r>
            <a:r>
              <a:rPr kumimoji="0" lang="en-US" sz="1600" b="1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N-1</a:t>
            </a:r>
            <a:endParaRPr kumimoji="0" lang="en-US" sz="1600" b="1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50" name="Rettangolo 49"/>
          <p:cNvSpPr/>
          <p:nvPr/>
        </p:nvSpPr>
        <p:spPr>
          <a:xfrm>
            <a:off x="2293277" y="6289828"/>
            <a:ext cx="4569154" cy="430887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100" b="1" dirty="0"/>
              <a:t>D. Rossi </a:t>
            </a:r>
            <a:r>
              <a:rPr lang="it-IT" sz="1100" b="1" i="1" dirty="0"/>
              <a:t>et al</a:t>
            </a:r>
            <a:r>
              <a:rPr lang="it-IT" sz="1100" b="1" dirty="0"/>
              <a:t>., "Energy-</a:t>
            </a:r>
            <a:r>
              <a:rPr lang="it-IT" sz="1100" b="1" dirty="0" err="1"/>
              <a:t>Efficient</a:t>
            </a:r>
            <a:r>
              <a:rPr lang="it-IT" sz="1100" b="1" dirty="0"/>
              <a:t> </a:t>
            </a:r>
            <a:r>
              <a:rPr lang="it-IT" sz="1100" b="1" dirty="0" err="1"/>
              <a:t>Near-Threshold</a:t>
            </a:r>
            <a:r>
              <a:rPr lang="it-IT" sz="1100" b="1" dirty="0"/>
              <a:t> </a:t>
            </a:r>
            <a:r>
              <a:rPr lang="it-IT" sz="1100" b="1" dirty="0" err="1"/>
              <a:t>Parallel</a:t>
            </a:r>
            <a:r>
              <a:rPr lang="it-IT" sz="1100" b="1" dirty="0"/>
              <a:t> Computing: The PULPv2 Cluster," in </a:t>
            </a:r>
            <a:r>
              <a:rPr lang="it-IT" sz="1100" b="1" i="1" dirty="0"/>
              <a:t>IEEE Micro</a:t>
            </a:r>
            <a:r>
              <a:rPr lang="it-IT" sz="1100" b="1" dirty="0"/>
              <a:t>, </a:t>
            </a:r>
            <a:r>
              <a:rPr lang="it-IT" sz="1100" b="1" dirty="0" err="1" smtClean="0"/>
              <a:t>Sep</a:t>
            </a:r>
            <a:r>
              <a:rPr lang="it-IT" sz="1100" b="1" dirty="0" smtClean="0"/>
              <a:t>./</a:t>
            </a:r>
            <a:r>
              <a:rPr lang="it-IT" sz="1100" b="1" dirty="0" err="1" smtClean="0"/>
              <a:t>Oct</a:t>
            </a:r>
            <a:r>
              <a:rPr lang="it-IT" sz="1100" b="1" dirty="0" smtClean="0"/>
              <a:t>. </a:t>
            </a:r>
            <a:r>
              <a:rPr lang="it-IT" sz="1100" b="1" dirty="0"/>
              <a:t>2017.</a:t>
            </a:r>
          </a:p>
        </p:txBody>
      </p:sp>
    </p:spTree>
    <p:extLst>
      <p:ext uri="{BB962C8B-B14F-4D97-AF65-F5344CB8AC3E}">
        <p14:creationId xmlns:p14="http://schemas.microsoft.com/office/powerpoint/2010/main" val="1999323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43" grpId="0" animBg="1"/>
      <p:bldP spid="44" grpId="0" animBg="1"/>
      <p:bldP spid="48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Davide Rossi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11</a:t>
            </a:fld>
            <a:endParaRPr lang="de-CH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ULP (NT) </a:t>
            </a:r>
            <a:r>
              <a:rPr lang="it-IT" dirty="0" err="1" smtClean="0"/>
              <a:t>Bottleneck</a:t>
            </a:r>
            <a:r>
              <a:rPr lang="it-IT" dirty="0" smtClean="0"/>
              <a:t>: Memory</a:t>
            </a:r>
            <a:endParaRPr lang="it-IT" dirty="0"/>
          </a:p>
        </p:txBody>
      </p:sp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75912" y="1052736"/>
            <a:ext cx="4211206" cy="4810339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sz="2000" dirty="0" smtClean="0"/>
              <a:t>“Standard” 6T SRAMs:</a:t>
            </a:r>
          </a:p>
          <a:p>
            <a:pPr lvl="1">
              <a:buClr>
                <a:schemeClr val="accent1"/>
              </a:buClr>
            </a:pPr>
            <a:r>
              <a:rPr lang="en-US" sz="1800" dirty="0" smtClean="0"/>
              <a:t>High VDDMIN</a:t>
            </a:r>
          </a:p>
          <a:p>
            <a:pPr lvl="1">
              <a:buClr>
                <a:schemeClr val="accent1"/>
              </a:buClr>
            </a:pPr>
            <a:r>
              <a:rPr lang="en-US" sz="1800" dirty="0" smtClean="0"/>
              <a:t>Bottleneck for energy efficiency </a:t>
            </a:r>
          </a:p>
          <a:p>
            <a:pPr lvl="2">
              <a:buClr>
                <a:schemeClr val="accent1"/>
              </a:buClr>
            </a:pPr>
            <a:r>
              <a:rPr lang="en-US" sz="1600" u="sng" dirty="0" smtClean="0"/>
              <a:t>&gt;50% of energy can go here!!!</a:t>
            </a:r>
            <a:endParaRPr lang="en-US" sz="1600" dirty="0" smtClean="0"/>
          </a:p>
          <a:p>
            <a:pPr>
              <a:buClr>
                <a:schemeClr val="accent1"/>
              </a:buClr>
            </a:pPr>
            <a:r>
              <a:rPr lang="en-US" sz="2200" dirty="0" smtClean="0"/>
              <a:t>Near-Threshold SRAMs (8T)</a:t>
            </a:r>
          </a:p>
          <a:p>
            <a:pPr lvl="1">
              <a:buClr>
                <a:schemeClr val="accent1"/>
              </a:buClr>
            </a:pPr>
            <a:r>
              <a:rPr lang="en-US" sz="1800" dirty="0" smtClean="0"/>
              <a:t>Lower VDDMIN</a:t>
            </a:r>
          </a:p>
          <a:p>
            <a:pPr lvl="1">
              <a:buClr>
                <a:schemeClr val="accent1"/>
              </a:buClr>
            </a:pPr>
            <a:r>
              <a:rPr lang="en-US" sz="1800" dirty="0" smtClean="0"/>
              <a:t>Area/timing overhead (25%-50%)</a:t>
            </a:r>
          </a:p>
          <a:p>
            <a:pPr lvl="1">
              <a:buClr>
                <a:schemeClr val="accent1"/>
              </a:buClr>
            </a:pPr>
            <a:r>
              <a:rPr lang="en-US" sz="1800" dirty="0" smtClean="0"/>
              <a:t>High active energy</a:t>
            </a:r>
          </a:p>
          <a:p>
            <a:pPr lvl="1">
              <a:buClr>
                <a:schemeClr val="accent1"/>
              </a:buClr>
            </a:pPr>
            <a:r>
              <a:rPr lang="en-US" sz="1800" dirty="0" smtClean="0"/>
              <a:t>Low technology portability</a:t>
            </a:r>
          </a:p>
          <a:p>
            <a:pPr>
              <a:buClr>
                <a:schemeClr val="accent1"/>
              </a:buClr>
            </a:pPr>
            <a:r>
              <a:rPr lang="en-US" sz="2000" dirty="0" smtClean="0"/>
              <a:t>Standard </a:t>
            </a:r>
            <a:r>
              <a:rPr lang="en-US" sz="2000" dirty="0"/>
              <a:t>C</a:t>
            </a:r>
            <a:r>
              <a:rPr lang="en-US" sz="2000" dirty="0" smtClean="0"/>
              <a:t>ell Memories:</a:t>
            </a:r>
          </a:p>
          <a:p>
            <a:pPr lvl="1">
              <a:buClr>
                <a:schemeClr val="accent1"/>
              </a:buClr>
            </a:pPr>
            <a:r>
              <a:rPr lang="en-US" sz="1800" dirty="0" smtClean="0"/>
              <a:t>Wide supply voltage range</a:t>
            </a:r>
          </a:p>
          <a:p>
            <a:pPr lvl="1">
              <a:buClr>
                <a:schemeClr val="accent1"/>
              </a:buClr>
            </a:pPr>
            <a:r>
              <a:rPr lang="en-US" sz="1800" dirty="0" smtClean="0"/>
              <a:t>Lower read/write energy (2x - 4x)</a:t>
            </a:r>
          </a:p>
          <a:p>
            <a:pPr lvl="1">
              <a:buClr>
                <a:schemeClr val="accent1"/>
              </a:buClr>
            </a:pPr>
            <a:r>
              <a:rPr lang="en-US" dirty="0" smtClean="0"/>
              <a:t>High</a:t>
            </a:r>
            <a:r>
              <a:rPr lang="en-US" sz="1800" dirty="0" smtClean="0"/>
              <a:t> </a:t>
            </a:r>
            <a:r>
              <a:rPr lang="en-US" sz="1800" dirty="0"/>
              <a:t>technology </a:t>
            </a:r>
            <a:r>
              <a:rPr lang="en-US" sz="1800" dirty="0" smtClean="0"/>
              <a:t>portability</a:t>
            </a:r>
          </a:p>
          <a:p>
            <a:pPr lvl="1">
              <a:buClr>
                <a:schemeClr val="accent1"/>
              </a:buClr>
            </a:pPr>
            <a:r>
              <a:rPr lang="en-US" dirty="0" smtClean="0"/>
              <a:t>Major area overhead 4x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2.7x with controlled placement</a:t>
            </a:r>
            <a:endParaRPr lang="en-US" dirty="0"/>
          </a:p>
          <a:p>
            <a:pPr lvl="1">
              <a:buClr>
                <a:schemeClr val="accent1"/>
              </a:buClr>
            </a:pP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677" y="1340768"/>
            <a:ext cx="2950736" cy="2466180"/>
          </a:xfrm>
          <a:prstGeom prst="rect">
            <a:avLst/>
          </a:prstGeom>
        </p:spPr>
      </p:pic>
      <p:sp>
        <p:nvSpPr>
          <p:cNvPr id="10" name="Freccia a destra 5"/>
          <p:cNvSpPr/>
          <p:nvPr/>
        </p:nvSpPr>
        <p:spPr bwMode="auto">
          <a:xfrm rot="5400000">
            <a:off x="7520766" y="2002516"/>
            <a:ext cx="1313382" cy="27791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31329" y="1234030"/>
            <a:ext cx="774571" cy="369332"/>
          </a:xfrm>
          <a:prstGeom prst="rect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solidFill>
                  <a:schemeClr val="accent6"/>
                </a:solidFill>
              </a:rPr>
              <a:t>2x-4x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515991" y="4382522"/>
            <a:ext cx="2870344" cy="340679"/>
          </a:xfrm>
          <a:prstGeom prst="roundRect">
            <a:avLst/>
          </a:prstGeom>
          <a:noFill/>
          <a:ln w="508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it-IT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506466" y="4723201"/>
            <a:ext cx="3489470" cy="345121"/>
          </a:xfrm>
          <a:prstGeom prst="roundRect">
            <a:avLst/>
          </a:prstGeom>
          <a:noFill/>
          <a:ln w="508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it-IT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71912" y="927649"/>
            <a:ext cx="34772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b="1" i="1" dirty="0" smtClean="0">
                <a:solidFill>
                  <a:schemeClr val="accent6"/>
                </a:solidFill>
              </a:rPr>
              <a:t>256x32 6T SRAMS vs. SCM</a:t>
            </a:r>
            <a:endParaRPr lang="it-IT" sz="2000" b="1" i="1" dirty="0">
              <a:solidFill>
                <a:schemeClr val="accent6"/>
              </a:solidFill>
            </a:endParaRPr>
          </a:p>
        </p:txBody>
      </p:sp>
      <p:pic>
        <p:nvPicPr>
          <p:cNvPr id="17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415" y="3789040"/>
            <a:ext cx="3170227" cy="2302986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2051720" y="6220281"/>
            <a:ext cx="4957024" cy="600164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100" b="1" dirty="0" smtClean="0"/>
              <a:t>A. </a:t>
            </a:r>
            <a:r>
              <a:rPr lang="it-IT" sz="1100" b="1" dirty="0" err="1" smtClean="0"/>
              <a:t>Teman</a:t>
            </a:r>
            <a:r>
              <a:rPr lang="it-IT" sz="1100" b="1" dirty="0" smtClean="0"/>
              <a:t> </a:t>
            </a:r>
            <a:r>
              <a:rPr lang="it-IT" sz="1100" b="1" i="1" dirty="0"/>
              <a:t>et.al.</a:t>
            </a:r>
            <a:r>
              <a:rPr lang="it-IT" sz="1100" b="1" dirty="0"/>
              <a:t>, </a:t>
            </a:r>
            <a:r>
              <a:rPr lang="it-IT" sz="1100" b="1" dirty="0" smtClean="0"/>
              <a:t>‘</a:t>
            </a:r>
            <a:r>
              <a:rPr lang="it-IT" sz="1100" b="1" dirty="0" err="1" smtClean="0"/>
              <a:t>Power</a:t>
            </a:r>
            <a:r>
              <a:rPr lang="it-IT" sz="1100" b="1" dirty="0"/>
              <a:t>, Area, and Performance </a:t>
            </a:r>
            <a:r>
              <a:rPr lang="it-IT" sz="1100" b="1" dirty="0" err="1"/>
              <a:t>Optimization</a:t>
            </a:r>
            <a:r>
              <a:rPr lang="it-IT" sz="1100" b="1" dirty="0"/>
              <a:t> of Standard Cell Memory Arrays </a:t>
            </a:r>
            <a:r>
              <a:rPr lang="it-IT" sz="1100" b="1" dirty="0" err="1"/>
              <a:t>Through</a:t>
            </a:r>
            <a:r>
              <a:rPr lang="it-IT" sz="1100" b="1" dirty="0"/>
              <a:t> </a:t>
            </a:r>
            <a:r>
              <a:rPr lang="it-IT" sz="1100" b="1" dirty="0" err="1"/>
              <a:t>Controlled</a:t>
            </a:r>
            <a:r>
              <a:rPr lang="it-IT" sz="1100" b="1" dirty="0"/>
              <a:t> </a:t>
            </a:r>
            <a:r>
              <a:rPr lang="it-IT" sz="1100" b="1" dirty="0" err="1" smtClean="0"/>
              <a:t>Placement</a:t>
            </a:r>
            <a:r>
              <a:rPr lang="it-IT" sz="1100" b="1" dirty="0" smtClean="0"/>
              <a:t>’, </a:t>
            </a:r>
          </a:p>
          <a:p>
            <a:pPr algn="ctr"/>
            <a:r>
              <a:rPr lang="it-IT" sz="1100" b="1" dirty="0" smtClean="0"/>
              <a:t>in ACM TDAES, </a:t>
            </a:r>
            <a:r>
              <a:rPr lang="it-IT" sz="1100" b="1" dirty="0" err="1" smtClean="0"/>
              <a:t>May</a:t>
            </a:r>
            <a:r>
              <a:rPr lang="it-IT" sz="1100" b="1" dirty="0" smtClean="0"/>
              <a:t> 2016</a:t>
            </a:r>
            <a:endParaRPr lang="it-IT" sz="1100" b="1" dirty="0"/>
          </a:p>
        </p:txBody>
      </p:sp>
    </p:spTree>
    <p:extLst>
      <p:ext uri="{BB962C8B-B14F-4D97-AF65-F5344CB8AC3E}">
        <p14:creationId xmlns:p14="http://schemas.microsoft.com/office/powerpoint/2010/main" val="28542725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12</a:t>
            </a:fld>
            <a:endParaRPr lang="de-CH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I$: a Look Into ‘Real Life’ Applications</a:t>
            </a:r>
            <a:endParaRPr lang="it-I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773" y="1827718"/>
            <a:ext cx="3991227" cy="36895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64308" y="1436282"/>
            <a:ext cx="259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i="1" dirty="0" smtClean="0">
                <a:solidFill>
                  <a:schemeClr val="accent6"/>
                </a:solidFill>
              </a:rPr>
              <a:t>Applications on PULP</a:t>
            </a:r>
            <a:endParaRPr lang="it-IT" b="1" i="1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30614" y="3729807"/>
            <a:ext cx="2458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i="1" dirty="0" smtClean="0">
                <a:solidFill>
                  <a:schemeClr val="accent6"/>
                </a:solidFill>
              </a:rPr>
              <a:t>SHORT JUMP LOOP </a:t>
            </a:r>
          </a:p>
          <a:p>
            <a:pPr algn="ctr"/>
            <a:r>
              <a:rPr lang="it-IT" sz="1600" b="1" i="1" dirty="0" smtClean="0">
                <a:solidFill>
                  <a:schemeClr val="accent6"/>
                </a:solidFill>
              </a:rPr>
              <a:t>BASED APPLICATIONS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33298" y="4336068"/>
            <a:ext cx="2956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 smtClean="0">
                <a:solidFill>
                  <a:schemeClr val="accent6"/>
                </a:solidFill>
              </a:rPr>
              <a:t>LONG JUMP APPLICATIONS</a:t>
            </a:r>
            <a:endParaRPr lang="it-IT" b="1" i="1" dirty="0" smtClean="0">
              <a:solidFill>
                <a:schemeClr val="accent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62056" y="4674622"/>
            <a:ext cx="1858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 smtClean="0">
                <a:solidFill>
                  <a:schemeClr val="accent6"/>
                </a:solidFill>
              </a:rPr>
              <a:t>LIBRARY BASED</a:t>
            </a:r>
            <a:endParaRPr lang="it-IT" sz="1600" b="1" i="1" dirty="0">
              <a:solidFill>
                <a:schemeClr val="accent6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sz="half" idx="2"/>
          </p:nvPr>
        </p:nvSpPr>
        <p:spPr>
          <a:xfrm>
            <a:off x="160493" y="4799112"/>
            <a:ext cx="8861331" cy="150961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Issues:</a:t>
            </a:r>
            <a:endParaRPr lang="en-US" b="1" dirty="0"/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Area Overhead of SCMs (4Kb/core not affordable….)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Capacity miss (with small caches)</a:t>
            </a:r>
            <a:endParaRPr lang="en-US" dirty="0"/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Jumps due to runtime (e.g. </a:t>
            </a:r>
            <a:r>
              <a:rPr lang="en-US" dirty="0" err="1" smtClean="0"/>
              <a:t>OpenMP</a:t>
            </a:r>
            <a:r>
              <a:rPr lang="en-US" dirty="0" smtClean="0"/>
              <a:t>, OpenCL) and other function calls</a:t>
            </a:r>
          </a:p>
        </p:txBody>
      </p:sp>
      <p:cxnSp>
        <p:nvCxnSpPr>
          <p:cNvPr id="17" name="Straight Arrow Connector 16"/>
          <p:cNvCxnSpPr>
            <a:stCxn id="11" idx="3"/>
          </p:cNvCxnSpPr>
          <p:nvPr/>
        </p:nvCxnSpPr>
        <p:spPr>
          <a:xfrm flipV="1">
            <a:off x="4489492" y="2708920"/>
            <a:ext cx="3538892" cy="1313275"/>
          </a:xfrm>
          <a:prstGeom prst="straightConnector1">
            <a:avLst/>
          </a:prstGeom>
          <a:ln w="34925" cap="sq">
            <a:solidFill>
              <a:schemeClr val="accent6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3"/>
          </p:cNvCxnSpPr>
          <p:nvPr/>
        </p:nvCxnSpPr>
        <p:spPr>
          <a:xfrm flipV="1">
            <a:off x="4489492" y="3212976"/>
            <a:ext cx="3448132" cy="1292369"/>
          </a:xfrm>
          <a:prstGeom prst="straightConnector1">
            <a:avLst/>
          </a:prstGeom>
          <a:ln w="34925" cap="sq">
            <a:solidFill>
              <a:schemeClr val="accent6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420835" y="3729807"/>
            <a:ext cx="3175501" cy="1085458"/>
          </a:xfrm>
          <a:prstGeom prst="straightConnector1">
            <a:avLst/>
          </a:prstGeom>
          <a:ln w="34925" cap="sq">
            <a:solidFill>
              <a:schemeClr val="accent6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959237"/>
              </p:ext>
            </p:extLst>
          </p:nvPr>
        </p:nvGraphicFramePr>
        <p:xfrm>
          <a:off x="256028" y="2155696"/>
          <a:ext cx="3983885" cy="141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1717"/>
                <a:gridCol w="1512168"/>
              </a:tblGrid>
              <a:tr h="1390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Exixting ULP processors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Latch</a:t>
                      </a:r>
                      <a:r>
                        <a:rPr lang="it-IT" sz="1400" baseline="0" dirty="0" smtClean="0"/>
                        <a:t> based I$ </a:t>
                      </a:r>
                      <a:endParaRPr lang="it-I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REISC (ESSCIRC2011)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64b</a:t>
                      </a:r>
                      <a:endParaRPr lang="it-I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Sleepwalker (ISSCC 2012)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128b</a:t>
                      </a:r>
                      <a:endParaRPr lang="it-I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Bellevue (ISCAS 2014)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128b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586109" y="1699710"/>
            <a:ext cx="3010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i="1" dirty="0" smtClean="0">
                <a:solidFill>
                  <a:schemeClr val="accent6"/>
                </a:solidFill>
              </a:rPr>
              <a:t>Survey of State of The Art</a:t>
            </a:r>
            <a:endParaRPr lang="it-IT" b="1" i="1" dirty="0">
              <a:solidFill>
                <a:schemeClr val="accent6"/>
              </a:solidFill>
            </a:endParaRPr>
          </a:p>
        </p:txBody>
      </p:sp>
      <p:sp>
        <p:nvSpPr>
          <p:cNvPr id="23" name="TextBox 31"/>
          <p:cNvSpPr txBox="1"/>
          <p:nvPr/>
        </p:nvSpPr>
        <p:spPr>
          <a:xfrm>
            <a:off x="0" y="966273"/>
            <a:ext cx="8549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solidFill>
                  <a:schemeClr val="accent6"/>
                </a:solidFill>
              </a:rPr>
              <a:t>SCM-BASED I$ IMPROVES EFFICIENCY BY </a:t>
            </a:r>
            <a:r>
              <a:rPr lang="it-IT" b="1" i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~</a:t>
            </a:r>
            <a:r>
              <a:rPr lang="it-IT" b="1" i="1" dirty="0" smtClean="0">
                <a:solidFill>
                  <a:schemeClr val="accent6"/>
                </a:solidFill>
              </a:rPr>
              <a:t>2X ON SMALL BENCHMARKS, BUT…</a:t>
            </a:r>
            <a:endParaRPr lang="it-IT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053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uiExpand="1" build="p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13</a:t>
            </a:fld>
            <a:endParaRPr lang="de-CH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Shared</a:t>
            </a:r>
            <a:r>
              <a:rPr lang="it-IT" dirty="0" smtClean="0"/>
              <a:t> I$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2209341" y="6156875"/>
            <a:ext cx="4572000" cy="600164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100" b="1" dirty="0"/>
              <a:t>I. </a:t>
            </a:r>
            <a:r>
              <a:rPr lang="it-IT" sz="1100" b="1" dirty="0" err="1"/>
              <a:t>Loi</a:t>
            </a:r>
            <a:r>
              <a:rPr lang="it-IT" sz="1100" b="1" dirty="0"/>
              <a:t>, </a:t>
            </a:r>
            <a:r>
              <a:rPr lang="it-IT" sz="1100" b="1" i="1" dirty="0"/>
              <a:t>et.al.</a:t>
            </a:r>
            <a:r>
              <a:rPr lang="it-IT" sz="1100" b="1" dirty="0"/>
              <a:t>, "The </a:t>
            </a:r>
            <a:r>
              <a:rPr lang="it-IT" sz="1100" b="1" dirty="0" err="1"/>
              <a:t>Quest</a:t>
            </a:r>
            <a:r>
              <a:rPr lang="it-IT" sz="1100" b="1" dirty="0"/>
              <a:t> for Energy-</a:t>
            </a:r>
            <a:r>
              <a:rPr lang="it-IT" sz="1100" b="1" dirty="0" err="1"/>
              <a:t>Efficient</a:t>
            </a:r>
            <a:r>
              <a:rPr lang="it-IT" sz="1100" b="1" dirty="0"/>
              <a:t> I$ Design in Ultra-</a:t>
            </a:r>
            <a:r>
              <a:rPr lang="it-IT" sz="1100" b="1" dirty="0" err="1"/>
              <a:t>Low</a:t>
            </a:r>
            <a:r>
              <a:rPr lang="it-IT" sz="1100" b="1" dirty="0"/>
              <a:t>-</a:t>
            </a:r>
            <a:r>
              <a:rPr lang="it-IT" sz="1100" b="1" dirty="0" err="1"/>
              <a:t>Power</a:t>
            </a:r>
            <a:r>
              <a:rPr lang="it-IT" sz="1100" b="1" dirty="0"/>
              <a:t> </a:t>
            </a:r>
            <a:r>
              <a:rPr lang="it-IT" sz="1100" b="1" dirty="0" err="1"/>
              <a:t>Clustered</a:t>
            </a:r>
            <a:r>
              <a:rPr lang="it-IT" sz="1100" b="1" dirty="0"/>
              <a:t> </a:t>
            </a:r>
            <a:r>
              <a:rPr lang="it-IT" sz="1100" b="1" dirty="0" err="1"/>
              <a:t>Many-Cores</a:t>
            </a:r>
            <a:r>
              <a:rPr lang="it-IT" sz="1100" b="1" dirty="0"/>
              <a:t>," in IEEE </a:t>
            </a:r>
            <a:r>
              <a:rPr lang="it-IT" sz="1100" b="1" dirty="0" err="1"/>
              <a:t>Transactions</a:t>
            </a:r>
            <a:r>
              <a:rPr lang="it-IT" sz="1100" b="1" dirty="0"/>
              <a:t> on Multi-Scale Computing Systems, In Press.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75912" y="922917"/>
            <a:ext cx="4784120" cy="5213959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dirty="0" smtClean="0"/>
              <a:t>Share instruction cache</a:t>
            </a:r>
          </a:p>
          <a:p>
            <a:pPr lvl="1">
              <a:buClr>
                <a:schemeClr val="accent1"/>
              </a:buClr>
            </a:pPr>
            <a:r>
              <a:rPr lang="en-US" dirty="0" smtClean="0"/>
              <a:t>OK for data parallel execution model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Not OK for task parallel execution </a:t>
            </a:r>
            <a:r>
              <a:rPr lang="en-US" dirty="0" smtClean="0"/>
              <a:t>model, or very divergent parallel threads</a:t>
            </a:r>
            <a:endParaRPr lang="en-US" dirty="0"/>
          </a:p>
          <a:p>
            <a:pPr>
              <a:buClr>
                <a:schemeClr val="accent1"/>
              </a:buClr>
            </a:pPr>
            <a:r>
              <a:rPr lang="en-US" dirty="0" smtClean="0"/>
              <a:t>Architectures</a:t>
            </a:r>
          </a:p>
          <a:p>
            <a:pPr lvl="1">
              <a:buClr>
                <a:schemeClr val="accent1"/>
              </a:buClr>
            </a:pPr>
            <a:r>
              <a:rPr lang="en-US" dirty="0" smtClean="0"/>
              <a:t>SP: single-port banks connected through a read-only interconnect</a:t>
            </a:r>
          </a:p>
          <a:p>
            <a:pPr lvl="2">
              <a:buClr>
                <a:schemeClr val="accent1"/>
              </a:buClr>
            </a:pPr>
            <a:r>
              <a:rPr lang="en-US" dirty="0" smtClean="0"/>
              <a:t>Pros: Low area overhead</a:t>
            </a:r>
          </a:p>
          <a:p>
            <a:pPr lvl="2">
              <a:buClr>
                <a:schemeClr val="accent1"/>
              </a:buClr>
            </a:pPr>
            <a:r>
              <a:rPr lang="en-US" dirty="0" smtClean="0"/>
              <a:t>Cons: Timing pressure, contention</a:t>
            </a:r>
          </a:p>
          <a:p>
            <a:pPr lvl="1">
              <a:buClr>
                <a:schemeClr val="accent1"/>
              </a:buClr>
            </a:pPr>
            <a:r>
              <a:rPr lang="en-US" dirty="0" smtClean="0"/>
              <a:t>MP: Multi-ported banks</a:t>
            </a:r>
          </a:p>
          <a:p>
            <a:pPr lvl="2">
              <a:buClr>
                <a:schemeClr val="accent1"/>
              </a:buClr>
            </a:pPr>
            <a:r>
              <a:rPr lang="en-US" dirty="0" smtClean="0"/>
              <a:t>Pros: High efficiency</a:t>
            </a:r>
          </a:p>
          <a:p>
            <a:pPr lvl="2">
              <a:buClr>
                <a:schemeClr val="accent1"/>
              </a:buClr>
            </a:pPr>
            <a:r>
              <a:rPr lang="en-US" dirty="0" smtClean="0"/>
              <a:t>Cons: Area overhead (several ports)</a:t>
            </a:r>
            <a:endParaRPr lang="en-US" dirty="0"/>
          </a:p>
          <a:p>
            <a:pPr>
              <a:buClr>
                <a:schemeClr val="accent1"/>
              </a:buClr>
            </a:pPr>
            <a:r>
              <a:rPr lang="en-US" dirty="0" smtClean="0"/>
              <a:t>Results</a:t>
            </a:r>
          </a:p>
          <a:p>
            <a:pPr lvl="1">
              <a:buClr>
                <a:schemeClr val="accent1"/>
              </a:buClr>
            </a:pPr>
            <a:r>
              <a:rPr lang="en-US" dirty="0" smtClean="0"/>
              <a:t>Up to 40% better performance than private I$</a:t>
            </a:r>
          </a:p>
          <a:p>
            <a:pPr lvl="1">
              <a:buClr>
                <a:schemeClr val="accent1"/>
              </a:buClr>
            </a:pPr>
            <a:r>
              <a:rPr lang="en-US" dirty="0" smtClean="0"/>
              <a:t>Up to 30% better energy efficiency</a:t>
            </a:r>
          </a:p>
          <a:p>
            <a:pPr lvl="1">
              <a:buClr>
                <a:schemeClr val="accent1"/>
              </a:buClr>
            </a:pPr>
            <a:r>
              <a:rPr lang="en-US" dirty="0" smtClean="0"/>
              <a:t>Up to 20% better energy*area efficiency</a:t>
            </a:r>
            <a:endParaRPr lang="en-US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722" y="997370"/>
            <a:ext cx="2931629" cy="2625452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058" y="3746598"/>
            <a:ext cx="3261643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06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14</a:t>
            </a:fld>
            <a:endParaRPr lang="de-CH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Near threshold FDSOI </a:t>
            </a:r>
            <a:r>
              <a:rPr lang="en-US" dirty="0" smtClean="0"/>
              <a:t>technology</a:t>
            </a:r>
            <a:endParaRPr lang="it-IT" dirty="0"/>
          </a:p>
        </p:txBody>
      </p:sp>
      <p:pic>
        <p:nvPicPr>
          <p:cNvPr id="8" name="Picture 2" descr="Risultati immagini per samsu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130" y="1793695"/>
            <a:ext cx="3134747" cy="164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85800" y="59260"/>
            <a:ext cx="7772400" cy="93134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7" y="1124841"/>
            <a:ext cx="5095816" cy="228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7" y="3400600"/>
            <a:ext cx="4732621" cy="238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325413" y="5749787"/>
            <a:ext cx="8640507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rgbClr val="FF0000"/>
                </a:solidFill>
              </a:rPr>
              <a:t>Body </a:t>
            </a:r>
            <a:r>
              <a:rPr lang="it-IT" sz="2000" b="1" dirty="0" err="1" smtClean="0">
                <a:solidFill>
                  <a:srgbClr val="FF0000"/>
                </a:solidFill>
              </a:rPr>
              <a:t>bias</a:t>
            </a:r>
            <a:r>
              <a:rPr lang="it-IT" sz="2000" b="1" dirty="0" smtClean="0">
                <a:solidFill>
                  <a:srgbClr val="FF0000"/>
                </a:solidFill>
              </a:rPr>
              <a:t>: Highly </a:t>
            </a:r>
            <a:r>
              <a:rPr lang="it-IT" sz="2000" b="1" dirty="0" err="1" smtClean="0">
                <a:solidFill>
                  <a:srgbClr val="FF0000"/>
                </a:solidFill>
              </a:rPr>
              <a:t>effective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</a:rPr>
              <a:t>knob</a:t>
            </a:r>
            <a:r>
              <a:rPr lang="it-IT" sz="2000" b="1" dirty="0" smtClean="0">
                <a:solidFill>
                  <a:srgbClr val="FF0000"/>
                </a:solidFill>
              </a:rPr>
              <a:t> for </a:t>
            </a:r>
            <a:r>
              <a:rPr lang="it-IT" sz="2000" b="1" dirty="0" err="1" smtClean="0">
                <a:solidFill>
                  <a:srgbClr val="FF0000"/>
                </a:solidFill>
              </a:rPr>
              <a:t>power</a:t>
            </a:r>
            <a:r>
              <a:rPr lang="it-IT" sz="2000" b="1" dirty="0" smtClean="0">
                <a:solidFill>
                  <a:srgbClr val="FF0000"/>
                </a:solidFill>
              </a:rPr>
              <a:t> &amp; </a:t>
            </a:r>
            <a:r>
              <a:rPr lang="it-IT" sz="2000" b="1" dirty="0" err="1" smtClean="0">
                <a:solidFill>
                  <a:srgbClr val="FF0000"/>
                </a:solidFill>
              </a:rPr>
              <a:t>variability</a:t>
            </a:r>
            <a:r>
              <a:rPr lang="it-IT" sz="2000" b="1" dirty="0" smtClean="0">
                <a:solidFill>
                  <a:srgbClr val="FF0000"/>
                </a:solidFill>
              </a:rPr>
              <a:t> management!</a:t>
            </a:r>
          </a:p>
        </p:txBody>
      </p:sp>
      <p:pic>
        <p:nvPicPr>
          <p:cNvPr id="13" name="Picture 4" descr="http://img.directindustry.com/images_di/photo-g/knurled-control-knobs-31439-28075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34" y="4308071"/>
            <a:ext cx="1197152" cy="114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6513660" y="4128069"/>
            <a:ext cx="2559256" cy="1191279"/>
            <a:chOff x="502313" y="3283856"/>
            <a:chExt cx="4333261" cy="2033190"/>
          </a:xfrm>
        </p:grpSpPr>
        <p:grpSp>
          <p:nvGrpSpPr>
            <p:cNvPr id="15" name="Group 5"/>
            <p:cNvGrpSpPr>
              <a:grpSpLocks noChangeAspect="1"/>
            </p:cNvGrpSpPr>
            <p:nvPr/>
          </p:nvGrpSpPr>
          <p:grpSpPr bwMode="auto">
            <a:xfrm>
              <a:off x="502313" y="3283856"/>
              <a:ext cx="4333261" cy="2033190"/>
              <a:chOff x="1347519" y="3016702"/>
              <a:chExt cx="3800545" cy="1707920"/>
            </a:xfrm>
          </p:grpSpPr>
          <p:sp>
            <p:nvSpPr>
              <p:cNvPr id="17" name="Rounded Rectangle 10"/>
              <p:cNvSpPr/>
              <p:nvPr/>
            </p:nvSpPr>
            <p:spPr bwMode="auto">
              <a:xfrm flipH="1">
                <a:off x="1538243" y="3654681"/>
                <a:ext cx="3403784" cy="1069941"/>
              </a:xfrm>
              <a:prstGeom prst="roundRect">
                <a:avLst/>
              </a:prstGeom>
              <a:gradFill>
                <a:gsLst>
                  <a:gs pos="0">
                    <a:srgbClr val="EAED5D"/>
                  </a:gs>
                  <a:gs pos="100000">
                    <a:srgbClr val="F4E88C"/>
                  </a:gs>
                </a:gsLst>
                <a:lin ang="16200000" scaled="1"/>
              </a:gradFill>
              <a:ln w="952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200"/>
                <a:endParaRPr lang="de-DE" altLang="de-DE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1"/>
              <p:cNvSpPr>
                <a:spLocks noChangeArrowheads="1"/>
              </p:cNvSpPr>
              <p:nvPr/>
            </p:nvSpPr>
            <p:spPr bwMode="auto">
              <a:xfrm flipH="1">
                <a:off x="2452356" y="3519348"/>
                <a:ext cx="318846" cy="90119"/>
              </a:xfrm>
              <a:prstGeom prst="rect">
                <a:avLst/>
              </a:prstGeom>
              <a:pattFill prst="pct90">
                <a:fgClr>
                  <a:srgbClr val="3399FF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defTabSz="457200"/>
                <a:endParaRPr lang="fr-FR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2"/>
              <p:cNvSpPr>
                <a:spLocks noChangeArrowheads="1"/>
              </p:cNvSpPr>
              <p:nvPr/>
            </p:nvSpPr>
            <p:spPr bwMode="auto">
              <a:xfrm flipH="1">
                <a:off x="2452356" y="3613888"/>
                <a:ext cx="318846" cy="80092"/>
              </a:xfrm>
              <a:prstGeom prst="rect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defTabSz="457200"/>
                <a:endParaRPr lang="fr-FR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Rectangle 13"/>
              <p:cNvSpPr>
                <a:spLocks noChangeArrowheads="1"/>
              </p:cNvSpPr>
              <p:nvPr/>
            </p:nvSpPr>
            <p:spPr bwMode="auto">
              <a:xfrm flipH="1">
                <a:off x="2452356" y="3016702"/>
                <a:ext cx="318846" cy="510777"/>
              </a:xfrm>
              <a:prstGeom prst="rect">
                <a:avLst/>
              </a:prstGeom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defTabSz="457200"/>
                <a:endParaRPr lang="fr-FR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14"/>
              <p:cNvSpPr>
                <a:spLocks/>
              </p:cNvSpPr>
              <p:nvPr/>
            </p:nvSpPr>
            <p:spPr bwMode="auto">
              <a:xfrm flipH="1">
                <a:off x="2395204" y="3018378"/>
                <a:ext cx="65752" cy="673705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84" y="106"/>
                  </a:cxn>
                  <a:cxn ang="0">
                    <a:pos x="84" y="648"/>
                  </a:cxn>
                  <a:cxn ang="0">
                    <a:pos x="0" y="646"/>
                  </a:cxn>
                  <a:cxn ang="0">
                    <a:pos x="5" y="12"/>
                  </a:cxn>
                </a:cxnLst>
                <a:rect l="0" t="0" r="r" b="b"/>
                <a:pathLst>
                  <a:path w="84" h="648">
                    <a:moveTo>
                      <a:pt x="1" y="12"/>
                    </a:moveTo>
                    <a:cubicBezTo>
                      <a:pt x="15" y="28"/>
                      <a:pt x="70" y="0"/>
                      <a:pt x="84" y="106"/>
                    </a:cubicBezTo>
                    <a:lnTo>
                      <a:pt x="84" y="648"/>
                    </a:lnTo>
                    <a:lnTo>
                      <a:pt x="0" y="646"/>
                    </a:lnTo>
                    <a:lnTo>
                      <a:pt x="5" y="12"/>
                    </a:lnTo>
                  </a:path>
                </a:pathLst>
              </a:custGeom>
              <a:pattFill prst="dkUpDiag">
                <a:fgClr>
                  <a:srgbClr val="FF9900"/>
                </a:fgClr>
                <a:bgClr>
                  <a:schemeClr val="bg1"/>
                </a:bgClr>
              </a:pattFill>
              <a:ln w="9525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defTabSz="457200"/>
                <a:endParaRPr lang="fr-FR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15"/>
              <p:cNvSpPr>
                <a:spLocks/>
              </p:cNvSpPr>
              <p:nvPr/>
            </p:nvSpPr>
            <p:spPr bwMode="auto">
              <a:xfrm flipH="1">
                <a:off x="2775235" y="3018378"/>
                <a:ext cx="61545" cy="673705"/>
              </a:xfrm>
              <a:custGeom>
                <a:avLst/>
                <a:gdLst/>
                <a:ahLst/>
                <a:cxnLst>
                  <a:cxn ang="0">
                    <a:pos x="84" y="13"/>
                  </a:cxn>
                  <a:cxn ang="0">
                    <a:pos x="4" y="105"/>
                  </a:cxn>
                  <a:cxn ang="0">
                    <a:pos x="0" y="644"/>
                  </a:cxn>
                  <a:cxn ang="0">
                    <a:pos x="84" y="644"/>
                  </a:cxn>
                  <a:cxn ang="0">
                    <a:pos x="88" y="9"/>
                  </a:cxn>
                </a:cxnLst>
                <a:rect l="0" t="0" r="r" b="b"/>
                <a:pathLst>
                  <a:path w="88" h="644">
                    <a:moveTo>
                      <a:pt x="84" y="13"/>
                    </a:moveTo>
                    <a:cubicBezTo>
                      <a:pt x="71" y="28"/>
                      <a:pt x="18" y="0"/>
                      <a:pt x="4" y="105"/>
                    </a:cubicBezTo>
                    <a:lnTo>
                      <a:pt x="0" y="644"/>
                    </a:lnTo>
                    <a:lnTo>
                      <a:pt x="84" y="644"/>
                    </a:lnTo>
                    <a:lnTo>
                      <a:pt x="88" y="9"/>
                    </a:lnTo>
                  </a:path>
                </a:pathLst>
              </a:custGeom>
              <a:pattFill prst="dkUpDiag">
                <a:fgClr>
                  <a:srgbClr val="FF9900"/>
                </a:fgClr>
                <a:bgClr>
                  <a:schemeClr val="bg1"/>
                </a:bgClr>
              </a:pattFill>
              <a:ln w="9525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defTabSz="457200"/>
                <a:endParaRPr lang="fr-FR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16"/>
              <p:cNvSpPr>
                <a:spLocks/>
              </p:cNvSpPr>
              <p:nvPr/>
            </p:nvSpPr>
            <p:spPr bwMode="auto">
              <a:xfrm flipH="1">
                <a:off x="1759289" y="3520274"/>
                <a:ext cx="637727" cy="166235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48" y="0"/>
                  </a:cxn>
                  <a:cxn ang="0">
                    <a:pos x="334" y="0"/>
                  </a:cxn>
                  <a:cxn ang="0">
                    <a:pos x="379" y="92"/>
                  </a:cxn>
                  <a:cxn ang="0">
                    <a:pos x="378" y="165"/>
                  </a:cxn>
                  <a:cxn ang="0">
                    <a:pos x="7" y="164"/>
                  </a:cxn>
                  <a:cxn ang="0">
                    <a:pos x="3" y="40"/>
                  </a:cxn>
                </a:cxnLst>
                <a:rect l="0" t="0" r="r" b="b"/>
                <a:pathLst>
                  <a:path w="379" h="165">
                    <a:moveTo>
                      <a:pt x="0" y="39"/>
                    </a:moveTo>
                    <a:lnTo>
                      <a:pt x="48" y="0"/>
                    </a:lnTo>
                    <a:lnTo>
                      <a:pt x="334" y="0"/>
                    </a:lnTo>
                    <a:lnTo>
                      <a:pt x="379" y="92"/>
                    </a:lnTo>
                    <a:lnTo>
                      <a:pt x="378" y="165"/>
                    </a:lnTo>
                    <a:lnTo>
                      <a:pt x="7" y="164"/>
                    </a:lnTo>
                    <a:lnTo>
                      <a:pt x="3" y="40"/>
                    </a:lnTo>
                  </a:path>
                </a:pathLst>
              </a:custGeom>
              <a:solidFill>
                <a:srgbClr val="99CCFF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defTabSz="457200"/>
                <a:endParaRPr lang="fr-FR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17"/>
              <p:cNvSpPr>
                <a:spLocks/>
              </p:cNvSpPr>
              <p:nvPr/>
            </p:nvSpPr>
            <p:spPr bwMode="auto">
              <a:xfrm>
                <a:off x="2820930" y="3530069"/>
                <a:ext cx="625386" cy="164288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48" y="0"/>
                  </a:cxn>
                  <a:cxn ang="0">
                    <a:pos x="334" y="0"/>
                  </a:cxn>
                  <a:cxn ang="0">
                    <a:pos x="379" y="92"/>
                  </a:cxn>
                  <a:cxn ang="0">
                    <a:pos x="378" y="165"/>
                  </a:cxn>
                  <a:cxn ang="0">
                    <a:pos x="7" y="164"/>
                  </a:cxn>
                  <a:cxn ang="0">
                    <a:pos x="3" y="40"/>
                  </a:cxn>
                </a:cxnLst>
                <a:rect l="0" t="0" r="r" b="b"/>
                <a:pathLst>
                  <a:path w="379" h="165">
                    <a:moveTo>
                      <a:pt x="0" y="39"/>
                    </a:moveTo>
                    <a:lnTo>
                      <a:pt x="48" y="0"/>
                    </a:lnTo>
                    <a:lnTo>
                      <a:pt x="334" y="0"/>
                    </a:lnTo>
                    <a:lnTo>
                      <a:pt x="379" y="92"/>
                    </a:lnTo>
                    <a:lnTo>
                      <a:pt x="378" y="165"/>
                    </a:lnTo>
                    <a:lnTo>
                      <a:pt x="7" y="164"/>
                    </a:lnTo>
                    <a:lnTo>
                      <a:pt x="3" y="40"/>
                    </a:lnTo>
                  </a:path>
                </a:pathLst>
              </a:custGeom>
              <a:solidFill>
                <a:srgbClr val="99CCFF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defTabSz="457200"/>
                <a:endParaRPr lang="fr-FR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Freeform 18"/>
              <p:cNvSpPr>
                <a:spLocks/>
              </p:cNvSpPr>
              <p:nvPr/>
            </p:nvSpPr>
            <p:spPr bwMode="auto">
              <a:xfrm flipH="1">
                <a:off x="2831199" y="3052862"/>
                <a:ext cx="141750" cy="496723"/>
              </a:xfrm>
              <a:custGeom>
                <a:avLst/>
                <a:gdLst/>
                <a:ahLst/>
                <a:cxnLst>
                  <a:cxn ang="0">
                    <a:pos x="84" y="13"/>
                  </a:cxn>
                  <a:cxn ang="0">
                    <a:pos x="4" y="105"/>
                  </a:cxn>
                  <a:cxn ang="0">
                    <a:pos x="0" y="644"/>
                  </a:cxn>
                  <a:cxn ang="0">
                    <a:pos x="84" y="644"/>
                  </a:cxn>
                  <a:cxn ang="0">
                    <a:pos x="88" y="9"/>
                  </a:cxn>
                </a:cxnLst>
                <a:rect l="0" t="0" r="r" b="b"/>
                <a:pathLst>
                  <a:path w="88" h="644">
                    <a:moveTo>
                      <a:pt x="84" y="13"/>
                    </a:moveTo>
                    <a:cubicBezTo>
                      <a:pt x="71" y="28"/>
                      <a:pt x="18" y="0"/>
                      <a:pt x="4" y="105"/>
                    </a:cubicBezTo>
                    <a:lnTo>
                      <a:pt x="0" y="644"/>
                    </a:lnTo>
                    <a:lnTo>
                      <a:pt x="84" y="644"/>
                    </a:lnTo>
                    <a:lnTo>
                      <a:pt x="88" y="9"/>
                    </a:lnTo>
                  </a:path>
                </a:pathLst>
              </a:custGeom>
              <a:pattFill prst="dkUpDiag">
                <a:fgClr>
                  <a:srgbClr val="FF9900"/>
                </a:fgClr>
                <a:bgClr>
                  <a:schemeClr val="bg1"/>
                </a:bgClr>
              </a:pattFill>
              <a:ln w="9525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defTabSz="457200"/>
                <a:endParaRPr lang="fr-FR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Freeform 19"/>
              <p:cNvSpPr>
                <a:spLocks/>
              </p:cNvSpPr>
              <p:nvPr/>
            </p:nvSpPr>
            <p:spPr bwMode="auto">
              <a:xfrm>
                <a:off x="2263139" y="3052862"/>
                <a:ext cx="143148" cy="496723"/>
              </a:xfrm>
              <a:custGeom>
                <a:avLst/>
                <a:gdLst/>
                <a:ahLst/>
                <a:cxnLst>
                  <a:cxn ang="0">
                    <a:pos x="84" y="13"/>
                  </a:cxn>
                  <a:cxn ang="0">
                    <a:pos x="4" y="105"/>
                  </a:cxn>
                  <a:cxn ang="0">
                    <a:pos x="0" y="644"/>
                  </a:cxn>
                  <a:cxn ang="0">
                    <a:pos x="84" y="644"/>
                  </a:cxn>
                  <a:cxn ang="0">
                    <a:pos x="88" y="9"/>
                  </a:cxn>
                </a:cxnLst>
                <a:rect l="0" t="0" r="r" b="b"/>
                <a:pathLst>
                  <a:path w="88" h="644">
                    <a:moveTo>
                      <a:pt x="84" y="13"/>
                    </a:moveTo>
                    <a:cubicBezTo>
                      <a:pt x="71" y="28"/>
                      <a:pt x="18" y="0"/>
                      <a:pt x="4" y="105"/>
                    </a:cubicBezTo>
                    <a:lnTo>
                      <a:pt x="0" y="644"/>
                    </a:lnTo>
                    <a:lnTo>
                      <a:pt x="84" y="644"/>
                    </a:lnTo>
                    <a:lnTo>
                      <a:pt x="88" y="9"/>
                    </a:lnTo>
                  </a:path>
                </a:pathLst>
              </a:custGeom>
              <a:pattFill prst="dkUpDiag">
                <a:fgClr>
                  <a:srgbClr val="FF9900"/>
                </a:fgClr>
                <a:bgClr>
                  <a:schemeClr val="bg1"/>
                </a:bgClr>
              </a:pattFill>
              <a:ln w="9525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defTabSz="457200"/>
                <a:endParaRPr lang="fr-FR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Freeform 20"/>
              <p:cNvSpPr>
                <a:spLocks/>
              </p:cNvSpPr>
              <p:nvPr/>
            </p:nvSpPr>
            <p:spPr bwMode="auto">
              <a:xfrm flipH="1">
                <a:off x="4736097" y="3576639"/>
                <a:ext cx="411967" cy="10169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1" y="1201"/>
                  </a:cxn>
                  <a:cxn ang="0">
                    <a:pos x="341" y="1403"/>
                  </a:cxn>
                  <a:cxn ang="0">
                    <a:pos x="633" y="1214"/>
                  </a:cxn>
                  <a:cxn ang="0">
                    <a:pos x="744" y="0"/>
                  </a:cxn>
                </a:cxnLst>
                <a:rect l="0" t="0" r="r" b="b"/>
                <a:pathLst>
                  <a:path w="744" h="1448">
                    <a:moveTo>
                      <a:pt x="0" y="0"/>
                    </a:moveTo>
                    <a:cubicBezTo>
                      <a:pt x="17" y="200"/>
                      <a:pt x="54" y="967"/>
                      <a:pt x="111" y="1201"/>
                    </a:cubicBezTo>
                    <a:cubicBezTo>
                      <a:pt x="168" y="1435"/>
                      <a:pt x="254" y="1401"/>
                      <a:pt x="341" y="1403"/>
                    </a:cubicBezTo>
                    <a:cubicBezTo>
                      <a:pt x="428" y="1405"/>
                      <a:pt x="566" y="1448"/>
                      <a:pt x="633" y="1214"/>
                    </a:cubicBezTo>
                    <a:cubicBezTo>
                      <a:pt x="709" y="991"/>
                      <a:pt x="721" y="253"/>
                      <a:pt x="744" y="0"/>
                    </a:cubicBezTo>
                  </a:path>
                </a:pathLst>
              </a:cu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defTabSz="457200"/>
                <a:endParaRPr lang="fr-FR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Rectangle 21"/>
              <p:cNvSpPr>
                <a:spLocks noChangeArrowheads="1"/>
              </p:cNvSpPr>
              <p:nvPr/>
            </p:nvSpPr>
            <p:spPr bwMode="auto">
              <a:xfrm flipH="1">
                <a:off x="1701123" y="3654681"/>
                <a:ext cx="1790293" cy="114732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5000">
                    <a:srgbClr val="99CCFF">
                      <a:shade val="67500"/>
                      <a:satMod val="115000"/>
                    </a:srgbClr>
                  </a:gs>
                  <a:gs pos="100000">
                    <a:srgbClr val="99CC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algn="ctr" defTabSz="457200"/>
                <a:endParaRPr lang="fr-FR" altLang="de-DE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" name="Rectangle 22"/>
              <p:cNvSpPr>
                <a:spLocks noChangeArrowheads="1"/>
              </p:cNvSpPr>
              <p:nvPr/>
            </p:nvSpPr>
            <p:spPr bwMode="auto">
              <a:xfrm flipH="1">
                <a:off x="1717719" y="3762419"/>
                <a:ext cx="1726797" cy="166113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algn="ctr" defTabSz="457200"/>
                <a:endParaRPr lang="fr-FR" altLang="de-DE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" name="Freeform 23"/>
              <p:cNvSpPr>
                <a:spLocks/>
              </p:cNvSpPr>
              <p:nvPr/>
            </p:nvSpPr>
            <p:spPr bwMode="auto">
              <a:xfrm flipH="1">
                <a:off x="3428021" y="3576638"/>
                <a:ext cx="412367" cy="10169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1" y="1201"/>
                  </a:cxn>
                  <a:cxn ang="0">
                    <a:pos x="341" y="1403"/>
                  </a:cxn>
                  <a:cxn ang="0">
                    <a:pos x="633" y="1214"/>
                  </a:cxn>
                  <a:cxn ang="0">
                    <a:pos x="744" y="0"/>
                  </a:cxn>
                </a:cxnLst>
                <a:rect l="0" t="0" r="r" b="b"/>
                <a:pathLst>
                  <a:path w="744" h="1448">
                    <a:moveTo>
                      <a:pt x="0" y="0"/>
                    </a:moveTo>
                    <a:cubicBezTo>
                      <a:pt x="17" y="200"/>
                      <a:pt x="54" y="967"/>
                      <a:pt x="111" y="1201"/>
                    </a:cubicBezTo>
                    <a:cubicBezTo>
                      <a:pt x="168" y="1435"/>
                      <a:pt x="254" y="1401"/>
                      <a:pt x="341" y="1403"/>
                    </a:cubicBezTo>
                    <a:cubicBezTo>
                      <a:pt x="428" y="1405"/>
                      <a:pt x="566" y="1448"/>
                      <a:pt x="633" y="1214"/>
                    </a:cubicBezTo>
                    <a:cubicBezTo>
                      <a:pt x="709" y="991"/>
                      <a:pt x="721" y="253"/>
                      <a:pt x="744" y="0"/>
                    </a:cubicBezTo>
                  </a:path>
                </a:pathLst>
              </a:cu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defTabSz="457200"/>
                <a:endParaRPr lang="fr-FR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Freeform 24"/>
              <p:cNvSpPr>
                <a:spLocks/>
              </p:cNvSpPr>
              <p:nvPr/>
            </p:nvSpPr>
            <p:spPr bwMode="auto">
              <a:xfrm flipH="1">
                <a:off x="1347519" y="3576639"/>
                <a:ext cx="411964" cy="101699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1" y="1201"/>
                  </a:cxn>
                  <a:cxn ang="0">
                    <a:pos x="341" y="1403"/>
                  </a:cxn>
                  <a:cxn ang="0">
                    <a:pos x="633" y="1214"/>
                  </a:cxn>
                  <a:cxn ang="0">
                    <a:pos x="744" y="0"/>
                  </a:cxn>
                </a:cxnLst>
                <a:rect l="0" t="0" r="r" b="b"/>
                <a:pathLst>
                  <a:path w="744" h="1448">
                    <a:moveTo>
                      <a:pt x="0" y="0"/>
                    </a:moveTo>
                    <a:cubicBezTo>
                      <a:pt x="17" y="200"/>
                      <a:pt x="54" y="967"/>
                      <a:pt x="111" y="1201"/>
                    </a:cubicBezTo>
                    <a:cubicBezTo>
                      <a:pt x="168" y="1435"/>
                      <a:pt x="254" y="1401"/>
                      <a:pt x="341" y="1403"/>
                    </a:cubicBezTo>
                    <a:cubicBezTo>
                      <a:pt x="428" y="1405"/>
                      <a:pt x="566" y="1448"/>
                      <a:pt x="633" y="1214"/>
                    </a:cubicBezTo>
                    <a:cubicBezTo>
                      <a:pt x="709" y="991"/>
                      <a:pt x="721" y="253"/>
                      <a:pt x="744" y="0"/>
                    </a:cubicBezTo>
                  </a:path>
                </a:pathLst>
              </a:cu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defTabSz="457200"/>
                <a:endParaRPr lang="fr-FR" altLang="de-DE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Freeform 9"/>
            <p:cNvSpPr/>
            <p:nvPr/>
          </p:nvSpPr>
          <p:spPr>
            <a:xfrm>
              <a:off x="1872132" y="4111627"/>
              <a:ext cx="2084092" cy="1133950"/>
            </a:xfrm>
            <a:custGeom>
              <a:avLst/>
              <a:gdLst>
                <a:gd name="connsiteX0" fmla="*/ 2362200 w 2367582"/>
                <a:gd name="connsiteY0" fmla="*/ 0 h 1280442"/>
                <a:gd name="connsiteX1" fmla="*/ 2247900 w 2367582"/>
                <a:gd name="connsiteY1" fmla="*/ 998220 h 1280442"/>
                <a:gd name="connsiteX2" fmla="*/ 1554480 w 2367582"/>
                <a:gd name="connsiteY2" fmla="*/ 1264920 h 1280442"/>
                <a:gd name="connsiteX3" fmla="*/ 251460 w 2367582"/>
                <a:gd name="connsiteY3" fmla="*/ 1150620 h 1280442"/>
                <a:gd name="connsiteX4" fmla="*/ 0 w 2367582"/>
                <a:gd name="connsiteY4" fmla="*/ 350520 h 1280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7582" h="1280442">
                  <a:moveTo>
                    <a:pt x="2362200" y="0"/>
                  </a:moveTo>
                  <a:cubicBezTo>
                    <a:pt x="2372360" y="393700"/>
                    <a:pt x="2382520" y="787400"/>
                    <a:pt x="2247900" y="998220"/>
                  </a:cubicBezTo>
                  <a:cubicBezTo>
                    <a:pt x="2113280" y="1209040"/>
                    <a:pt x="1887220" y="1239520"/>
                    <a:pt x="1554480" y="1264920"/>
                  </a:cubicBezTo>
                  <a:cubicBezTo>
                    <a:pt x="1221740" y="1290320"/>
                    <a:pt x="510540" y="1303020"/>
                    <a:pt x="251460" y="1150620"/>
                  </a:cubicBezTo>
                  <a:cubicBezTo>
                    <a:pt x="-7620" y="998220"/>
                    <a:pt x="12700" y="455930"/>
                    <a:pt x="0" y="35052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 eaLnBrk="0" hangingPunct="0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32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211" y="2095773"/>
            <a:ext cx="1140591" cy="806479"/>
          </a:xfrm>
          <a:prstGeom prst="rect">
            <a:avLst/>
          </a:prstGeom>
        </p:spPr>
      </p:pic>
      <p:pic>
        <p:nvPicPr>
          <p:cNvPr id="33" name="Picture 6" descr="Risultati immagini per son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947" y="1356057"/>
            <a:ext cx="1667860" cy="33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Risultati immagini per global foundri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189" y="3100077"/>
            <a:ext cx="2476044" cy="99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isultati immagini per nx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72" y="1121343"/>
            <a:ext cx="1367359" cy="101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860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15</a:t>
            </a:fld>
            <a:endParaRPr lang="de-CH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Selective</a:t>
            </a:r>
            <a:r>
              <a:rPr lang="it-IT" dirty="0" smtClean="0"/>
              <a:t>, Fine </a:t>
            </a:r>
            <a:r>
              <a:rPr lang="it-IT" dirty="0" err="1" smtClean="0"/>
              <a:t>Grained</a:t>
            </a:r>
            <a:r>
              <a:rPr lang="it-IT" dirty="0" smtClean="0"/>
              <a:t> Body </a:t>
            </a:r>
            <a:r>
              <a:rPr lang="it-IT" dirty="0" err="1" smtClean="0"/>
              <a:t>Biasing</a:t>
            </a:r>
            <a:endParaRPr lang="it-IT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0" y="1160463"/>
            <a:ext cx="4464050" cy="4897437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4B4B4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B4B4B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B4B4B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B4B4B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B4B4B4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mtClean="0"/>
              <a:t>The cluster is partitioned in separate </a:t>
            </a:r>
            <a:r>
              <a:rPr lang="en-US" sz="2000" b="1" smtClean="0">
                <a:solidFill>
                  <a:srgbClr val="FF0000"/>
                </a:solidFill>
              </a:rPr>
              <a:t>clock gating and body bias regions</a:t>
            </a:r>
          </a:p>
          <a:p>
            <a:pPr>
              <a:buClr>
                <a:schemeClr val="tx1"/>
              </a:buClr>
            </a:pPr>
            <a:r>
              <a:rPr lang="en-US" sz="2000" b="1" smtClean="0">
                <a:solidFill>
                  <a:srgbClr val="FF0000"/>
                </a:solidFill>
              </a:rPr>
              <a:t>Body bias multiplexers (BBMUXes) </a:t>
            </a:r>
            <a:r>
              <a:rPr lang="en-US" sz="2000" smtClean="0"/>
              <a:t>control the well voltages of each region</a:t>
            </a:r>
          </a:p>
          <a:p>
            <a:r>
              <a:rPr lang="en-US" sz="2000" smtClean="0"/>
              <a:t>A </a:t>
            </a:r>
            <a:r>
              <a:rPr lang="en-US" sz="2000" b="1" smtClean="0">
                <a:solidFill>
                  <a:srgbClr val="FF0000"/>
                </a:solidFill>
              </a:rPr>
              <a:t>Power Management Unit (PMU) </a:t>
            </a:r>
            <a:r>
              <a:rPr lang="en-US" sz="2000" smtClean="0"/>
              <a:t>automatically manages transitions between the operating modes</a:t>
            </a:r>
          </a:p>
          <a:p>
            <a:r>
              <a:rPr lang="en-US" sz="2000" smtClean="0"/>
              <a:t>Power modes of each region:</a:t>
            </a:r>
          </a:p>
          <a:p>
            <a:pPr lvl="1"/>
            <a:r>
              <a:rPr lang="en-US" sz="1800" b="1" smtClean="0">
                <a:solidFill>
                  <a:srgbClr val="FF0000"/>
                </a:solidFill>
              </a:rPr>
              <a:t>Boost mode</a:t>
            </a:r>
            <a:r>
              <a:rPr lang="en-US" sz="1800" b="1" smtClean="0"/>
              <a:t>:    </a:t>
            </a:r>
            <a:r>
              <a:rPr lang="en-US" sz="1800" smtClean="0"/>
              <a:t>active + FBB</a:t>
            </a:r>
          </a:p>
          <a:p>
            <a:pPr lvl="1"/>
            <a:r>
              <a:rPr lang="en-US" sz="1800" b="1" smtClean="0">
                <a:solidFill>
                  <a:srgbClr val="FF0000"/>
                </a:solidFill>
              </a:rPr>
              <a:t>Normal mode</a:t>
            </a:r>
            <a:r>
              <a:rPr lang="en-US" sz="1800" b="1" smtClean="0"/>
              <a:t>:  </a:t>
            </a:r>
            <a:r>
              <a:rPr lang="en-US" sz="1800" smtClean="0"/>
              <a:t>active + NO BB</a:t>
            </a:r>
          </a:p>
          <a:p>
            <a:pPr lvl="1"/>
            <a:r>
              <a:rPr lang="en-US" sz="1800" b="1" smtClean="0">
                <a:solidFill>
                  <a:srgbClr val="FF0000"/>
                </a:solidFill>
              </a:rPr>
              <a:t>Idle mode</a:t>
            </a:r>
            <a:r>
              <a:rPr lang="en-US" sz="1800" b="1" smtClean="0"/>
              <a:t>: </a:t>
            </a:r>
            <a:r>
              <a:rPr lang="en-US" sz="1800" smtClean="0"/>
              <a:t>clock gated + NO BB (in LVT) RBB (in RVT)</a:t>
            </a:r>
          </a:p>
          <a:p>
            <a:endParaRPr lang="it-IT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160758"/>
            <a:ext cx="4039825" cy="4896521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2267744" y="6213212"/>
            <a:ext cx="4572000" cy="600164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100" b="1" dirty="0" smtClean="0"/>
              <a:t>D. Rossi </a:t>
            </a:r>
            <a:r>
              <a:rPr lang="it-IT" sz="1100" b="1" i="1" dirty="0" smtClean="0"/>
              <a:t>et. </a:t>
            </a:r>
            <a:r>
              <a:rPr lang="it-IT" sz="1100" b="1" i="1" dirty="0"/>
              <a:t>a</a:t>
            </a:r>
            <a:r>
              <a:rPr lang="it-IT" sz="1100" b="1" i="1" dirty="0" smtClean="0"/>
              <a:t>l.</a:t>
            </a:r>
            <a:r>
              <a:rPr lang="it-IT" sz="1100" b="1" dirty="0" smtClean="0"/>
              <a:t>, «A </a:t>
            </a:r>
            <a:r>
              <a:rPr lang="it-IT" sz="1100" b="1" dirty="0"/>
              <a:t>60 GOPS/W, −1.8V to 0.9V body </a:t>
            </a:r>
            <a:r>
              <a:rPr lang="it-IT" sz="1100" b="1" dirty="0" err="1"/>
              <a:t>bias</a:t>
            </a:r>
            <a:r>
              <a:rPr lang="it-IT" sz="1100" b="1" dirty="0"/>
              <a:t> ULP cluster in 28nm UTBB FD-SOI </a:t>
            </a:r>
            <a:r>
              <a:rPr lang="it-IT" sz="1100" b="1" dirty="0" err="1" smtClean="0"/>
              <a:t>technology</a:t>
            </a:r>
            <a:r>
              <a:rPr lang="it-IT" sz="1100" b="1" dirty="0" smtClean="0"/>
              <a:t>», </a:t>
            </a:r>
          </a:p>
          <a:p>
            <a:pPr algn="ctr"/>
            <a:r>
              <a:rPr lang="it-IT" sz="1100" b="1" dirty="0" smtClean="0"/>
              <a:t>in </a:t>
            </a:r>
            <a:r>
              <a:rPr lang="it-IT" sz="1100" b="1" dirty="0"/>
              <a:t>Solid-State </a:t>
            </a:r>
            <a:r>
              <a:rPr lang="it-IT" sz="1100" b="1" dirty="0" err="1"/>
              <a:t>Electronics</a:t>
            </a:r>
            <a:r>
              <a:rPr lang="it-IT" sz="1100" b="1" dirty="0"/>
              <a:t>, </a:t>
            </a:r>
            <a:r>
              <a:rPr lang="it-IT" sz="1100" b="1" dirty="0" smtClean="0"/>
              <a:t>2016. </a:t>
            </a:r>
            <a:endParaRPr lang="it-IT" sz="1100" b="1" dirty="0"/>
          </a:p>
        </p:txBody>
      </p:sp>
    </p:spTree>
    <p:extLst>
      <p:ext uri="{BB962C8B-B14F-4D97-AF65-F5344CB8AC3E}">
        <p14:creationId xmlns:p14="http://schemas.microsoft.com/office/powerpoint/2010/main" val="4753916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BCF61-4821-475A-8BAA-891C7275734C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16</a:t>
            </a:fld>
            <a:endParaRPr lang="de-CH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Body </a:t>
            </a:r>
            <a:r>
              <a:rPr lang="it-IT" dirty="0" err="1" smtClean="0"/>
              <a:t>Bias</a:t>
            </a:r>
            <a:r>
              <a:rPr lang="it-IT" dirty="0" err="1"/>
              <a:t>-</a:t>
            </a:r>
            <a:r>
              <a:rPr lang="it-IT" dirty="0" err="1" smtClean="0"/>
              <a:t>Based</a:t>
            </a:r>
            <a:r>
              <a:rPr lang="it-IT" dirty="0" smtClean="0"/>
              <a:t> Performance </a:t>
            </a:r>
            <a:r>
              <a:rPr lang="it-IT" dirty="0"/>
              <a:t>Monitoring and </a:t>
            </a:r>
            <a:r>
              <a:rPr lang="it-IT" dirty="0" smtClean="0"/>
              <a:t>Control</a:t>
            </a:r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66" y="1700808"/>
            <a:ext cx="3234247" cy="195231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1" y="3737867"/>
            <a:ext cx="3309558" cy="83717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79512" y="4653136"/>
            <a:ext cx="3904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Goal:</a:t>
            </a:r>
            <a:endParaRPr lang="it-IT" sz="16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1600" dirty="0" smtClean="0"/>
              <a:t>Compensate </a:t>
            </a:r>
            <a:r>
              <a:rPr lang="it-IT" sz="1600" dirty="0"/>
              <a:t>the </a:t>
            </a:r>
            <a:r>
              <a:rPr lang="it-IT" sz="1600" dirty="0" err="1"/>
              <a:t>effects</a:t>
            </a:r>
            <a:r>
              <a:rPr lang="it-IT" sz="1600" dirty="0"/>
              <a:t> of </a:t>
            </a:r>
            <a:r>
              <a:rPr lang="it-IT" sz="1600" dirty="0" err="1"/>
              <a:t>external</a:t>
            </a:r>
            <a:r>
              <a:rPr lang="it-IT" sz="1600" dirty="0"/>
              <a:t> </a:t>
            </a:r>
            <a:r>
              <a:rPr lang="it-IT" sz="1600" dirty="0" err="1"/>
              <a:t>factors</a:t>
            </a:r>
            <a:r>
              <a:rPr lang="it-IT" sz="1600" dirty="0"/>
              <a:t> </a:t>
            </a:r>
            <a:r>
              <a:rPr lang="it-IT" sz="1600" dirty="0" err="1"/>
              <a:t>like</a:t>
            </a:r>
            <a:r>
              <a:rPr lang="it-IT" sz="1600" dirty="0"/>
              <a:t> ambient </a:t>
            </a:r>
            <a:r>
              <a:rPr lang="it-IT" sz="1600" dirty="0" smtClean="0"/>
              <a:t>temperature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1600" dirty="0" smtClean="0"/>
              <a:t>Reduce PVT </a:t>
            </a:r>
            <a:r>
              <a:rPr lang="it-IT" sz="1600" dirty="0" err="1" smtClean="0"/>
              <a:t>Margings</a:t>
            </a:r>
            <a:r>
              <a:rPr lang="it-IT" sz="1600" dirty="0" smtClean="0"/>
              <a:t> </a:t>
            </a:r>
            <a:r>
              <a:rPr lang="it-IT" sz="1600" dirty="0" err="1" smtClean="0"/>
              <a:t>at</a:t>
            </a:r>
            <a:r>
              <a:rPr lang="it-IT" sz="1600" dirty="0" smtClean="0"/>
              <a:t> design time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1600" u="sng" dirty="0" err="1" smtClean="0"/>
              <a:t>Improve</a:t>
            </a:r>
            <a:r>
              <a:rPr lang="it-IT" sz="1600" u="sng" dirty="0" smtClean="0"/>
              <a:t> Energy </a:t>
            </a:r>
            <a:r>
              <a:rPr lang="it-IT" sz="1600" u="sng" dirty="0" err="1" smtClean="0"/>
              <a:t>Efficiency</a:t>
            </a:r>
            <a:endParaRPr lang="it-IT" sz="1600" u="sng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13285" y="1022132"/>
            <a:ext cx="4499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ym typeface="Wingdings" panose="05000000000000000000" pitchFamily="2" charset="2"/>
              </a:rPr>
              <a:t> </a:t>
            </a:r>
            <a:r>
              <a:rPr lang="it-IT" sz="1400" dirty="0"/>
              <a:t>Mixed </a:t>
            </a:r>
            <a:r>
              <a:rPr lang="it-IT" sz="1400" dirty="0">
                <a:solidFill>
                  <a:srgbClr val="FF0000"/>
                </a:solidFill>
              </a:rPr>
              <a:t>Hardware</a:t>
            </a:r>
            <a:r>
              <a:rPr lang="it-IT" sz="1400" dirty="0"/>
              <a:t>/</a:t>
            </a:r>
            <a:r>
              <a:rPr lang="it-IT" sz="1400" dirty="0">
                <a:solidFill>
                  <a:schemeClr val="accent1"/>
                </a:solidFill>
              </a:rPr>
              <a:t>Software</a:t>
            </a:r>
            <a:r>
              <a:rPr lang="it-IT" sz="1400" dirty="0"/>
              <a:t> control loop </a:t>
            </a:r>
            <a:r>
              <a:rPr lang="it-IT" sz="1400" dirty="0" err="1"/>
              <a:t>exploiting</a:t>
            </a:r>
            <a:r>
              <a:rPr lang="it-IT" sz="1400" dirty="0"/>
              <a:t> on-chip </a:t>
            </a:r>
            <a:r>
              <a:rPr lang="it-IT" sz="1400" dirty="0" err="1"/>
              <a:t>frequency</a:t>
            </a:r>
            <a:r>
              <a:rPr lang="it-IT" sz="1400" dirty="0"/>
              <a:t> </a:t>
            </a:r>
            <a:r>
              <a:rPr lang="it-IT" sz="1400" dirty="0" err="1"/>
              <a:t>measurement</a:t>
            </a:r>
            <a:r>
              <a:rPr lang="it-IT" sz="1400" dirty="0"/>
              <a:t> (PMB)</a:t>
            </a:r>
            <a:endParaRPr lang="en-US" sz="1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351" y="1343095"/>
            <a:ext cx="4752528" cy="3005208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6407" y="4884275"/>
            <a:ext cx="1313312" cy="64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2078" y="4616735"/>
            <a:ext cx="1140591" cy="806479"/>
          </a:xfrm>
          <a:prstGeom prst="rect">
            <a:avLst/>
          </a:prstGeom>
        </p:spPr>
      </p:pic>
      <p:pic>
        <p:nvPicPr>
          <p:cNvPr id="38" name="Picture 2" descr="http://upload.wikimedia.org/wikipedia/it/archive/0/09/20060809013433%21Sigillo_alma_mater_studiorum.gi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8654" y="4573264"/>
            <a:ext cx="834887" cy="83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3" descr="ETHlogo.g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910" y="4546505"/>
            <a:ext cx="1411817" cy="230501"/>
          </a:xfrm>
          <a:prstGeom prst="rect">
            <a:avLst/>
          </a:prstGeom>
        </p:spPr>
      </p:pic>
      <p:sp>
        <p:nvSpPr>
          <p:cNvPr id="40" name="Rettangolo 39"/>
          <p:cNvSpPr/>
          <p:nvPr/>
        </p:nvSpPr>
        <p:spPr>
          <a:xfrm>
            <a:off x="2530977" y="6189073"/>
            <a:ext cx="4616399" cy="600164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/>
              <a:t>D. Rossi et al., "A Self-Aware Architecture for PVT Compensation and Power Nap in Near Threshold Processors," </a:t>
            </a:r>
            <a:endParaRPr lang="en-US" sz="1100" b="1" dirty="0" smtClean="0"/>
          </a:p>
          <a:p>
            <a:pPr algn="ctr"/>
            <a:r>
              <a:rPr lang="en-US" sz="1100" b="1" dirty="0" smtClean="0"/>
              <a:t>in </a:t>
            </a:r>
            <a:r>
              <a:rPr lang="en-US" sz="1100" b="1" dirty="0"/>
              <a:t>IEEE Design &amp; Test, </a:t>
            </a:r>
            <a:r>
              <a:rPr lang="en-US" sz="1100" b="1" dirty="0" smtClean="0"/>
              <a:t>Dec</a:t>
            </a:r>
            <a:r>
              <a:rPr lang="en-US" sz="1100" b="1" dirty="0"/>
              <a:t>. 2017.</a:t>
            </a:r>
          </a:p>
        </p:txBody>
      </p:sp>
    </p:spTree>
    <p:extLst>
      <p:ext uri="{BB962C8B-B14F-4D97-AF65-F5344CB8AC3E}">
        <p14:creationId xmlns:p14="http://schemas.microsoft.com/office/powerpoint/2010/main" val="29074680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17</a:t>
            </a:fld>
            <a:endParaRPr lang="de-CH" dirty="0"/>
          </a:p>
        </p:txBody>
      </p:sp>
      <p:sp>
        <p:nvSpPr>
          <p:cNvPr id="8" name="Shape 91"/>
          <p:cNvSpPr txBox="1">
            <a:spLocks/>
          </p:cNvSpPr>
          <p:nvPr/>
        </p:nvSpPr>
        <p:spPr>
          <a:xfrm>
            <a:off x="-296016" y="899332"/>
            <a:ext cx="8273999" cy="5174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4B4B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B4B4B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B4B4B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B4B4B4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B4B4B4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endParaRPr lang="en-GB" sz="2400" b="1" u="sng" dirty="0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" name="CasellaDiTesto 2"/>
          <p:cNvSpPr txBox="1"/>
          <p:nvPr/>
        </p:nvSpPr>
        <p:spPr>
          <a:xfrm>
            <a:off x="125850" y="1053119"/>
            <a:ext cx="88737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PT Sans" panose="020B0604020202020204" charset="0"/>
                <a:sym typeface="Wingdings" panose="05000000000000000000" pitchFamily="2" charset="2"/>
              </a:rPr>
              <a:t> &lt;</a:t>
            </a:r>
            <a:r>
              <a:rPr lang="it-IT" sz="2400" dirty="0" smtClean="0">
                <a:latin typeface="PT Sans" panose="020B0604020202020204" charset="0"/>
              </a:rPr>
              <a:t>32-bit </a:t>
            </a:r>
            <a:r>
              <a:rPr lang="it-IT" sz="2400" dirty="0" err="1" smtClean="0">
                <a:latin typeface="PT Sans" panose="020B0604020202020204" charset="0"/>
              </a:rPr>
              <a:t>precision</a:t>
            </a:r>
            <a:r>
              <a:rPr lang="it-IT" sz="2400" dirty="0">
                <a:latin typeface="PT Sans" panose="020B0604020202020204" charset="0"/>
              </a:rPr>
              <a:t> </a:t>
            </a:r>
            <a:r>
              <a:rPr lang="it-IT" sz="2400" dirty="0" smtClean="0">
                <a:latin typeface="PT Sans" panose="020B0604020202020204" charset="0"/>
                <a:sym typeface="Wingdings" panose="05000000000000000000" pitchFamily="2" charset="2"/>
              </a:rPr>
              <a:t> </a:t>
            </a:r>
            <a:r>
              <a:rPr lang="it-IT" sz="2400" b="1" dirty="0" smtClean="0">
                <a:solidFill>
                  <a:srgbClr val="FF0000"/>
                </a:solidFill>
                <a:latin typeface="PT Sans" panose="020B0604020202020204" charset="0"/>
                <a:sym typeface="Wingdings" panose="05000000000000000000" pitchFamily="2" charset="2"/>
              </a:rPr>
              <a:t>SIMD2/4 </a:t>
            </a:r>
            <a:r>
              <a:rPr lang="it-IT" sz="2400" b="1" dirty="0" err="1" smtClean="0">
                <a:solidFill>
                  <a:srgbClr val="FF0000"/>
                </a:solidFill>
                <a:latin typeface="PT Sans" panose="020B0604020202020204" charset="0"/>
                <a:sym typeface="Wingdings" panose="05000000000000000000" pitchFamily="2" charset="2"/>
              </a:rPr>
              <a:t>opportunity</a:t>
            </a:r>
            <a:endParaRPr lang="it-IT" sz="2400" b="1" dirty="0" smtClean="0">
              <a:solidFill>
                <a:srgbClr val="FF0000"/>
              </a:solidFill>
              <a:latin typeface="PT Sans" panose="020B0604020202020204" charset="0"/>
              <a:sym typeface="Wingdings" panose="05000000000000000000" pitchFamily="2" charset="2"/>
            </a:endParaRPr>
          </a:p>
          <a:p>
            <a:endParaRPr lang="it-IT" sz="2000" dirty="0" smtClean="0">
              <a:latin typeface="PT Sans" panose="020B0604020202020204" charset="0"/>
            </a:endParaRPr>
          </a:p>
          <a:p>
            <a:pPr marL="342900" lvl="6" indent="-342900">
              <a:buAutoNum type="arabicPeriod"/>
            </a:pPr>
            <a:r>
              <a:rPr lang="it-IT" sz="2000" dirty="0" smtClean="0">
                <a:latin typeface="PT Sans" panose="020B0604020202020204" charset="0"/>
              </a:rPr>
              <a:t>HW </a:t>
            </a:r>
            <a:r>
              <a:rPr lang="it-IT" sz="2000" dirty="0" err="1" smtClean="0">
                <a:latin typeface="PT Sans" panose="020B0604020202020204" charset="0"/>
              </a:rPr>
              <a:t>loops</a:t>
            </a:r>
            <a:r>
              <a:rPr lang="it-IT" sz="2000" dirty="0" smtClean="0">
                <a:latin typeface="PT Sans" panose="020B0604020202020204" charset="0"/>
              </a:rPr>
              <a:t> and Post </a:t>
            </a:r>
            <a:r>
              <a:rPr lang="it-IT" sz="2000" dirty="0" err="1" smtClean="0">
                <a:latin typeface="PT Sans" panose="020B0604020202020204" charset="0"/>
              </a:rPr>
              <a:t>modified</a:t>
            </a:r>
            <a:r>
              <a:rPr lang="it-IT" sz="2000" dirty="0" smtClean="0">
                <a:latin typeface="PT Sans" panose="020B0604020202020204" charset="0"/>
              </a:rPr>
              <a:t> LD/ST</a:t>
            </a:r>
          </a:p>
          <a:p>
            <a:pPr marL="342900" lvl="6" indent="-342900">
              <a:buAutoNum type="arabicPeriod"/>
            </a:pPr>
            <a:r>
              <a:rPr lang="it-IT" sz="2000" dirty="0" smtClean="0">
                <a:latin typeface="PT Sans" panose="020B0604020202020204" charset="0"/>
              </a:rPr>
              <a:t>Bit </a:t>
            </a:r>
            <a:r>
              <a:rPr lang="it-IT" sz="2000" dirty="0" err="1" smtClean="0">
                <a:latin typeface="PT Sans" panose="020B0604020202020204" charset="0"/>
              </a:rPr>
              <a:t>manipulations</a:t>
            </a:r>
            <a:r>
              <a:rPr lang="it-IT" sz="2000" dirty="0">
                <a:latin typeface="PT Sans" panose="020B0604020202020204" charset="0"/>
              </a:rPr>
              <a:t> </a:t>
            </a:r>
            <a:endParaRPr lang="it-IT" sz="2000" dirty="0" smtClean="0">
              <a:latin typeface="PT Sans" panose="020B0604020202020204" charset="0"/>
            </a:endParaRPr>
          </a:p>
          <a:p>
            <a:pPr marL="342900" lvl="6" indent="-342900">
              <a:buAutoNum type="arabicPeriod"/>
            </a:pPr>
            <a:r>
              <a:rPr lang="it-IT" sz="2000" dirty="0" err="1" smtClean="0">
                <a:latin typeface="PT Sans" panose="020B0604020202020204" charset="0"/>
              </a:rPr>
              <a:t>Packed</a:t>
            </a:r>
            <a:r>
              <a:rPr lang="it-IT" sz="2000" dirty="0" smtClean="0">
                <a:latin typeface="PT Sans" panose="020B0604020202020204" charset="0"/>
              </a:rPr>
              <a:t>-SIMD </a:t>
            </a:r>
            <a:r>
              <a:rPr lang="it-IT" sz="2000" dirty="0">
                <a:latin typeface="PT Sans" panose="020B0604020202020204" charset="0"/>
              </a:rPr>
              <a:t>ALU </a:t>
            </a:r>
            <a:r>
              <a:rPr lang="it-IT" sz="2000" dirty="0" err="1">
                <a:latin typeface="PT Sans" panose="020B0604020202020204" charset="0"/>
              </a:rPr>
              <a:t>operations</a:t>
            </a:r>
            <a:r>
              <a:rPr lang="it-IT" sz="2000" dirty="0">
                <a:latin typeface="PT Sans" panose="020B0604020202020204" charset="0"/>
              </a:rPr>
              <a:t> with dot </a:t>
            </a:r>
            <a:r>
              <a:rPr lang="it-IT" sz="2000" dirty="0" err="1">
                <a:latin typeface="PT Sans" panose="020B0604020202020204" charset="0"/>
              </a:rPr>
              <a:t>product</a:t>
            </a:r>
            <a:endParaRPr lang="it-IT" sz="2000" dirty="0" smtClean="0">
              <a:latin typeface="PT Sans" panose="020B0604020202020204" charset="0"/>
            </a:endParaRPr>
          </a:p>
          <a:p>
            <a:pPr marL="342900" lvl="6" indent="-342900">
              <a:buFontTx/>
              <a:buAutoNum type="arabicPeriod"/>
            </a:pPr>
            <a:r>
              <a:rPr lang="it-IT" sz="2000" dirty="0" err="1" smtClean="0">
                <a:latin typeface="PT Sans" panose="020B0604020202020204" charset="0"/>
              </a:rPr>
              <a:t>Rounding</a:t>
            </a:r>
            <a:r>
              <a:rPr lang="it-IT" sz="2000" dirty="0" smtClean="0">
                <a:latin typeface="PT Sans" panose="020B0604020202020204" charset="0"/>
              </a:rPr>
              <a:t> and </a:t>
            </a:r>
            <a:r>
              <a:rPr lang="it-IT" sz="2000" dirty="0" err="1" smtClean="0">
                <a:latin typeface="PT Sans" panose="020B0604020202020204" charset="0"/>
              </a:rPr>
              <a:t>Normalizazion</a:t>
            </a:r>
            <a:r>
              <a:rPr lang="it-IT" sz="2000" dirty="0">
                <a:latin typeface="PT Sans" panose="020B0604020202020204" charset="0"/>
              </a:rPr>
              <a:t> </a:t>
            </a:r>
            <a:endParaRPr lang="it-IT" sz="2000" dirty="0" smtClean="0">
              <a:latin typeface="PT Sans" panose="020B0604020202020204" charset="0"/>
            </a:endParaRPr>
          </a:p>
          <a:p>
            <a:pPr marL="342900" lvl="6" indent="-342900">
              <a:buFontTx/>
              <a:buAutoNum type="arabicPeriod"/>
            </a:pPr>
            <a:r>
              <a:rPr lang="it-IT" sz="2000" dirty="0" err="1" smtClean="0">
                <a:latin typeface="PT Sans" panose="020B0604020202020204" charset="0"/>
              </a:rPr>
              <a:t>Shuffle</a:t>
            </a:r>
            <a:r>
              <a:rPr lang="it-IT" sz="2000" dirty="0" smtClean="0">
                <a:latin typeface="PT Sans" panose="020B0604020202020204" charset="0"/>
              </a:rPr>
              <a:t> </a:t>
            </a:r>
            <a:r>
              <a:rPr lang="it-IT" sz="2000" dirty="0" err="1">
                <a:latin typeface="PT Sans" panose="020B0604020202020204" charset="0"/>
              </a:rPr>
              <a:t>operations</a:t>
            </a:r>
            <a:r>
              <a:rPr lang="it-IT" sz="2000" dirty="0">
                <a:latin typeface="PT Sans" panose="020B0604020202020204" charset="0"/>
              </a:rPr>
              <a:t> for </a:t>
            </a:r>
            <a:r>
              <a:rPr lang="it-IT" sz="2000" dirty="0" err="1" smtClean="0">
                <a:latin typeface="PT Sans" panose="020B0604020202020204" charset="0"/>
              </a:rPr>
              <a:t>vectors</a:t>
            </a:r>
            <a:endParaRPr lang="it-IT" sz="2000" dirty="0">
              <a:latin typeface="PT Sans" panose="020B0604020202020204" charset="0"/>
            </a:endParaRPr>
          </a:p>
        </p:txBody>
      </p:sp>
      <p:sp>
        <p:nvSpPr>
          <p:cNvPr id="10" name="Title 30"/>
          <p:cNvSpPr txBox="1">
            <a:spLocks/>
          </p:cNvSpPr>
          <p:nvPr/>
        </p:nvSpPr>
        <p:spPr>
          <a:xfrm>
            <a:off x="685800" y="348851"/>
            <a:ext cx="7772400" cy="49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sym typeface="PT Sans"/>
              </a:rPr>
              <a:t>Extending RISC-V for NSP</a:t>
            </a:r>
            <a:endParaRPr lang="it-IT" dirty="0"/>
          </a:p>
        </p:txBody>
      </p:sp>
      <p:sp>
        <p:nvSpPr>
          <p:cNvPr id="11" name="ZoneTexte 3"/>
          <p:cNvSpPr txBox="1"/>
          <p:nvPr/>
        </p:nvSpPr>
        <p:spPr>
          <a:xfrm>
            <a:off x="2593080" y="5589240"/>
            <a:ext cx="3740078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pPr algn="ctr"/>
            <a:r>
              <a:rPr lang="fr-FR" dirty="0"/>
              <a:t>Small Power and Area </a:t>
            </a:r>
            <a:r>
              <a:rPr lang="fr-FR" dirty="0" err="1" smtClean="0"/>
              <a:t>overhead</a:t>
            </a:r>
            <a:endParaRPr lang="fr-FR" dirty="0"/>
          </a:p>
        </p:txBody>
      </p:sp>
      <p:grpSp>
        <p:nvGrpSpPr>
          <p:cNvPr id="12" name="Group 1"/>
          <p:cNvGrpSpPr/>
          <p:nvPr/>
        </p:nvGrpSpPr>
        <p:grpSpPr>
          <a:xfrm>
            <a:off x="704930" y="2582929"/>
            <a:ext cx="7790266" cy="2912767"/>
            <a:chOff x="704930" y="2582929"/>
            <a:chExt cx="7790266" cy="2912767"/>
          </a:xfrm>
        </p:grpSpPr>
        <p:grpSp>
          <p:nvGrpSpPr>
            <p:cNvPr id="13" name="Group 2"/>
            <p:cNvGrpSpPr/>
            <p:nvPr/>
          </p:nvGrpSpPr>
          <p:grpSpPr>
            <a:xfrm>
              <a:off x="6081631" y="2582929"/>
              <a:ext cx="2413565" cy="1837284"/>
              <a:chOff x="5939112" y="2683412"/>
              <a:chExt cx="2556285" cy="2036417"/>
            </a:xfrm>
          </p:grpSpPr>
          <p:sp>
            <p:nvSpPr>
              <p:cNvPr id="20" name="CustomShape 8"/>
              <p:cNvSpPr/>
              <p:nvPr/>
            </p:nvSpPr>
            <p:spPr>
              <a:xfrm>
                <a:off x="6492070" y="3280297"/>
                <a:ext cx="1387440" cy="770399"/>
              </a:xfrm>
              <a:prstGeom prst="rect">
                <a:avLst/>
              </a:prstGeom>
              <a:solidFill>
                <a:srgbClr val="00B050"/>
              </a:solidFill>
              <a:ln w="25560">
                <a:solidFill>
                  <a:srgbClr val="00B050"/>
                </a:solidFill>
                <a:round/>
              </a:ln>
            </p:spPr>
            <p:txBody>
              <a:bodyPr lIns="90000" tIns="45000" rIns="90000" bIns="4500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600" dirty="0" smtClean="0">
                    <a:solidFill>
                      <a:srgbClr val="FFFFFF"/>
                    </a:solidFill>
                    <a:latin typeface="Calibri"/>
                    <a:ea typeface="ＭＳ Ｐゴシック"/>
                  </a:rPr>
                  <a:t>RISC-V </a:t>
                </a:r>
                <a:r>
                  <a:rPr lang="en-US" dirty="0" smtClean="0">
                    <a:solidFill>
                      <a:srgbClr val="FFFFFF"/>
                    </a:solidFill>
                    <a:latin typeface="Calibri"/>
                    <a:ea typeface="ＭＳ Ｐゴシック"/>
                    <a:sym typeface="Wingdings" panose="05000000000000000000" pitchFamily="2" charset="2"/>
                  </a:rPr>
                  <a:t></a:t>
                </a:r>
                <a:r>
                  <a:rPr lang="en-US" sz="1600" dirty="0" smtClean="0">
                    <a:solidFill>
                      <a:srgbClr val="FFFFFF"/>
                    </a:solidFill>
                    <a:latin typeface="Calibri"/>
                    <a:ea typeface="ＭＳ Ｐゴシック"/>
                  </a:rPr>
                  <a:t> </a:t>
                </a:r>
                <a:r>
                  <a:rPr lang="en-US" sz="1600" dirty="0">
                    <a:solidFill>
                      <a:srgbClr val="FFFFFF"/>
                    </a:solidFill>
                    <a:latin typeface="Calibri"/>
                    <a:ea typeface="ＭＳ Ｐゴシック"/>
                  </a:rPr>
                  <a:t>V1</a:t>
                </a:r>
                <a:endParaRPr dirty="0"/>
              </a:p>
            </p:txBody>
          </p:sp>
          <p:sp>
            <p:nvSpPr>
              <p:cNvPr id="21" name="CustomShape 9"/>
              <p:cNvSpPr/>
              <p:nvPr/>
            </p:nvSpPr>
            <p:spPr>
              <a:xfrm>
                <a:off x="6205512" y="3004892"/>
                <a:ext cx="2026440" cy="1376280"/>
              </a:xfrm>
              <a:prstGeom prst="rect">
                <a:avLst/>
              </a:prstGeom>
              <a:noFill/>
              <a:ln w="25560">
                <a:solidFill>
                  <a:schemeClr val="accent1"/>
                </a:solidFill>
                <a:round/>
              </a:ln>
            </p:spPr>
          </p:sp>
          <p:sp>
            <p:nvSpPr>
              <p:cNvPr id="22" name="CustomShape 10"/>
              <p:cNvSpPr/>
              <p:nvPr/>
            </p:nvSpPr>
            <p:spPr>
              <a:xfrm>
                <a:off x="7825799" y="4070544"/>
                <a:ext cx="429120" cy="3333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5000" rIns="90000" bIns="45000"/>
              <a:lstStyle/>
              <a:p>
                <a:pPr>
                  <a:lnSpc>
                    <a:spcPct val="1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V2</a:t>
                </a:r>
                <a:endParaRPr dirty="0"/>
              </a:p>
            </p:txBody>
          </p:sp>
          <p:sp>
            <p:nvSpPr>
              <p:cNvPr id="23" name="CustomShape 11"/>
              <p:cNvSpPr/>
              <p:nvPr/>
            </p:nvSpPr>
            <p:spPr>
              <a:xfrm>
                <a:off x="5939112" y="2683412"/>
                <a:ext cx="2545920" cy="2006281"/>
              </a:xfrm>
              <a:prstGeom prst="rect">
                <a:avLst/>
              </a:prstGeom>
              <a:noFill/>
              <a:ln w="25560">
                <a:solidFill>
                  <a:srgbClr val="C00000"/>
                </a:solidFill>
                <a:round/>
              </a:ln>
            </p:spPr>
          </p:sp>
          <p:sp>
            <p:nvSpPr>
              <p:cNvPr id="24" name="CustomShape 12"/>
              <p:cNvSpPr/>
              <p:nvPr/>
            </p:nvSpPr>
            <p:spPr>
              <a:xfrm>
                <a:off x="8066277" y="4386469"/>
                <a:ext cx="429120" cy="3333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5000" rIns="90000" bIns="45000"/>
              <a:lstStyle/>
              <a:p>
                <a:pPr>
                  <a:lnSpc>
                    <a:spcPct val="1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V3</a:t>
                </a:r>
                <a:endParaRPr dirty="0"/>
              </a:p>
            </p:txBody>
          </p:sp>
        </p:grpSp>
        <p:sp>
          <p:nvSpPr>
            <p:cNvPr id="14" name="CustomShape 13"/>
            <p:cNvSpPr/>
            <p:nvPr/>
          </p:nvSpPr>
          <p:spPr>
            <a:xfrm>
              <a:off x="1261882" y="3856904"/>
              <a:ext cx="3600000" cy="82008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600" dirty="0">
                  <a:solidFill>
                    <a:srgbClr val="2A6AB3"/>
                  </a:solidFill>
                  <a:latin typeface="Arial"/>
                  <a:ea typeface="ＭＳ Ｐゴシック"/>
                </a:rPr>
                <a:t>HW loops</a:t>
              </a:r>
              <a:endParaRPr dirty="0">
                <a:solidFill>
                  <a:srgbClr val="2A6AB3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lang="en-US" sz="1600" dirty="0">
                  <a:solidFill>
                    <a:srgbClr val="2A6AB3"/>
                  </a:solidFill>
                  <a:latin typeface="Arial"/>
                  <a:ea typeface="ＭＳ Ｐゴシック"/>
                </a:rPr>
                <a:t>Post modified Load/Store</a:t>
              </a:r>
              <a:endParaRPr dirty="0">
                <a:solidFill>
                  <a:srgbClr val="2A6AB3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lang="en-US" sz="1600" dirty="0">
                  <a:solidFill>
                    <a:srgbClr val="2A6AB3"/>
                  </a:solidFill>
                  <a:latin typeface="Arial"/>
                  <a:ea typeface="ＭＳ Ｐゴシック"/>
                </a:rPr>
                <a:t>Mac</a:t>
              </a:r>
              <a:endParaRPr dirty="0">
                <a:solidFill>
                  <a:srgbClr val="2A6AB3"/>
                </a:solidFill>
              </a:endParaRPr>
            </a:p>
          </p:txBody>
        </p:sp>
        <p:sp>
          <p:nvSpPr>
            <p:cNvPr id="15" name="CustomShape 14"/>
            <p:cNvSpPr/>
            <p:nvPr/>
          </p:nvSpPr>
          <p:spPr>
            <a:xfrm>
              <a:off x="1261882" y="4675616"/>
              <a:ext cx="3663000" cy="820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600" dirty="0">
                  <a:solidFill>
                    <a:srgbClr val="C00000"/>
                  </a:solidFill>
                  <a:latin typeface="Arial"/>
                  <a:ea typeface="ＭＳ Ｐゴシック"/>
                </a:rPr>
                <a:t>SIMD </a:t>
              </a:r>
              <a:r>
                <a:rPr lang="en-US" dirty="0" smtClean="0">
                  <a:solidFill>
                    <a:srgbClr val="C00000"/>
                  </a:solidFill>
                  <a:latin typeface="Arial"/>
                  <a:ea typeface="ＭＳ Ｐゴシック"/>
                </a:rPr>
                <a:t>2</a:t>
              </a:r>
              <a:r>
                <a:rPr lang="en-US" sz="1600" dirty="0" smtClean="0">
                  <a:solidFill>
                    <a:srgbClr val="C00000"/>
                  </a:solidFill>
                  <a:latin typeface="Arial"/>
                  <a:ea typeface="ＭＳ Ｐゴシック"/>
                </a:rPr>
                <a:t>/4 </a:t>
              </a:r>
              <a:r>
                <a:rPr lang="en-US" sz="1600" dirty="0">
                  <a:solidFill>
                    <a:srgbClr val="C00000"/>
                  </a:solidFill>
                  <a:latin typeface="Arial"/>
                  <a:ea typeface="ＭＳ Ｐゴシック"/>
                </a:rPr>
                <a:t>+ </a:t>
              </a:r>
              <a:r>
                <a:rPr lang="en-US" sz="1600" dirty="0" err="1">
                  <a:solidFill>
                    <a:srgbClr val="C00000"/>
                  </a:solidFill>
                  <a:latin typeface="Arial"/>
                  <a:ea typeface="ＭＳ Ｐゴシック"/>
                </a:rPr>
                <a:t>DotProduct</a:t>
              </a:r>
              <a:r>
                <a:rPr lang="en-US" sz="1600" dirty="0">
                  <a:solidFill>
                    <a:srgbClr val="C00000"/>
                  </a:solidFill>
                  <a:latin typeface="Arial"/>
                  <a:ea typeface="ＭＳ Ｐゴシック"/>
                </a:rPr>
                <a:t> + Shuffling</a:t>
              </a:r>
              <a:endParaRPr dirty="0">
                <a:solidFill>
                  <a:srgbClr val="C00000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lang="en-US" sz="1600" dirty="0">
                  <a:solidFill>
                    <a:srgbClr val="C00000"/>
                  </a:solidFill>
                  <a:latin typeface="Arial"/>
                  <a:ea typeface="ＭＳ Ｐゴシック"/>
                </a:rPr>
                <a:t>Bit manipulation unit</a:t>
              </a:r>
              <a:endParaRPr dirty="0">
                <a:solidFill>
                  <a:srgbClr val="C00000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lang="en-US" sz="1600" dirty="0" smtClean="0">
                  <a:solidFill>
                    <a:srgbClr val="C00000"/>
                  </a:solidFill>
                  <a:latin typeface="Arial"/>
                  <a:ea typeface="ＭＳ Ｐゴシック"/>
                </a:rPr>
                <a:t>Lightweight </a:t>
              </a:r>
              <a:r>
                <a:rPr lang="en-US" sz="1600" dirty="0">
                  <a:solidFill>
                    <a:srgbClr val="C00000"/>
                  </a:solidFill>
                  <a:latin typeface="Arial"/>
                  <a:ea typeface="ＭＳ Ｐゴシック"/>
                </a:rPr>
                <a:t>fixed point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16" name="ZoneTexte 8"/>
            <p:cNvSpPr txBox="1"/>
            <p:nvPr/>
          </p:nvSpPr>
          <p:spPr>
            <a:xfrm>
              <a:off x="704930" y="4091384"/>
              <a:ext cx="4347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V2</a:t>
              </a:r>
            </a:p>
          </p:txBody>
        </p:sp>
        <p:sp>
          <p:nvSpPr>
            <p:cNvPr id="17" name="ZoneTexte 29"/>
            <p:cNvSpPr txBox="1"/>
            <p:nvPr/>
          </p:nvSpPr>
          <p:spPr>
            <a:xfrm>
              <a:off x="704930" y="4808186"/>
              <a:ext cx="4347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V3</a:t>
              </a:r>
            </a:p>
          </p:txBody>
        </p:sp>
        <p:sp>
          <p:nvSpPr>
            <p:cNvPr id="18" name="ZoneTexte 10"/>
            <p:cNvSpPr txBox="1"/>
            <p:nvPr/>
          </p:nvSpPr>
          <p:spPr>
            <a:xfrm>
              <a:off x="1261882" y="3535806"/>
              <a:ext cx="26623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00B050"/>
                  </a:solidFill>
                </a:rPr>
                <a:t>Baseline RISC-V RV32IMC</a:t>
              </a:r>
              <a:endParaRPr lang="fr-FR" dirty="0">
                <a:solidFill>
                  <a:srgbClr val="00B050"/>
                </a:solidFill>
              </a:endParaRPr>
            </a:p>
          </p:txBody>
        </p:sp>
        <p:sp>
          <p:nvSpPr>
            <p:cNvPr id="19" name="ZoneTexte 12"/>
            <p:cNvSpPr txBox="1"/>
            <p:nvPr/>
          </p:nvSpPr>
          <p:spPr>
            <a:xfrm>
              <a:off x="704930" y="3533852"/>
              <a:ext cx="4347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V1</a:t>
              </a:r>
            </a:p>
          </p:txBody>
        </p:sp>
      </p:grpSp>
      <p:sp>
        <p:nvSpPr>
          <p:cNvPr id="2" name="Rettangolo 1"/>
          <p:cNvSpPr/>
          <p:nvPr/>
        </p:nvSpPr>
        <p:spPr>
          <a:xfrm>
            <a:off x="1979712" y="6310481"/>
            <a:ext cx="4968551" cy="430887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100" b="1" dirty="0"/>
              <a:t>M. </a:t>
            </a:r>
            <a:r>
              <a:rPr lang="it-IT" sz="1100" b="1" dirty="0" err="1"/>
              <a:t>Gautschi</a:t>
            </a:r>
            <a:r>
              <a:rPr lang="it-IT" sz="1100" b="1" dirty="0"/>
              <a:t> et al., "</a:t>
            </a:r>
            <a:r>
              <a:rPr lang="it-IT" sz="1100" b="1" dirty="0" err="1"/>
              <a:t>Near-Threshold</a:t>
            </a:r>
            <a:r>
              <a:rPr lang="it-IT" sz="1100" b="1" dirty="0"/>
              <a:t> RISC-V Core With DSP Extensions for Scalable </a:t>
            </a:r>
            <a:r>
              <a:rPr lang="it-IT" sz="1100" b="1" dirty="0" err="1"/>
              <a:t>IoT</a:t>
            </a:r>
            <a:r>
              <a:rPr lang="it-IT" sz="1100" b="1" dirty="0"/>
              <a:t> </a:t>
            </a:r>
            <a:r>
              <a:rPr lang="it-IT" sz="1100" b="1" dirty="0" err="1"/>
              <a:t>Endpoint</a:t>
            </a:r>
            <a:r>
              <a:rPr lang="it-IT" sz="1100" b="1" dirty="0"/>
              <a:t> </a:t>
            </a:r>
            <a:r>
              <a:rPr lang="it-IT" sz="1100" b="1" dirty="0" err="1"/>
              <a:t>Devices</a:t>
            </a:r>
            <a:r>
              <a:rPr lang="it-IT" sz="1100" b="1" dirty="0"/>
              <a:t>," in IEEE </a:t>
            </a:r>
            <a:r>
              <a:rPr lang="it-IT" sz="1100" b="1" dirty="0" smtClean="0"/>
              <a:t>TVLSI, </a:t>
            </a:r>
            <a:r>
              <a:rPr lang="it-IT" sz="1100" b="1" dirty="0" err="1"/>
              <a:t>Oct</a:t>
            </a:r>
            <a:r>
              <a:rPr lang="it-IT" sz="1100" b="1" dirty="0"/>
              <a:t>. 2017.</a:t>
            </a:r>
          </a:p>
        </p:txBody>
      </p:sp>
    </p:spTree>
    <p:extLst>
      <p:ext uri="{BB962C8B-B14F-4D97-AF65-F5344CB8AC3E}">
        <p14:creationId xmlns:p14="http://schemas.microsoft.com/office/powerpoint/2010/main" val="3179463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18</a:t>
            </a:fld>
            <a:endParaRPr lang="de-CH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About</a:t>
            </a:r>
            <a:r>
              <a:rPr lang="it-IT" dirty="0" smtClean="0"/>
              <a:t> FP?</a:t>
            </a:r>
            <a:endParaRPr lang="it-IT" dirty="0"/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771" y="1138741"/>
            <a:ext cx="4300457" cy="1930219"/>
          </a:xfrm>
          <a:prstGeom prst="rect">
            <a:avLst/>
          </a:prstGeom>
        </p:spPr>
      </p:pic>
      <p:sp>
        <p:nvSpPr>
          <p:cNvPr id="11" name="Segnaposto contenuto 1"/>
          <p:cNvSpPr>
            <a:spLocks noGrp="1"/>
          </p:cNvSpPr>
          <p:nvPr>
            <p:ph sz="half" idx="1"/>
          </p:nvPr>
        </p:nvSpPr>
        <p:spPr>
          <a:xfrm>
            <a:off x="219090" y="1052737"/>
            <a:ext cx="4280902" cy="4608512"/>
          </a:xfrm>
        </p:spPr>
        <p:txBody>
          <a:bodyPr/>
          <a:lstStyle/>
          <a:p>
            <a:r>
              <a:rPr lang="en-US" sz="1800" dirty="0"/>
              <a:t>The adoption of floating point formats requiring a lower number of bits (</a:t>
            </a:r>
            <a:r>
              <a:rPr lang="en-US" sz="1800" b="1" i="1" dirty="0" err="1"/>
              <a:t>smallFloats</a:t>
            </a:r>
            <a:r>
              <a:rPr lang="en-US" sz="1800" dirty="0"/>
              <a:t>) can reduce execution time and </a:t>
            </a:r>
            <a:r>
              <a:rPr lang="en-US" sz="1800" dirty="0" smtClean="0"/>
              <a:t>energy </a:t>
            </a:r>
            <a:r>
              <a:rPr lang="en-US" sz="1800" dirty="0"/>
              <a:t>consumption</a:t>
            </a:r>
          </a:p>
          <a:p>
            <a:pPr lvl="1"/>
            <a:r>
              <a:rPr lang="en-US" sz="1600" b="1" dirty="0" smtClean="0"/>
              <a:t>Simpler Logic</a:t>
            </a:r>
            <a:r>
              <a:rPr lang="en-US" sz="1600" dirty="0" smtClean="0"/>
              <a:t> (smaller </a:t>
            </a:r>
            <a:r>
              <a:rPr lang="en-US" sz="1600" dirty="0" err="1" smtClean="0"/>
              <a:t>pj</a:t>
            </a:r>
            <a:r>
              <a:rPr lang="en-US" sz="1600" dirty="0" smtClean="0"/>
              <a:t>/op)</a:t>
            </a:r>
          </a:p>
          <a:p>
            <a:pPr lvl="1"/>
            <a:r>
              <a:rPr lang="en-US" sz="1600" b="1" dirty="0" smtClean="0"/>
              <a:t>Vectorization </a:t>
            </a:r>
            <a:r>
              <a:rPr lang="en-US" sz="1600" dirty="0" smtClean="0"/>
              <a:t>(smaller execution time)</a:t>
            </a:r>
            <a:endParaRPr lang="en-US" sz="1600" dirty="0"/>
          </a:p>
          <a:p>
            <a:r>
              <a:rPr lang="en-US" sz="1800" dirty="0" smtClean="0"/>
              <a:t>SW support:</a:t>
            </a:r>
          </a:p>
          <a:p>
            <a:pPr lvl="1"/>
            <a:r>
              <a:rPr lang="en-US" sz="1600" b="1" i="1" dirty="0" err="1"/>
              <a:t>f</a:t>
            </a:r>
            <a:r>
              <a:rPr lang="en-US" sz="1600" b="1" i="1" dirty="0" err="1" smtClean="0"/>
              <a:t>lexFloat</a:t>
            </a:r>
            <a:r>
              <a:rPr lang="en-US" sz="1600" dirty="0" smtClean="0"/>
              <a:t> library for emulation of </a:t>
            </a:r>
            <a:r>
              <a:rPr lang="en-US" sz="1600" dirty="0" err="1" smtClean="0"/>
              <a:t>smallFloat</a:t>
            </a:r>
            <a:r>
              <a:rPr lang="en-US" sz="1600" dirty="0" smtClean="0"/>
              <a:t> format</a:t>
            </a:r>
          </a:p>
          <a:p>
            <a:pPr lvl="1"/>
            <a:r>
              <a:rPr lang="en-US" sz="1600" dirty="0" smtClean="0"/>
              <a:t>Automatic exploration tool to tune precision of </a:t>
            </a:r>
            <a:r>
              <a:rPr lang="en-US" sz="1600" b="1" i="1" dirty="0" smtClean="0"/>
              <a:t>individual FP operations for the required application accuracy</a:t>
            </a:r>
          </a:p>
          <a:p>
            <a:r>
              <a:rPr lang="en-US" sz="1800" dirty="0" smtClean="0"/>
              <a:t>Hardware support:</a:t>
            </a:r>
          </a:p>
          <a:p>
            <a:pPr lvl="1"/>
            <a:r>
              <a:rPr lang="en-US" sz="1600" dirty="0" err="1" smtClean="0"/>
              <a:t>smallFloat</a:t>
            </a:r>
            <a:r>
              <a:rPr lang="en-US" sz="1600" b="1" i="1" dirty="0" smtClean="0"/>
              <a:t> scalar </a:t>
            </a:r>
            <a:r>
              <a:rPr lang="en-US" sz="1600" dirty="0" smtClean="0"/>
              <a:t>and</a:t>
            </a:r>
            <a:r>
              <a:rPr lang="en-US" sz="1600" b="1" i="1" dirty="0" smtClean="0"/>
              <a:t> vector </a:t>
            </a:r>
            <a:r>
              <a:rPr lang="en-US" sz="1600" dirty="0"/>
              <a:t>operations</a:t>
            </a:r>
          </a:p>
          <a:p>
            <a:pPr lvl="1"/>
            <a:r>
              <a:rPr lang="en-US" sz="1600" b="1" dirty="0"/>
              <a:t>Casting</a:t>
            </a:r>
            <a:r>
              <a:rPr lang="en-US" sz="1600" dirty="0"/>
              <a:t> operations to move data through different FP types</a:t>
            </a:r>
          </a:p>
          <a:p>
            <a:endParaRPr lang="it-IT" sz="1800" dirty="0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412" y="3295372"/>
            <a:ext cx="4279639" cy="2679674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204039"/>
            <a:ext cx="4295700" cy="3105281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2327412" y="6346737"/>
            <a:ext cx="4572000" cy="430887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100" b="1" dirty="0"/>
              <a:t>Tagliavini et. </a:t>
            </a:r>
            <a:r>
              <a:rPr lang="it-IT" sz="1100" b="1" dirty="0" err="1"/>
              <a:t>A.l</a:t>
            </a:r>
            <a:r>
              <a:rPr lang="it-IT" sz="1100" b="1" dirty="0"/>
              <a:t>, «A Transprecision </a:t>
            </a:r>
            <a:r>
              <a:rPr lang="it-IT" sz="1100" b="1" dirty="0" err="1"/>
              <a:t>Floating</a:t>
            </a:r>
            <a:r>
              <a:rPr lang="it-IT" sz="1100" b="1" dirty="0"/>
              <a:t>-Point Platform</a:t>
            </a:r>
          </a:p>
          <a:p>
            <a:pPr algn="ctr"/>
            <a:r>
              <a:rPr lang="it-IT" sz="1100" b="1" dirty="0"/>
              <a:t>for Ultra-</a:t>
            </a:r>
            <a:r>
              <a:rPr lang="it-IT" sz="1100" b="1" dirty="0" err="1"/>
              <a:t>Low</a:t>
            </a:r>
            <a:r>
              <a:rPr lang="it-IT" sz="1100" b="1" dirty="0"/>
              <a:t> </a:t>
            </a:r>
            <a:r>
              <a:rPr lang="it-IT" sz="1100" b="1" dirty="0" err="1"/>
              <a:t>Power</a:t>
            </a:r>
            <a:r>
              <a:rPr lang="it-IT" sz="1100" b="1" dirty="0"/>
              <a:t> Computing», DATE 2018</a:t>
            </a:r>
          </a:p>
        </p:txBody>
      </p:sp>
    </p:spTree>
    <p:extLst>
      <p:ext uri="{BB962C8B-B14F-4D97-AF65-F5344CB8AC3E}">
        <p14:creationId xmlns:p14="http://schemas.microsoft.com/office/powerpoint/2010/main" val="1102946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19</a:t>
            </a:fld>
            <a:endParaRPr lang="de-CH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The Evolution of the ‘Species’</a:t>
            </a:r>
            <a:endParaRPr lang="it-IT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157466"/>
              </p:ext>
            </p:extLst>
          </p:nvPr>
        </p:nvGraphicFramePr>
        <p:xfrm>
          <a:off x="795962" y="3906379"/>
          <a:ext cx="7488081" cy="2258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7558"/>
                <a:gridCol w="1909682"/>
                <a:gridCol w="1909682"/>
                <a:gridCol w="1911159"/>
              </a:tblGrid>
              <a:tr h="2530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it-IT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PULPv1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PULPv2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PULPv3</a:t>
                      </a:r>
                      <a:endParaRPr lang="it-IT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530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Status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silicon proven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Silicon proven</a:t>
                      </a:r>
                      <a:endParaRPr lang="it-IT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post </a:t>
                      </a:r>
                      <a:r>
                        <a:rPr lang="en-US" sz="1600" dirty="0">
                          <a:effectLst/>
                        </a:rPr>
                        <a:t>tape out</a:t>
                      </a:r>
                      <a:endParaRPr lang="it-IT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929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Technology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FD-SOI 28nm conventional-well</a:t>
                      </a:r>
                      <a:endParaRPr lang="it-IT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FD-SOI 28nm    flip-well</a:t>
                      </a:r>
                      <a:endParaRPr lang="it-IT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FD-SOI 28nm conventional-well</a:t>
                      </a:r>
                      <a:endParaRPr lang="it-IT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530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Voltage range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0.45V - 1.2V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0.3V - 1.2V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0.5V - 0.7V</a:t>
                      </a:r>
                      <a:endParaRPr lang="it-IT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530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BB range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-1.8V - 0.9V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0.0V - 1.8V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-1.8V - 0.9V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530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Max freq.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475 MHz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 GHz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200 MHz</a:t>
                      </a:r>
                      <a:endParaRPr lang="it-IT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530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Max perf.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1.9 GOPS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 GOPS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1.8 GOPS</a:t>
                      </a:r>
                      <a:endParaRPr lang="it-IT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530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Peak en. eff.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60 GOPS/W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135 GOPS/W</a:t>
                      </a:r>
                      <a:endParaRPr lang="it-IT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385 GOPS/W</a:t>
                      </a:r>
                      <a:endParaRPr lang="it-IT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077826"/>
              </p:ext>
            </p:extLst>
          </p:nvPr>
        </p:nvGraphicFramePr>
        <p:xfrm>
          <a:off x="808846" y="980726"/>
          <a:ext cx="7488081" cy="27363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4084"/>
                <a:gridCol w="1813681"/>
                <a:gridCol w="1815158"/>
                <a:gridCol w="1815158"/>
              </a:tblGrid>
              <a:tr h="304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PULPv1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PULPv2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PULPv3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04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# of cores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04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L2 memory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 kB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64 kB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128 kB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6080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TCDM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16kB SRAM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32kB SRAM </a:t>
                      </a:r>
                      <a:endParaRPr lang="it-IT" sz="1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8kB SCM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32kB SRAM</a:t>
                      </a:r>
                      <a:endParaRPr lang="it-IT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16kB SCM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04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DVFS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yes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yes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04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I$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4kB SRAM private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4kB SCM private 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4kB SCM shared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04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</a:rPr>
                        <a:t>DSP</a:t>
                      </a:r>
                      <a:r>
                        <a:rPr lang="en-US" sz="1600" baseline="0" dirty="0" smtClean="0">
                          <a:effectLst/>
                          <a:latin typeface="+mn-lt"/>
                          <a:ea typeface="+mn-ea"/>
                        </a:rPr>
                        <a:t> Extensions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yes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04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</a:rPr>
                        <a:t>HW</a:t>
                      </a:r>
                      <a:r>
                        <a:rPr lang="en-US" sz="1600" baseline="0" dirty="0" smtClean="0">
                          <a:effectLst/>
                          <a:latin typeface="+mn-lt"/>
                          <a:ea typeface="+mn-ea"/>
                        </a:rPr>
                        <a:t> Synchronizer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 </a:t>
                      </a:r>
                      <a:endParaRPr lang="it-IT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</a:rPr>
                        <a:t>no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yes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2555776" y="5877272"/>
            <a:ext cx="5741151" cy="314709"/>
          </a:xfrm>
          <a:prstGeom prst="round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ounded Rectangle 17"/>
          <p:cNvSpPr/>
          <p:nvPr/>
        </p:nvSpPr>
        <p:spPr>
          <a:xfrm>
            <a:off x="6516216" y="2780928"/>
            <a:ext cx="1767827" cy="936103"/>
          </a:xfrm>
          <a:prstGeom prst="round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ounded Rectangle 18"/>
          <p:cNvSpPr/>
          <p:nvPr/>
        </p:nvSpPr>
        <p:spPr>
          <a:xfrm>
            <a:off x="4684413" y="1860867"/>
            <a:ext cx="1767827" cy="936103"/>
          </a:xfrm>
          <a:prstGeom prst="round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463320"/>
            <a:ext cx="4507422" cy="4507422"/>
          </a:xfrm>
          <a:prstGeom prst="rect">
            <a:avLst/>
          </a:prstGeom>
        </p:spPr>
      </p:pic>
      <p:sp>
        <p:nvSpPr>
          <p:cNvPr id="15" name="TextBox 8"/>
          <p:cNvSpPr txBox="1"/>
          <p:nvPr/>
        </p:nvSpPr>
        <p:spPr>
          <a:xfrm>
            <a:off x="6914672" y="4336966"/>
            <a:ext cx="1414170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en-GB"/>
            </a:defPPr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2.6pj/OP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816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2</a:t>
            </a:fld>
            <a:endParaRPr lang="de-CH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CPS/</a:t>
            </a:r>
            <a:r>
              <a:rPr lang="it-IT" dirty="0" err="1" smtClean="0"/>
              <a:t>IoT</a:t>
            </a:r>
            <a:r>
              <a:rPr lang="it-IT" dirty="0" smtClean="0"/>
              <a:t> </a:t>
            </a:r>
            <a:r>
              <a:rPr lang="it-IT" dirty="0" err="1" smtClean="0"/>
              <a:t>Hierarchical</a:t>
            </a:r>
            <a:r>
              <a:rPr lang="it-IT" dirty="0" smtClean="0"/>
              <a:t> Processing</a:t>
            </a:r>
            <a:endParaRPr lang="it-IT" dirty="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07" y="1185512"/>
            <a:ext cx="8365437" cy="4794039"/>
          </a:xfrm>
          <a:prstGeom prst="rect">
            <a:avLst/>
          </a:prstGeom>
        </p:spPr>
      </p:pic>
      <p:sp>
        <p:nvSpPr>
          <p:cNvPr id="9" name="Rounded Rectangle 4"/>
          <p:cNvSpPr/>
          <p:nvPr/>
        </p:nvSpPr>
        <p:spPr>
          <a:xfrm>
            <a:off x="522514" y="2200275"/>
            <a:ext cx="1363436" cy="18573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5050624" y="4406810"/>
            <a:ext cx="3039294" cy="1803573"/>
            <a:chOff x="5050624" y="4406810"/>
            <a:chExt cx="3039294" cy="1803573"/>
          </a:xfrm>
        </p:grpSpPr>
        <p:pic>
          <p:nvPicPr>
            <p:cNvPr id="11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0624" y="4406810"/>
              <a:ext cx="2897013" cy="1552799"/>
            </a:xfrm>
            <a:prstGeom prst="rect">
              <a:avLst/>
            </a:prstGeom>
          </p:spPr>
        </p:pic>
        <p:sp>
          <p:nvSpPr>
            <p:cNvPr id="12" name="TextBox 7"/>
            <p:cNvSpPr txBox="1"/>
            <p:nvPr/>
          </p:nvSpPr>
          <p:spPr>
            <a:xfrm>
              <a:off x="5050624" y="5902606"/>
              <a:ext cx="30392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NVIDIA V100 815mm2 TSMC12nm</a:t>
              </a:r>
              <a:endParaRPr lang="en-US" sz="1400" dirty="0"/>
            </a:p>
          </p:txBody>
        </p:sp>
      </p:grpSp>
      <p:grpSp>
        <p:nvGrpSpPr>
          <p:cNvPr id="13" name="Group 9"/>
          <p:cNvGrpSpPr/>
          <p:nvPr/>
        </p:nvGrpSpPr>
        <p:grpSpPr>
          <a:xfrm>
            <a:off x="2459815" y="4796176"/>
            <a:ext cx="2636427" cy="1430174"/>
            <a:chOff x="2459815" y="4796176"/>
            <a:chExt cx="2636427" cy="1430174"/>
          </a:xfrm>
        </p:grpSpPr>
        <p:sp>
          <p:nvSpPr>
            <p:cNvPr id="14" name="TextBox 6"/>
            <p:cNvSpPr txBox="1"/>
            <p:nvPr/>
          </p:nvSpPr>
          <p:spPr>
            <a:xfrm>
              <a:off x="2459815" y="5918573"/>
              <a:ext cx="26364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Apple A11 90mm2 TSMC10nm</a:t>
              </a:r>
              <a:endParaRPr lang="en-US" sz="1400" dirty="0"/>
            </a:p>
          </p:txBody>
        </p:sp>
        <p:pic>
          <p:nvPicPr>
            <p:cNvPr id="15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1666" y="4796176"/>
              <a:ext cx="578644" cy="742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53230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20</a:t>
            </a:fld>
            <a:endParaRPr lang="de-CH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28429" y="2492896"/>
            <a:ext cx="8382000" cy="336698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dirty="0" err="1" smtClean="0"/>
              <a:t>Near</a:t>
            </a:r>
            <a:r>
              <a:rPr lang="de-CH" sz="2800" dirty="0" smtClean="0"/>
              <a:t> </a:t>
            </a:r>
            <a:r>
              <a:rPr lang="de-CH" sz="2800" dirty="0" err="1" smtClean="0"/>
              <a:t>Threshold</a:t>
            </a:r>
            <a:r>
              <a:rPr lang="de-CH" sz="2800" dirty="0" smtClean="0"/>
              <a:t> </a:t>
            </a:r>
            <a:r>
              <a:rPr lang="de-CH" sz="2800" dirty="0" err="1" smtClean="0"/>
              <a:t>Multiprocessing</a:t>
            </a:r>
            <a:endParaRPr lang="de-CH" sz="28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b="1" dirty="0" smtClean="0"/>
              <a:t>Non-Von Neumann </a:t>
            </a:r>
            <a:r>
              <a:rPr lang="de-CH" sz="2800" b="1" dirty="0" err="1" smtClean="0"/>
              <a:t>Accelerators</a:t>
            </a:r>
            <a:endParaRPr lang="de-CH" sz="2800" b="1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dirty="0" smtClean="0"/>
              <a:t>Aggressive Approximation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dirty="0" err="1" smtClean="0"/>
              <a:t>From</a:t>
            </a:r>
            <a:r>
              <a:rPr lang="de-CH" sz="2800" dirty="0"/>
              <a:t> </a:t>
            </a:r>
            <a:r>
              <a:rPr lang="de-CH" sz="2800" dirty="0" smtClean="0"/>
              <a:t>Frame-</a:t>
            </a:r>
            <a:r>
              <a:rPr lang="de-CH" sz="2800" dirty="0" err="1"/>
              <a:t>b</a:t>
            </a:r>
            <a:r>
              <a:rPr lang="de-CH" sz="2800" dirty="0" err="1" smtClean="0"/>
              <a:t>ased</a:t>
            </a:r>
            <a:r>
              <a:rPr lang="de-CH" sz="2800" dirty="0" smtClean="0"/>
              <a:t> </a:t>
            </a:r>
            <a:r>
              <a:rPr lang="de-CH" sz="2800" dirty="0" err="1" smtClean="0"/>
              <a:t>to</a:t>
            </a:r>
            <a:r>
              <a:rPr lang="de-CH" sz="2800" dirty="0" smtClean="0"/>
              <a:t> Event-</a:t>
            </a:r>
            <a:r>
              <a:rPr lang="de-CH" sz="2800" dirty="0" err="1"/>
              <a:t>b</a:t>
            </a:r>
            <a:r>
              <a:rPr lang="de-CH" sz="2800" dirty="0" err="1" smtClean="0"/>
              <a:t>ased</a:t>
            </a:r>
            <a:r>
              <a:rPr lang="de-CH" sz="2800" dirty="0" smtClean="0"/>
              <a:t> Processing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dirty="0" smtClean="0"/>
              <a:t>Outlook </a:t>
            </a:r>
            <a:r>
              <a:rPr lang="de-CH" sz="2800" dirty="0" err="1" smtClean="0"/>
              <a:t>and</a:t>
            </a:r>
            <a:r>
              <a:rPr lang="de-CH" sz="2800" dirty="0" smtClean="0"/>
              <a:t> </a:t>
            </a:r>
            <a:r>
              <a:rPr lang="de-CH" sz="2800" dirty="0" err="1"/>
              <a:t>C</a:t>
            </a:r>
            <a:r>
              <a:rPr lang="de-CH" sz="2800" dirty="0" err="1" smtClean="0"/>
              <a:t>onclusion</a:t>
            </a:r>
            <a:endParaRPr lang="de-CH" sz="28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de-CH" sz="28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800" dirty="0"/>
          </a:p>
        </p:txBody>
      </p:sp>
      <p:sp>
        <p:nvSpPr>
          <p:cNvPr id="8" name="Titolo 6"/>
          <p:cNvSpPr>
            <a:spLocks noGrp="1"/>
          </p:cNvSpPr>
          <p:nvPr>
            <p:ph type="title"/>
          </p:nvPr>
        </p:nvSpPr>
        <p:spPr>
          <a:xfrm>
            <a:off x="311488" y="332656"/>
            <a:ext cx="8496300" cy="504056"/>
          </a:xfrm>
        </p:spPr>
        <p:txBody>
          <a:bodyPr/>
          <a:lstStyle/>
          <a:p>
            <a:pPr algn="ctr"/>
            <a:r>
              <a:rPr lang="it-IT" dirty="0" err="1" smtClean="0"/>
              <a:t>Outline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158925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21</a:t>
            </a:fld>
            <a:endParaRPr lang="de-CH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Recovering More Silicon Efficiency</a:t>
            </a:r>
            <a:endParaRPr lang="it-IT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39080" y="2187639"/>
            <a:ext cx="2133600" cy="2133600"/>
          </a:xfrm>
          <a:prstGeom prst="rect">
            <a:avLst/>
          </a:prstGeom>
          <a:solidFill>
            <a:srgbClr val="8799C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15380" y="1592327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7825680" y="2187639"/>
            <a:ext cx="152400" cy="1524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901880" y="1592327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&gt; 100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693418" y="1578039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239643" y="1578039"/>
            <a:ext cx="31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7444680" y="2187639"/>
            <a:ext cx="228600" cy="228600"/>
          </a:xfrm>
          <a:prstGeom prst="rect">
            <a:avLst/>
          </a:prstGeom>
          <a:solidFill>
            <a:srgbClr val="FF5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367730" y="5259452"/>
            <a:ext cx="66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CPU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3401318" y="5251514"/>
            <a:ext cx="1019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GPGPU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895530" y="5222939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HW IP</a:t>
            </a: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4853880" y="1349439"/>
            <a:ext cx="0" cy="434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7749480" y="1349439"/>
            <a:ext cx="0" cy="434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3805604" y="898166"/>
            <a:ext cx="15327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GOPS/W </a:t>
            </a: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>
            <a:off x="3025080" y="1349439"/>
            <a:ext cx="0" cy="434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>
            <a:off x="586680" y="1349439"/>
            <a:ext cx="0" cy="434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Line 20"/>
          <p:cNvSpPr>
            <a:spLocks noChangeShapeType="1"/>
          </p:cNvSpPr>
          <p:nvPr/>
        </p:nvSpPr>
        <p:spPr bwMode="auto">
          <a:xfrm>
            <a:off x="8892480" y="1349439"/>
            <a:ext cx="0" cy="434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>
            <a:off x="5006280" y="5603939"/>
            <a:ext cx="2590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4777680" y="5267389"/>
            <a:ext cx="304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kern="0" noProof="0" dirty="0" smtClean="0">
                <a:solidFill>
                  <a:sysClr val="windowText" lastClr="000000"/>
                </a:solidFill>
              </a:rPr>
              <a:t>Accelerator Gap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6285805" y="2165414"/>
            <a:ext cx="609600" cy="609600"/>
          </a:xfrm>
          <a:prstGeom prst="rect">
            <a:avLst/>
          </a:prstGeom>
          <a:solidFill>
            <a:srgbClr val="FF33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5234880" y="3268727"/>
            <a:ext cx="552450" cy="3667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SW</a:t>
            </a:r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6962080" y="3268727"/>
            <a:ext cx="565150" cy="3667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HW</a:t>
            </a:r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5990530" y="3268727"/>
            <a:ext cx="831850" cy="3667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Mixed</a:t>
            </a:r>
          </a:p>
        </p:txBody>
      </p:sp>
      <p:sp>
        <p:nvSpPr>
          <p:cNvPr id="30" name="Oval 31"/>
          <p:cNvSpPr>
            <a:spLocks noChangeArrowheads="1"/>
          </p:cNvSpPr>
          <p:nvPr/>
        </p:nvSpPr>
        <p:spPr bwMode="auto">
          <a:xfrm>
            <a:off x="5920680" y="234003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Oval 32"/>
          <p:cNvSpPr>
            <a:spLocks noChangeArrowheads="1"/>
          </p:cNvSpPr>
          <p:nvPr/>
        </p:nvSpPr>
        <p:spPr bwMode="auto">
          <a:xfrm>
            <a:off x="6073080" y="234003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Oval 33"/>
          <p:cNvSpPr>
            <a:spLocks noChangeArrowheads="1"/>
          </p:cNvSpPr>
          <p:nvPr/>
        </p:nvSpPr>
        <p:spPr bwMode="auto">
          <a:xfrm>
            <a:off x="7063680" y="234003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Oval 34"/>
          <p:cNvSpPr>
            <a:spLocks noChangeArrowheads="1"/>
          </p:cNvSpPr>
          <p:nvPr/>
        </p:nvSpPr>
        <p:spPr bwMode="auto">
          <a:xfrm>
            <a:off x="7216080" y="234003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2972693" y="4348227"/>
            <a:ext cx="19081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Throughput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Computing</a:t>
            </a:r>
          </a:p>
        </p:txBody>
      </p:sp>
      <p:sp>
        <p:nvSpPr>
          <p:cNvPr id="35" name="Text Box 23"/>
          <p:cNvSpPr txBox="1">
            <a:spLocks noChangeArrowheads="1"/>
          </p:cNvSpPr>
          <p:nvPr/>
        </p:nvSpPr>
        <p:spPr bwMode="auto">
          <a:xfrm>
            <a:off x="453330" y="4335527"/>
            <a:ext cx="26463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General-purpose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Computing</a:t>
            </a:r>
          </a:p>
        </p:txBody>
      </p:sp>
      <p:sp>
        <p:nvSpPr>
          <p:cNvPr id="36" name="Rectangle 3"/>
          <p:cNvSpPr>
            <a:spLocks noChangeAspect="1" noChangeArrowheads="1"/>
          </p:cNvSpPr>
          <p:nvPr/>
        </p:nvSpPr>
        <p:spPr bwMode="auto">
          <a:xfrm>
            <a:off x="3247330" y="2151127"/>
            <a:ext cx="1238250" cy="1238250"/>
          </a:xfrm>
          <a:prstGeom prst="rect">
            <a:avLst/>
          </a:prstGeom>
          <a:solidFill>
            <a:srgbClr val="CC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Rectangle 3"/>
          <p:cNvSpPr>
            <a:spLocks noChangeAspect="1" noChangeArrowheads="1"/>
          </p:cNvSpPr>
          <p:nvPr/>
        </p:nvSpPr>
        <p:spPr bwMode="auto">
          <a:xfrm>
            <a:off x="4974530" y="2165414"/>
            <a:ext cx="879475" cy="877888"/>
          </a:xfrm>
          <a:prstGeom prst="rect">
            <a:avLst/>
          </a:prstGeom>
          <a:solidFill>
            <a:srgbClr val="CC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CasellaDiTesto 96"/>
          <p:cNvSpPr txBox="1"/>
          <p:nvPr/>
        </p:nvSpPr>
        <p:spPr>
          <a:xfrm>
            <a:off x="5553968" y="3762969"/>
            <a:ext cx="139012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&lt;1</a:t>
            </a:r>
            <a:r>
              <a:rPr kumimoji="0" lang="it-IT" sz="2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it-IT" sz="2400" b="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pj</a:t>
            </a:r>
            <a:r>
              <a:rPr kumimoji="0" lang="it-IT" sz="2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/OP</a:t>
            </a:r>
            <a:endParaRPr kumimoji="0" lang="it-IT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CasellaDiTesto 97"/>
          <p:cNvSpPr txBox="1"/>
          <p:nvPr/>
        </p:nvSpPr>
        <p:spPr>
          <a:xfrm>
            <a:off x="531833" y="5837202"/>
            <a:ext cx="808131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Closing The Accelerator Efficiency Gap with Agile Customization</a:t>
            </a:r>
          </a:p>
        </p:txBody>
      </p:sp>
      <p:sp>
        <p:nvSpPr>
          <p:cNvPr id="40" name="Text Box 23"/>
          <p:cNvSpPr txBox="1">
            <a:spLocks noChangeArrowheads="1"/>
          </p:cNvSpPr>
          <p:nvPr/>
        </p:nvSpPr>
        <p:spPr bwMode="auto">
          <a:xfrm>
            <a:off x="5318894" y="4374938"/>
            <a:ext cx="19623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ysClr val="windowText" lastClr="000000"/>
                </a:solidFill>
              </a:rPr>
              <a:t>ULP parallel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2083376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24" grpId="0" animBg="1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7" grpId="0" animBg="1"/>
      <p:bldP spid="38" grpId="0" animBg="1"/>
      <p:bldP spid="39" grpId="0" animBg="1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22</a:t>
            </a:fld>
            <a:endParaRPr lang="de-CH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Heterogeneous</a:t>
            </a:r>
            <a:r>
              <a:rPr lang="it-IT" dirty="0" smtClean="0"/>
              <a:t> PULP Cluster</a:t>
            </a:r>
            <a:endParaRPr lang="it-IT" dirty="0"/>
          </a:p>
        </p:txBody>
      </p:sp>
      <p:pic>
        <p:nvPicPr>
          <p:cNvPr id="8" name="Immagine 3" descr="p2012_clu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13" y="1323833"/>
            <a:ext cx="8704973" cy="5184860"/>
          </a:xfrm>
          <a:prstGeom prst="rect">
            <a:avLst/>
          </a:prstGeom>
        </p:spPr>
      </p:pic>
      <p:sp>
        <p:nvSpPr>
          <p:cNvPr id="9" name="Rettangolo 5"/>
          <p:cNvSpPr/>
          <p:nvPr/>
        </p:nvSpPr>
        <p:spPr>
          <a:xfrm>
            <a:off x="5614051" y="3966308"/>
            <a:ext cx="403795" cy="141328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ttangolo 6"/>
          <p:cNvSpPr/>
          <p:nvPr/>
        </p:nvSpPr>
        <p:spPr>
          <a:xfrm>
            <a:off x="6779846" y="3896685"/>
            <a:ext cx="670821" cy="164821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ttangolo 7"/>
          <p:cNvSpPr/>
          <p:nvPr/>
        </p:nvSpPr>
        <p:spPr>
          <a:xfrm>
            <a:off x="8206152" y="3896685"/>
            <a:ext cx="247487" cy="164821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ttangolo 8"/>
          <p:cNvSpPr/>
          <p:nvPr/>
        </p:nvSpPr>
        <p:spPr>
          <a:xfrm>
            <a:off x="5634352" y="3896685"/>
            <a:ext cx="2783398" cy="4530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ttangolo 9"/>
          <p:cNvSpPr/>
          <p:nvPr/>
        </p:nvSpPr>
        <p:spPr>
          <a:xfrm>
            <a:off x="5634352" y="5083908"/>
            <a:ext cx="2783398" cy="46099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ttangolo 10"/>
          <p:cNvSpPr/>
          <p:nvPr/>
        </p:nvSpPr>
        <p:spPr>
          <a:xfrm>
            <a:off x="5634352" y="3896685"/>
            <a:ext cx="2783398" cy="164821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asellaDiTesto 2"/>
          <p:cNvSpPr txBox="1"/>
          <p:nvPr/>
        </p:nvSpPr>
        <p:spPr>
          <a:xfrm>
            <a:off x="476208" y="892164"/>
            <a:ext cx="8392041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</a:rPr>
              <a:t>Fixed function accelerators have limited reuse… how to limit proliferation?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206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23</a:t>
            </a:fld>
            <a:endParaRPr lang="de-CH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Learn to Accelerate</a:t>
            </a:r>
            <a:endParaRPr lang="it-IT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000" y="1026581"/>
            <a:ext cx="8382000" cy="833216"/>
          </a:xfrm>
        </p:spPr>
        <p:txBody>
          <a:bodyPr/>
          <a:lstStyle/>
          <a:p>
            <a:r>
              <a:rPr lang="en-US" dirty="0" smtClean="0"/>
              <a:t>Brain-inspired (</a:t>
            </a:r>
            <a:r>
              <a:rPr lang="en-US" b="1" dirty="0" smtClean="0"/>
              <a:t>deep convolutional networks</a:t>
            </a:r>
            <a:r>
              <a:rPr lang="en-US" dirty="0" smtClean="0"/>
              <a:t>) systems are high performers in many tasks over </a:t>
            </a:r>
            <a:r>
              <a:rPr lang="en-US" i="1" dirty="0" smtClean="0"/>
              <a:t>many domains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338" y="1844824"/>
            <a:ext cx="2049238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496" y="5142050"/>
            <a:ext cx="354456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Image recognition</a:t>
            </a:r>
          </a:p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[RussakovskyIMAGENET2014]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02271" y="5121424"/>
            <a:ext cx="2416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 smtClean="0"/>
              <a:t>Speech recognition</a:t>
            </a:r>
          </a:p>
          <a:p>
            <a:r>
              <a:rPr lang="en-US" sz="1800" b="1" dirty="0" smtClean="0"/>
              <a:t>[</a:t>
            </a:r>
            <a:r>
              <a:rPr lang="en-US" sz="1800" b="1" dirty="0">
                <a:solidFill>
                  <a:schemeClr val="tx1"/>
                </a:solidFill>
              </a:rPr>
              <a:t>HannunARXIV2014</a:t>
            </a:r>
            <a:r>
              <a:rPr lang="en-US" sz="1800" b="1" dirty="0" smtClean="0">
                <a:solidFill>
                  <a:schemeClr val="tx1"/>
                </a:solidFill>
              </a:rPr>
              <a:t>]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2" name="CasellaDiTesto 4"/>
          <p:cNvSpPr txBox="1"/>
          <p:nvPr/>
        </p:nvSpPr>
        <p:spPr>
          <a:xfrm>
            <a:off x="109881" y="5805264"/>
            <a:ext cx="8924238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xtLst/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>
            <a:lvl1pPr marL="361950" indent="-361950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1pPr>
            <a:lvl2pPr marL="628650" indent="-242888" eaLnBrk="1" hangingPunct="1">
              <a:lnSpc>
                <a:spcPts val="2200"/>
              </a:lnSpc>
              <a:spcBef>
                <a:spcPts val="400"/>
              </a:spcBef>
              <a:buClr>
                <a:srgbClr val="7FA7C8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57263" indent="-190500" eaLnBrk="1" hangingPunct="1">
              <a:lnSpc>
                <a:spcPts val="2000"/>
              </a:lnSpc>
              <a:spcBef>
                <a:spcPts val="400"/>
              </a:spcBef>
              <a:buClr>
                <a:srgbClr val="BFD3E3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343025" indent="-195263" eaLnBrk="1" hangingPunct="1">
              <a:lnSpc>
                <a:spcPts val="1800"/>
              </a:lnSpc>
              <a:spcBef>
                <a:spcPts val="200"/>
              </a:spcBef>
              <a:buClr>
                <a:srgbClr val="BFD3E3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1524000" indent="-96838" eaLnBrk="1" hangingPunct="1">
              <a:spcBef>
                <a:spcPct val="20000"/>
              </a:spcBef>
              <a:buClr>
                <a:srgbClr val="BFD3E3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  <a:ea typeface="+mn-ea"/>
              </a:defRPr>
            </a:lvl5pPr>
            <a:lvl6pPr marL="1981200" indent="-96838" fontAlgn="base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Font typeface="Wingdings" pitchFamily="16" charset="2"/>
              <a:buChar char="§"/>
              <a:defRPr sz="1000">
                <a:solidFill>
                  <a:schemeClr val="tx1"/>
                </a:solidFill>
                <a:latin typeface="+mn-lt"/>
                <a:ea typeface="+mn-ea"/>
              </a:defRPr>
            </a:lvl6pPr>
            <a:lvl7pPr marL="2438400" indent="-96838" fontAlgn="base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Font typeface="Wingdings" pitchFamily="16" charset="2"/>
              <a:buChar char="§"/>
              <a:defRPr sz="1000">
                <a:solidFill>
                  <a:schemeClr val="tx1"/>
                </a:solidFill>
                <a:latin typeface="+mn-lt"/>
                <a:ea typeface="+mn-ea"/>
              </a:defRPr>
            </a:lvl7pPr>
            <a:lvl8pPr marL="2895600" indent="-96838" fontAlgn="base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Font typeface="Wingdings" pitchFamily="16" charset="2"/>
              <a:buChar char="§"/>
              <a:defRPr sz="1000">
                <a:solidFill>
                  <a:schemeClr val="tx1"/>
                </a:solidFill>
                <a:latin typeface="+mn-lt"/>
                <a:ea typeface="+mn-ea"/>
              </a:defRPr>
            </a:lvl8pPr>
            <a:lvl9pPr marL="3352800" indent="-96838" fontAlgn="base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Font typeface="Wingdings" pitchFamily="16" charset="2"/>
              <a:buChar char="§"/>
              <a:defRPr sz="1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Flexible</a:t>
            </a:r>
            <a:r>
              <a:rPr lang="en-US" dirty="0" smtClean="0"/>
              <a:t> </a:t>
            </a:r>
            <a:r>
              <a:rPr lang="en-US" dirty="0"/>
              <a:t>acceleration: learned CNN weights are “the program”</a:t>
            </a:r>
          </a:p>
        </p:txBody>
      </p:sp>
      <p:sp>
        <p:nvSpPr>
          <p:cNvPr id="13" name="CasellaDiTesto 9"/>
          <p:cNvSpPr txBox="1"/>
          <p:nvPr/>
        </p:nvSpPr>
        <p:spPr>
          <a:xfrm>
            <a:off x="3397035" y="2187037"/>
            <a:ext cx="29576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Human: </a:t>
            </a:r>
          </a:p>
          <a:p>
            <a:r>
              <a:rPr lang="en-US" sz="2400" dirty="0"/>
              <a:t>85% (untrained), </a:t>
            </a:r>
          </a:p>
          <a:p>
            <a:r>
              <a:rPr lang="en-US" sz="2400" dirty="0"/>
              <a:t>94.9% (trained)</a:t>
            </a:r>
          </a:p>
          <a:p>
            <a:endParaRPr lang="en-US" sz="2400" dirty="0" smtClean="0"/>
          </a:p>
          <a:p>
            <a:r>
              <a:rPr lang="en-US" sz="2400" dirty="0" smtClean="0"/>
              <a:t>CNN: </a:t>
            </a:r>
          </a:p>
          <a:p>
            <a:r>
              <a:rPr lang="en-US" sz="2400" dirty="0" smtClean="0"/>
              <a:t>93.4% accuracy</a:t>
            </a:r>
          </a:p>
          <a:p>
            <a:endParaRPr lang="en-US" sz="2400" dirty="0" smtClean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031" y="2094133"/>
            <a:ext cx="299146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ccia a destra 5"/>
          <p:cNvSpPr/>
          <p:nvPr/>
        </p:nvSpPr>
        <p:spPr bwMode="auto">
          <a:xfrm>
            <a:off x="2969695" y="2264684"/>
            <a:ext cx="325464" cy="26347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6" name="Freccia a destra 6"/>
          <p:cNvSpPr/>
          <p:nvPr/>
        </p:nvSpPr>
        <p:spPr bwMode="auto">
          <a:xfrm>
            <a:off x="2969695" y="3788337"/>
            <a:ext cx="325464" cy="26347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591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24</a:t>
            </a:fld>
            <a:endParaRPr lang="de-CH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Computational Effort</a:t>
            </a:r>
            <a:endParaRPr lang="it-IT" dirty="0"/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85800" y="49388"/>
            <a:ext cx="7772400" cy="93134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160866" y="4539002"/>
            <a:ext cx="1638300" cy="4572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10" name="Content Placeholder 1"/>
          <p:cNvSpPr>
            <a:spLocks noGrp="1"/>
          </p:cNvSpPr>
          <p:nvPr>
            <p:ph idx="4294967295"/>
          </p:nvPr>
        </p:nvSpPr>
        <p:spPr>
          <a:xfrm>
            <a:off x="0" y="908720"/>
            <a:ext cx="8958146" cy="1828574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Computational effort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10-class scene labeling on </a:t>
            </a:r>
            <a:r>
              <a:rPr lang="en-US" sz="2000" dirty="0" smtClean="0"/>
              <a:t>Stanford-BG 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7.5 GOp/frame for 320x240 </a:t>
            </a:r>
            <a:r>
              <a:rPr lang="en-US" sz="2000" dirty="0" smtClean="0"/>
              <a:t>image (#Op=2 × #MAC)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260 GOp/frame for FHD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1050 GOp/frame for 4k UHD</a:t>
            </a:r>
          </a:p>
        </p:txBody>
      </p:sp>
      <p:pic>
        <p:nvPicPr>
          <p:cNvPr id="11" name="Content Placeholder 7" descr="Screen Clippi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2134" y="3525336"/>
            <a:ext cx="5908424" cy="184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8"/>
          <p:cNvGrpSpPr/>
          <p:nvPr/>
        </p:nvGrpSpPr>
        <p:grpSpPr>
          <a:xfrm>
            <a:off x="4167604" y="2374575"/>
            <a:ext cx="4162605" cy="1587733"/>
            <a:chOff x="2658533" y="2925001"/>
            <a:chExt cx="4162605" cy="1587733"/>
          </a:xfrm>
        </p:grpSpPr>
        <p:cxnSp>
          <p:nvCxnSpPr>
            <p:cNvPr id="13" name="Straight Arrow Connector 7"/>
            <p:cNvCxnSpPr/>
            <p:nvPr/>
          </p:nvCxnSpPr>
          <p:spPr>
            <a:xfrm flipV="1">
              <a:off x="2658533" y="3386667"/>
              <a:ext cx="2260600" cy="112606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0"/>
            <p:cNvCxnSpPr/>
            <p:nvPr/>
          </p:nvCxnSpPr>
          <p:spPr>
            <a:xfrm flipV="1">
              <a:off x="3716867" y="3386667"/>
              <a:ext cx="1473200" cy="1126067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2"/>
            <p:cNvCxnSpPr/>
            <p:nvPr/>
          </p:nvCxnSpPr>
          <p:spPr>
            <a:xfrm flipH="1" flipV="1">
              <a:off x="5350933" y="3386667"/>
              <a:ext cx="567267" cy="1126066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7"/>
            <p:cNvSpPr txBox="1"/>
            <p:nvPr/>
          </p:nvSpPr>
          <p:spPr>
            <a:xfrm>
              <a:off x="3209252" y="2925001"/>
              <a:ext cx="36118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~90% workload is Conv</a:t>
              </a:r>
            </a:p>
          </p:txBody>
        </p:sp>
      </p:grpSp>
      <p:sp>
        <p:nvSpPr>
          <p:cNvPr id="17" name="Content Placeholder 1"/>
          <p:cNvSpPr txBox="1">
            <a:spLocks/>
          </p:cNvSpPr>
          <p:nvPr/>
        </p:nvSpPr>
        <p:spPr>
          <a:xfrm>
            <a:off x="273988" y="2980386"/>
            <a:ext cx="3231212" cy="2330295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3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grpSp>
        <p:nvGrpSpPr>
          <p:cNvPr id="18" name="Group 2"/>
          <p:cNvGrpSpPr/>
          <p:nvPr/>
        </p:nvGrpSpPr>
        <p:grpSpPr>
          <a:xfrm>
            <a:off x="214012" y="2766007"/>
            <a:ext cx="3091990" cy="3471305"/>
            <a:chOff x="53146" y="3336288"/>
            <a:chExt cx="3091990" cy="3471305"/>
          </a:xfrm>
        </p:grpSpPr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46" y="3336288"/>
              <a:ext cx="3091990" cy="3197857"/>
            </a:xfrm>
            <a:prstGeom prst="rect">
              <a:avLst/>
            </a:prstGeom>
          </p:spPr>
        </p:pic>
        <p:sp>
          <p:nvSpPr>
            <p:cNvPr id="20" name="TextBox 1"/>
            <p:cNvSpPr txBox="1"/>
            <p:nvPr/>
          </p:nvSpPr>
          <p:spPr>
            <a:xfrm>
              <a:off x="378686" y="6438261"/>
              <a:ext cx="2227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800" b="1" dirty="0">
                  <a:solidFill>
                    <a:srgbClr val="FF0000"/>
                  </a:solidFill>
                </a:rPr>
                <a:t>Origami CNN ASIC</a:t>
              </a:r>
            </a:p>
          </p:txBody>
        </p:sp>
      </p:grpSp>
      <p:sp>
        <p:nvSpPr>
          <p:cNvPr id="2" name="Rettangolo 1"/>
          <p:cNvSpPr/>
          <p:nvPr/>
        </p:nvSpPr>
        <p:spPr>
          <a:xfrm>
            <a:off x="2242389" y="6346151"/>
            <a:ext cx="4572000" cy="430887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100" b="1" dirty="0"/>
              <a:t>L. </a:t>
            </a:r>
            <a:r>
              <a:rPr lang="it-IT" sz="1100" b="1" dirty="0" err="1"/>
              <a:t>Cavigelli</a:t>
            </a:r>
            <a:r>
              <a:rPr lang="it-IT" sz="1100" b="1" dirty="0"/>
              <a:t> </a:t>
            </a:r>
            <a:r>
              <a:rPr lang="it-IT" sz="1100" b="1" dirty="0" smtClean="0"/>
              <a:t>et. Al., </a:t>
            </a:r>
            <a:r>
              <a:rPr lang="it-IT" sz="1100" b="1" dirty="0"/>
              <a:t>"Origami: A 803-GOp/s/W </a:t>
            </a:r>
            <a:r>
              <a:rPr lang="it-IT" sz="1100" b="1" dirty="0" err="1"/>
              <a:t>Convolutional</a:t>
            </a:r>
            <a:r>
              <a:rPr lang="it-IT" sz="1100" b="1" dirty="0"/>
              <a:t> Network Accelerator," </a:t>
            </a:r>
            <a:r>
              <a:rPr lang="it-IT" sz="1100" b="1" dirty="0" smtClean="0"/>
              <a:t>in </a:t>
            </a:r>
            <a:r>
              <a:rPr lang="it-IT" sz="1100" b="1" dirty="0"/>
              <a:t>IEEE </a:t>
            </a:r>
            <a:r>
              <a:rPr lang="it-IT" sz="1100" b="1" dirty="0" smtClean="0"/>
              <a:t>TCSVT, </a:t>
            </a:r>
            <a:r>
              <a:rPr lang="it-IT" sz="1100" b="1" dirty="0" err="1"/>
              <a:t>Nov</a:t>
            </a:r>
            <a:r>
              <a:rPr lang="it-IT" sz="1100" b="1" dirty="0"/>
              <a:t>. 2017.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512339" y="5504843"/>
            <a:ext cx="3959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rgbClr val="FF0000"/>
                </a:solidFill>
              </a:rPr>
              <a:t>What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</a:rPr>
              <a:t>about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</a:rPr>
              <a:t>pooling</a:t>
            </a:r>
            <a:r>
              <a:rPr lang="it-IT" sz="2000" b="1" dirty="0" smtClean="0">
                <a:solidFill>
                  <a:srgbClr val="FF0000"/>
                </a:solidFill>
              </a:rPr>
              <a:t>/FC </a:t>
            </a:r>
            <a:r>
              <a:rPr lang="it-IT" sz="2000" b="1" dirty="0" err="1" smtClean="0">
                <a:solidFill>
                  <a:srgbClr val="FF0000"/>
                </a:solidFill>
              </a:rPr>
              <a:t>layers</a:t>
            </a:r>
            <a:r>
              <a:rPr lang="it-IT" sz="2000" b="1" dirty="0" smtClean="0">
                <a:solidFill>
                  <a:srgbClr val="FF0000"/>
                </a:solidFill>
              </a:rPr>
              <a:t>?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327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25</a:t>
            </a:fld>
            <a:endParaRPr lang="de-CH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Heterogeneous</a:t>
            </a:r>
            <a:r>
              <a:rPr lang="it-IT" dirty="0" smtClean="0"/>
              <a:t> PULP </a:t>
            </a:r>
            <a:r>
              <a:rPr lang="it-IT" dirty="0" err="1" smtClean="0"/>
              <a:t>SoC</a:t>
            </a:r>
            <a:r>
              <a:rPr lang="it-IT" dirty="0" smtClean="0"/>
              <a:t>: Fulmine</a:t>
            </a:r>
            <a:endParaRPr lang="it-IT" dirty="0"/>
          </a:p>
        </p:txBody>
      </p:sp>
      <p:sp>
        <p:nvSpPr>
          <p:cNvPr id="8" name="Rectangle 1"/>
          <p:cNvSpPr/>
          <p:nvPr/>
        </p:nvSpPr>
        <p:spPr bwMode="auto">
          <a:xfrm>
            <a:off x="5657850" y="4135772"/>
            <a:ext cx="2466975" cy="1345337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9" name="Rectangle 2"/>
          <p:cNvSpPr/>
          <p:nvPr/>
        </p:nvSpPr>
        <p:spPr bwMode="auto">
          <a:xfrm>
            <a:off x="5743575" y="5252509"/>
            <a:ext cx="2295525" cy="161925"/>
          </a:xfrm>
          <a:prstGeom prst="rect">
            <a:avLst/>
          </a:prstGeom>
          <a:solidFill>
            <a:srgbClr val="6E9AD7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r>
              <a:rPr kumimoji="0" lang="de-CH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CTRL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0" name="Rectangle 15"/>
          <p:cNvSpPr/>
          <p:nvPr/>
        </p:nvSpPr>
        <p:spPr bwMode="auto">
          <a:xfrm>
            <a:off x="5743575" y="4412188"/>
            <a:ext cx="2295525" cy="790575"/>
          </a:xfrm>
          <a:prstGeom prst="rect">
            <a:avLst/>
          </a:prstGeom>
          <a:solidFill>
            <a:srgbClr val="FF66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r>
              <a:rPr lang="de-CH" dirty="0" smtClean="0">
                <a:latin typeface="Arial" charset="0"/>
              </a:rPr>
              <a:t>Line </a:t>
            </a:r>
            <a:r>
              <a:rPr lang="de-CH" dirty="0" err="1" smtClean="0">
                <a:latin typeface="Arial" charset="0"/>
              </a:rPr>
              <a:t>Buffer</a:t>
            </a:r>
            <a:r>
              <a:rPr lang="de-CH" dirty="0" smtClean="0">
                <a:latin typeface="Arial" charset="0"/>
              </a:rPr>
              <a:t> +</a:t>
            </a:r>
            <a:br>
              <a:rPr lang="de-CH" dirty="0" smtClean="0">
                <a:latin typeface="Arial" charset="0"/>
              </a:rPr>
            </a:br>
            <a:r>
              <a:rPr lang="de-CH" dirty="0" err="1" smtClean="0">
                <a:latin typeface="Arial" charset="0"/>
              </a:rPr>
              <a:t>Scalable</a:t>
            </a:r>
            <a:r>
              <a:rPr lang="de-CH" dirty="0" smtClean="0">
                <a:latin typeface="Arial" charset="0"/>
              </a:rPr>
              <a:t> Precision SOP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846138" y="1074204"/>
            <a:ext cx="7455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1" dirty="0" err="1" smtClean="0"/>
              <a:t>Fulmine</a:t>
            </a:r>
            <a:r>
              <a:rPr lang="de-CH" sz="2000" dirty="0" smtClean="0"/>
              <a:t>: Hardware </a:t>
            </a:r>
            <a:r>
              <a:rPr lang="de-CH" sz="2000" dirty="0" err="1" smtClean="0"/>
              <a:t>Convolutional</a:t>
            </a:r>
            <a:r>
              <a:rPr lang="de-CH" sz="2000" dirty="0" smtClean="0"/>
              <a:t> Engine (HWCE) in </a:t>
            </a:r>
            <a:r>
              <a:rPr lang="de-CH" sz="2000" dirty="0" err="1" smtClean="0"/>
              <a:t>the</a:t>
            </a:r>
            <a:r>
              <a:rPr lang="de-CH" sz="2000" dirty="0" smtClean="0"/>
              <a:t> Cluster</a:t>
            </a:r>
            <a:endParaRPr lang="en-US" sz="2000" dirty="0"/>
          </a:p>
        </p:txBody>
      </p:sp>
      <p:sp>
        <p:nvSpPr>
          <p:cNvPr id="12" name="CasellaDiTesto 8"/>
          <p:cNvSpPr txBox="1"/>
          <p:nvPr/>
        </p:nvSpPr>
        <p:spPr>
          <a:xfrm>
            <a:off x="5160168" y="1480725"/>
            <a:ext cx="398383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000" b="1" dirty="0" smtClean="0"/>
              <a:t>~6.9 mm2 </a:t>
            </a:r>
            <a:r>
              <a:rPr lang="it-IT" sz="2000" dirty="0" smtClean="0"/>
              <a:t>PULP chip, 1/2016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dirty="0" smtClean="0"/>
              <a:t>4 </a:t>
            </a:r>
            <a:r>
              <a:rPr lang="it-IT" dirty="0" err="1" smtClean="0"/>
              <a:t>cores</a:t>
            </a:r>
            <a:endParaRPr lang="it-IT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dirty="0" smtClean="0"/>
              <a:t>1 HWCRYPT </a:t>
            </a:r>
            <a:r>
              <a:rPr lang="it-IT" dirty="0" err="1" smtClean="0"/>
              <a:t>accelerator</a:t>
            </a:r>
            <a:endParaRPr lang="it-IT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dirty="0" smtClean="0"/>
              <a:t>1 HWCE for 3D </a:t>
            </a:r>
            <a:r>
              <a:rPr lang="it-IT" dirty="0" err="1" smtClean="0"/>
              <a:t>conv</a:t>
            </a:r>
            <a:r>
              <a:rPr lang="it-IT" dirty="0" smtClean="0"/>
              <a:t> </a:t>
            </a:r>
            <a:r>
              <a:rPr lang="it-IT" dirty="0" err="1" smtClean="0"/>
              <a:t>layers</a:t>
            </a:r>
            <a:endParaRPr lang="it-IT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dirty="0" smtClean="0"/>
              <a:t>64kB L1, 192kB L2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dirty="0" smtClean="0"/>
              <a:t>QSPI (M/S), I2C, I2S, UART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it-IT" sz="20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000" b="1" dirty="0" smtClean="0"/>
              <a:t>~1514</a:t>
            </a:r>
            <a:r>
              <a:rPr lang="it-IT" sz="2000" dirty="0" smtClean="0"/>
              <a:t> </a:t>
            </a:r>
            <a:r>
              <a:rPr lang="it-IT" sz="2000" dirty="0" err="1" smtClean="0"/>
              <a:t>kGE</a:t>
            </a:r>
            <a:r>
              <a:rPr lang="it-IT" sz="2000" dirty="0" smtClean="0"/>
              <a:t> for the cluster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b="1" dirty="0" smtClean="0"/>
              <a:t>232 </a:t>
            </a:r>
            <a:r>
              <a:rPr lang="it-IT" dirty="0" err="1" smtClean="0"/>
              <a:t>kGE</a:t>
            </a:r>
            <a:r>
              <a:rPr lang="it-IT" dirty="0" smtClean="0"/>
              <a:t> for the CNN HWCE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it-IT" b="1" dirty="0" smtClean="0"/>
          </a:p>
        </p:txBody>
      </p:sp>
      <p:pic>
        <p:nvPicPr>
          <p:cNvPr id="13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3" y="1536608"/>
            <a:ext cx="4617316" cy="4607062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5273049" y="5694548"/>
            <a:ext cx="396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800" b="1" dirty="0" err="1" smtClean="0"/>
              <a:t>Crypto</a:t>
            </a:r>
            <a:r>
              <a:rPr lang="de-CH" sz="1800" b="1" dirty="0" smtClean="0"/>
              <a:t> Engine </a:t>
            </a:r>
            <a:r>
              <a:rPr lang="de-CH" sz="1800" b="1" dirty="0" smtClean="0">
                <a:sym typeface="Wingdings" panose="05000000000000000000" pitchFamily="2" charset="2"/>
              </a:rPr>
              <a:t> </a:t>
            </a:r>
            <a:r>
              <a:rPr lang="de-CH" sz="1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Secure Analytics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9"/>
          <p:cNvCxnSpPr>
            <a:endCxn id="14" idx="1"/>
          </p:cNvCxnSpPr>
          <p:nvPr/>
        </p:nvCxnSpPr>
        <p:spPr bwMode="auto">
          <a:xfrm>
            <a:off x="4479924" y="5267325"/>
            <a:ext cx="793125" cy="611889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7"/>
          <p:cNvCxnSpPr/>
          <p:nvPr/>
        </p:nvCxnSpPr>
        <p:spPr bwMode="auto">
          <a:xfrm flipV="1">
            <a:off x="2686050" y="4453991"/>
            <a:ext cx="2981648" cy="205106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Rectangle 2"/>
          <p:cNvSpPr/>
          <p:nvPr/>
        </p:nvSpPr>
        <p:spPr bwMode="auto">
          <a:xfrm>
            <a:off x="5743574" y="4188719"/>
            <a:ext cx="2295525" cy="161925"/>
          </a:xfrm>
          <a:prstGeom prst="rect">
            <a:avLst/>
          </a:prstGeom>
          <a:solidFill>
            <a:srgbClr val="00CD5E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54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r>
              <a:rPr kumimoji="0" lang="de-CH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SHARED-MEM</a:t>
            </a:r>
            <a:r>
              <a:rPr kumimoji="0" lang="de-CH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 IF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2103655" y="6318455"/>
            <a:ext cx="4860032" cy="430887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100" b="1" dirty="0"/>
              <a:t>F. Conti et al., "An </a:t>
            </a:r>
            <a:r>
              <a:rPr lang="it-IT" sz="1100" b="1" dirty="0" err="1"/>
              <a:t>IoT</a:t>
            </a:r>
            <a:r>
              <a:rPr lang="it-IT" sz="1100" b="1" dirty="0"/>
              <a:t> </a:t>
            </a:r>
            <a:r>
              <a:rPr lang="it-IT" sz="1100" b="1" dirty="0" err="1"/>
              <a:t>Endpoint</a:t>
            </a:r>
            <a:r>
              <a:rPr lang="it-IT" sz="1100" b="1" dirty="0"/>
              <a:t> System-on-Chip for </a:t>
            </a:r>
            <a:r>
              <a:rPr lang="it-IT" sz="1100" b="1" dirty="0" err="1"/>
              <a:t>Secure</a:t>
            </a:r>
            <a:r>
              <a:rPr lang="it-IT" sz="1100" b="1" dirty="0"/>
              <a:t> and Energy-</a:t>
            </a:r>
            <a:r>
              <a:rPr lang="it-IT" sz="1100" b="1" dirty="0" err="1"/>
              <a:t>Efficient</a:t>
            </a:r>
            <a:r>
              <a:rPr lang="it-IT" sz="1100" b="1" dirty="0"/>
              <a:t> </a:t>
            </a:r>
            <a:r>
              <a:rPr lang="it-IT" sz="1100" b="1" dirty="0" err="1"/>
              <a:t>Near</a:t>
            </a:r>
            <a:r>
              <a:rPr lang="it-IT" sz="1100" b="1" dirty="0"/>
              <a:t>-Sensor </a:t>
            </a:r>
            <a:r>
              <a:rPr lang="it-IT" sz="1100" b="1" dirty="0" err="1"/>
              <a:t>Analytics</a:t>
            </a:r>
            <a:r>
              <a:rPr lang="it-IT" sz="1100" b="1" dirty="0" err="1" smtClean="0"/>
              <a:t>,",in</a:t>
            </a:r>
            <a:r>
              <a:rPr lang="it-IT" sz="1100" b="1" dirty="0" smtClean="0"/>
              <a:t> </a:t>
            </a:r>
            <a:r>
              <a:rPr lang="it-IT" sz="1100" b="1" dirty="0"/>
              <a:t>IEEE </a:t>
            </a:r>
            <a:r>
              <a:rPr lang="it-IT" sz="1100" b="1" dirty="0" smtClean="0"/>
              <a:t>TCAS-I </a:t>
            </a:r>
            <a:r>
              <a:rPr lang="it-IT" sz="1100" b="1" dirty="0" err="1"/>
              <a:t>Sept</a:t>
            </a:r>
            <a:r>
              <a:rPr lang="it-IT" sz="1100" b="1" dirty="0"/>
              <a:t>. 2017.</a:t>
            </a:r>
          </a:p>
        </p:txBody>
      </p:sp>
    </p:spTree>
    <p:extLst>
      <p:ext uri="{BB962C8B-B14F-4D97-AF65-F5344CB8AC3E}">
        <p14:creationId xmlns:p14="http://schemas.microsoft.com/office/powerpoint/2010/main" val="25785342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26</a:t>
            </a:fld>
            <a:endParaRPr lang="de-CH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Heterogeneous</a:t>
            </a:r>
            <a:r>
              <a:rPr lang="it-IT" dirty="0" smtClean="0"/>
              <a:t> PULP </a:t>
            </a:r>
            <a:r>
              <a:rPr lang="it-IT" dirty="0"/>
              <a:t>CNN Performance</a:t>
            </a:r>
          </a:p>
        </p:txBody>
      </p:sp>
      <p:graphicFrame>
        <p:nvGraphicFramePr>
          <p:cNvPr id="24" name="Grafico 23"/>
          <p:cNvGraphicFramePr>
            <a:graphicFrameLocks/>
          </p:cNvGraphicFramePr>
          <p:nvPr>
            <p:extLst/>
          </p:nvPr>
        </p:nvGraphicFramePr>
        <p:xfrm>
          <a:off x="-1" y="2088961"/>
          <a:ext cx="4495801" cy="3537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Grafico 24"/>
          <p:cNvGraphicFramePr>
            <a:graphicFrameLocks/>
          </p:cNvGraphicFramePr>
          <p:nvPr>
            <p:extLst/>
          </p:nvPr>
        </p:nvGraphicFramePr>
        <p:xfrm>
          <a:off x="4581293" y="2101661"/>
          <a:ext cx="4495801" cy="3537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TextBox 9"/>
          <p:cNvSpPr txBox="1"/>
          <p:nvPr/>
        </p:nvSpPr>
        <p:spPr>
          <a:xfrm>
            <a:off x="2724638" y="5672281"/>
            <a:ext cx="3874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err="1" smtClean="0">
                <a:solidFill>
                  <a:schemeClr val="tx1"/>
                </a:solidFill>
              </a:rPr>
              <a:t>Scaled</a:t>
            </a:r>
            <a:r>
              <a:rPr lang="it-IT" sz="1200" i="1" dirty="0" smtClean="0">
                <a:solidFill>
                  <a:schemeClr val="tx1"/>
                </a:solidFill>
              </a:rPr>
              <a:t> to ST FD-SOI 28nm @ </a:t>
            </a:r>
            <a:r>
              <a:rPr lang="it-IT" sz="1200" i="1" dirty="0" err="1" smtClean="0">
                <a:solidFill>
                  <a:schemeClr val="tx1"/>
                </a:solidFill>
              </a:rPr>
              <a:t>Vdd</a:t>
            </a:r>
            <a:r>
              <a:rPr lang="it-IT" sz="1200" i="1" dirty="0" smtClean="0">
                <a:solidFill>
                  <a:schemeClr val="tx1"/>
                </a:solidFill>
              </a:rPr>
              <a:t>=0.6V, f=115MHz   </a:t>
            </a:r>
            <a:endParaRPr lang="it-IT" sz="1200" i="1" dirty="0">
              <a:solidFill>
                <a:schemeClr val="tx1"/>
              </a:solidFill>
            </a:endParaRPr>
          </a:p>
        </p:txBody>
      </p:sp>
      <p:sp>
        <p:nvSpPr>
          <p:cNvPr id="28" name="TextBox 10"/>
          <p:cNvSpPr txBox="1"/>
          <p:nvPr/>
        </p:nvSpPr>
        <p:spPr>
          <a:xfrm>
            <a:off x="1263078" y="1791914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i="1" smtClean="0">
                <a:solidFill>
                  <a:srgbClr val="C00000"/>
                </a:solidFill>
              </a:rPr>
              <a:t>PERFORMANCE</a:t>
            </a:r>
            <a:endParaRPr lang="it-IT" sz="1800" b="1" i="1" dirty="0">
              <a:solidFill>
                <a:srgbClr val="C00000"/>
              </a:solidFill>
            </a:endParaRPr>
          </a:p>
        </p:txBody>
      </p:sp>
      <p:sp>
        <p:nvSpPr>
          <p:cNvPr id="29" name="TextBox 11"/>
          <p:cNvSpPr txBox="1"/>
          <p:nvPr/>
        </p:nvSpPr>
        <p:spPr>
          <a:xfrm>
            <a:off x="5500736" y="1799034"/>
            <a:ext cx="259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i="1" dirty="0" smtClean="0">
                <a:solidFill>
                  <a:srgbClr val="C00000"/>
                </a:solidFill>
              </a:rPr>
              <a:t>ENERGY EFFICIENCY</a:t>
            </a:r>
            <a:endParaRPr lang="it-IT" sz="1800" b="1" i="1" dirty="0">
              <a:solidFill>
                <a:srgbClr val="C00000"/>
              </a:solidFill>
            </a:endParaRPr>
          </a:p>
        </p:txBody>
      </p:sp>
      <p:sp>
        <p:nvSpPr>
          <p:cNvPr id="30" name="TextBox 12"/>
          <p:cNvSpPr txBox="1"/>
          <p:nvPr/>
        </p:nvSpPr>
        <p:spPr>
          <a:xfrm>
            <a:off x="3023649" y="2399032"/>
            <a:ext cx="1063112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C00000"/>
                </a:solidFill>
              </a:rPr>
              <a:t>13 GOPS</a:t>
            </a:r>
            <a:endParaRPr lang="it-IT" sz="1600" b="1" dirty="0">
              <a:solidFill>
                <a:srgbClr val="C00000"/>
              </a:solidFill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7291116" y="2132439"/>
            <a:ext cx="1602069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rgbClr val="C00000"/>
                </a:solidFill>
              </a:rPr>
              <a:t>3250 GOPS/</a:t>
            </a:r>
            <a:r>
              <a:rPr lang="it-IT" sz="1600" b="1" dirty="0" err="1" smtClean="0">
                <a:solidFill>
                  <a:srgbClr val="C00000"/>
                </a:solidFill>
              </a:rPr>
              <a:t>W</a:t>
            </a:r>
            <a:endParaRPr lang="it-IT" sz="1600" b="1" dirty="0">
              <a:solidFill>
                <a:srgbClr val="C00000"/>
              </a:solidFill>
            </a:endParaRPr>
          </a:p>
        </p:txBody>
      </p:sp>
      <p:sp>
        <p:nvSpPr>
          <p:cNvPr id="32" name="Freccia a destra 5"/>
          <p:cNvSpPr/>
          <p:nvPr/>
        </p:nvSpPr>
        <p:spPr bwMode="auto">
          <a:xfrm rot="16200000">
            <a:off x="307643" y="3474540"/>
            <a:ext cx="1489820" cy="2317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3" name="TextBox 15"/>
          <p:cNvSpPr txBox="1"/>
          <p:nvPr/>
        </p:nvSpPr>
        <p:spPr>
          <a:xfrm>
            <a:off x="1237295" y="3211207"/>
            <a:ext cx="639919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600" b="1" smtClean="0">
                <a:solidFill>
                  <a:srgbClr val="C00000"/>
                </a:solidFill>
              </a:rPr>
              <a:t>218x</a:t>
            </a:r>
            <a:endParaRPr lang="it-IT" sz="1600" b="1" dirty="0">
              <a:solidFill>
                <a:srgbClr val="C00000"/>
              </a:solidFill>
            </a:endParaRPr>
          </a:p>
        </p:txBody>
      </p:sp>
      <p:cxnSp>
        <p:nvCxnSpPr>
          <p:cNvPr id="34" name="Straight Connector 16"/>
          <p:cNvCxnSpPr/>
          <p:nvPr/>
        </p:nvCxnSpPr>
        <p:spPr bwMode="auto">
          <a:xfrm>
            <a:off x="2267220" y="2867025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17"/>
          <p:cNvCxnSpPr/>
          <p:nvPr/>
        </p:nvCxnSpPr>
        <p:spPr bwMode="auto">
          <a:xfrm>
            <a:off x="875475" y="2828546"/>
            <a:ext cx="3270539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20"/>
          <p:cNvSpPr txBox="1"/>
          <p:nvPr/>
        </p:nvSpPr>
        <p:spPr>
          <a:xfrm>
            <a:off x="419710" y="1177821"/>
            <a:ext cx="7990329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800" dirty="0" smtClean="0">
                <a:solidFill>
                  <a:srgbClr val="FF0000"/>
                </a:solidFill>
              </a:rPr>
              <a:t>Cluster performance and energy efficiency on a 64x64 CNN </a:t>
            </a:r>
            <a:r>
              <a:rPr lang="it-IT" sz="1800" dirty="0" err="1" smtClean="0">
                <a:solidFill>
                  <a:srgbClr val="FF0000"/>
                </a:solidFill>
              </a:rPr>
              <a:t>layer</a:t>
            </a:r>
            <a:r>
              <a:rPr lang="it-IT" sz="1800" dirty="0">
                <a:solidFill>
                  <a:srgbClr val="FF0000"/>
                </a:solidFill>
              </a:rPr>
              <a:t> </a:t>
            </a:r>
            <a:r>
              <a:rPr lang="it-IT" sz="1800" dirty="0" smtClean="0">
                <a:solidFill>
                  <a:srgbClr val="FF0000"/>
                </a:solidFill>
              </a:rPr>
              <a:t>(5x5 </a:t>
            </a:r>
            <a:r>
              <a:rPr lang="it-IT" sz="1800" dirty="0" err="1" smtClean="0">
                <a:solidFill>
                  <a:srgbClr val="FF0000"/>
                </a:solidFill>
              </a:rPr>
              <a:t>conv</a:t>
            </a:r>
            <a:r>
              <a:rPr lang="it-IT" sz="1800" dirty="0" smtClean="0">
                <a:solidFill>
                  <a:srgbClr val="FF0000"/>
                </a:solidFill>
              </a:rPr>
              <a:t>)</a:t>
            </a:r>
            <a:endParaRPr lang="it-IT" sz="1800" dirty="0">
              <a:solidFill>
                <a:srgbClr val="FF0000"/>
              </a:solidFill>
            </a:endParaRPr>
          </a:p>
        </p:txBody>
      </p:sp>
      <p:grpSp>
        <p:nvGrpSpPr>
          <p:cNvPr id="37" name="Group 5"/>
          <p:cNvGrpSpPr/>
          <p:nvPr/>
        </p:nvGrpSpPr>
        <p:grpSpPr>
          <a:xfrm>
            <a:off x="4861868" y="2419514"/>
            <a:ext cx="3878830" cy="1395779"/>
            <a:chOff x="4861868" y="2419514"/>
            <a:chExt cx="3878830" cy="1395779"/>
          </a:xfrm>
        </p:grpSpPr>
        <p:cxnSp>
          <p:nvCxnSpPr>
            <p:cNvPr id="38" name="Straight Connector 18"/>
            <p:cNvCxnSpPr/>
            <p:nvPr/>
          </p:nvCxnSpPr>
          <p:spPr bwMode="auto">
            <a:xfrm>
              <a:off x="5478623" y="2575089"/>
              <a:ext cx="3262075" cy="0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Freccia a destra 5"/>
            <p:cNvSpPr/>
            <p:nvPr/>
          </p:nvSpPr>
          <p:spPr bwMode="auto">
            <a:xfrm rot="16200000">
              <a:off x="4954876" y="3097499"/>
              <a:ext cx="1211758" cy="22383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TextBox 21"/>
            <p:cNvSpPr txBox="1"/>
            <p:nvPr/>
          </p:nvSpPr>
          <p:spPr>
            <a:xfrm>
              <a:off x="4861868" y="2419514"/>
              <a:ext cx="526106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rgbClr val="C00000"/>
                  </a:solidFill>
                </a:rPr>
                <a:t>84x</a:t>
              </a:r>
              <a:endParaRPr lang="it-IT" sz="1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41" name="Rettangolo 40"/>
          <p:cNvSpPr/>
          <p:nvPr/>
        </p:nvSpPr>
        <p:spPr>
          <a:xfrm rot="16200000">
            <a:off x="-250093" y="3770139"/>
            <a:ext cx="7328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b="1" dirty="0">
                <a:solidFill>
                  <a:schemeClr val="tx1"/>
                </a:solidFill>
              </a:rPr>
              <a:t>[</a:t>
            </a:r>
            <a:r>
              <a:rPr lang="it-IT" sz="1200" b="1" dirty="0" err="1">
                <a:solidFill>
                  <a:schemeClr val="tx1"/>
                </a:solidFill>
              </a:rPr>
              <a:t>Mop</a:t>
            </a:r>
            <a:r>
              <a:rPr lang="it-IT" sz="1200" b="1" dirty="0">
                <a:solidFill>
                  <a:schemeClr val="tx1"/>
                </a:solidFill>
              </a:rPr>
              <a:t>/</a:t>
            </a:r>
            <a:r>
              <a:rPr lang="it-IT" sz="1200" b="1" dirty="0" err="1">
                <a:solidFill>
                  <a:schemeClr val="tx1"/>
                </a:solidFill>
              </a:rPr>
              <a:t>s</a:t>
            </a:r>
            <a:r>
              <a:rPr lang="it-IT" sz="1200" b="1" dirty="0">
                <a:solidFill>
                  <a:schemeClr val="tx1"/>
                </a:solidFill>
              </a:rPr>
              <a:t>]</a:t>
            </a:r>
          </a:p>
        </p:txBody>
      </p:sp>
      <p:sp>
        <p:nvSpPr>
          <p:cNvPr id="42" name="Rettangolo 41"/>
          <p:cNvSpPr/>
          <p:nvPr/>
        </p:nvSpPr>
        <p:spPr>
          <a:xfrm rot="16200000">
            <a:off x="4201124" y="3767502"/>
            <a:ext cx="922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b="1">
                <a:solidFill>
                  <a:schemeClr val="tx1"/>
                </a:solidFill>
              </a:rPr>
              <a:t>[</a:t>
            </a:r>
            <a:r>
              <a:rPr lang="it-IT" sz="1200" b="1" dirty="0" err="1" smtClean="0">
                <a:solidFill>
                  <a:schemeClr val="tx1"/>
                </a:solidFill>
              </a:rPr>
              <a:t>Mop</a:t>
            </a:r>
            <a:r>
              <a:rPr lang="it-IT" sz="1200" b="1" dirty="0" smtClean="0">
                <a:solidFill>
                  <a:schemeClr val="tx1"/>
                </a:solidFill>
              </a:rPr>
              <a:t>/</a:t>
            </a:r>
            <a:r>
              <a:rPr lang="it-IT" sz="1200" b="1" dirty="0" err="1" smtClean="0">
                <a:solidFill>
                  <a:schemeClr val="tx1"/>
                </a:solidFill>
              </a:rPr>
              <a:t>s</a:t>
            </a:r>
            <a:r>
              <a:rPr lang="it-IT" sz="1200" b="1" dirty="0" smtClean="0">
                <a:solidFill>
                  <a:schemeClr val="tx1"/>
                </a:solidFill>
              </a:rPr>
              <a:t>/</a:t>
            </a:r>
            <a:r>
              <a:rPr lang="it-IT" sz="1200" b="1" dirty="0" err="1" smtClean="0">
                <a:solidFill>
                  <a:schemeClr val="tx1"/>
                </a:solidFill>
              </a:rPr>
              <a:t>W</a:t>
            </a:r>
            <a:r>
              <a:rPr lang="it-IT" sz="1200" b="1" dirty="0" smtClean="0">
                <a:solidFill>
                  <a:schemeClr val="tx1"/>
                </a:solidFill>
              </a:rPr>
              <a:t>]</a:t>
            </a:r>
            <a:endParaRPr lang="it-IT" sz="1200" b="1" dirty="0">
              <a:solidFill>
                <a:schemeClr val="tx1"/>
              </a:solidFill>
            </a:endParaRPr>
          </a:p>
        </p:txBody>
      </p:sp>
      <p:grpSp>
        <p:nvGrpSpPr>
          <p:cNvPr id="43" name="Group 8"/>
          <p:cNvGrpSpPr/>
          <p:nvPr/>
        </p:nvGrpSpPr>
        <p:grpSpPr>
          <a:xfrm>
            <a:off x="5732824" y="2789352"/>
            <a:ext cx="1442676" cy="463721"/>
            <a:chOff x="5732824" y="2789352"/>
            <a:chExt cx="1442676" cy="463721"/>
          </a:xfrm>
        </p:grpSpPr>
        <p:sp>
          <p:nvSpPr>
            <p:cNvPr id="44" name="TextBox 22"/>
            <p:cNvSpPr txBox="1"/>
            <p:nvPr/>
          </p:nvSpPr>
          <p:spPr>
            <a:xfrm>
              <a:off x="5732824" y="2789352"/>
              <a:ext cx="412292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rgbClr val="C00000"/>
                  </a:solidFill>
                </a:rPr>
                <a:t>5x</a:t>
              </a:r>
              <a:endParaRPr lang="it-IT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45" name="Freccia a destra 5"/>
            <p:cNvSpPr/>
            <p:nvPr/>
          </p:nvSpPr>
          <p:spPr bwMode="auto">
            <a:xfrm rot="16200000">
              <a:off x="6101276" y="2919839"/>
              <a:ext cx="411827" cy="254641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cxnSp>
          <p:nvCxnSpPr>
            <p:cNvPr id="46" name="Straight Connector 24"/>
            <p:cNvCxnSpPr/>
            <p:nvPr/>
          </p:nvCxnSpPr>
          <p:spPr bwMode="auto">
            <a:xfrm>
              <a:off x="6205270" y="2841246"/>
              <a:ext cx="970230" cy="0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7" name="TextBox 8"/>
          <p:cNvSpPr txBox="1"/>
          <p:nvPr/>
        </p:nvSpPr>
        <p:spPr>
          <a:xfrm>
            <a:off x="7127223" y="5718447"/>
            <a:ext cx="1499128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en-GB"/>
            </a:defPPr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0.3 </a:t>
            </a:r>
            <a:r>
              <a:rPr lang="en-US" dirty="0" err="1" smtClean="0"/>
              <a:t>pj</a:t>
            </a:r>
            <a:r>
              <a:rPr lang="en-US" dirty="0" smtClean="0"/>
              <a:t>/OP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599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27</a:t>
            </a:fld>
            <a:endParaRPr lang="de-CH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Outline</a:t>
            </a:r>
            <a:endParaRPr lang="it-IT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2117" y="1830656"/>
            <a:ext cx="8382000" cy="336698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dirty="0" err="1" smtClean="0"/>
              <a:t>Near</a:t>
            </a:r>
            <a:r>
              <a:rPr lang="de-CH" sz="2800" dirty="0" smtClean="0"/>
              <a:t> </a:t>
            </a:r>
            <a:r>
              <a:rPr lang="de-CH" sz="2800" dirty="0" err="1" smtClean="0"/>
              <a:t>Threshold</a:t>
            </a:r>
            <a:r>
              <a:rPr lang="de-CH" sz="2800" dirty="0" smtClean="0"/>
              <a:t> </a:t>
            </a:r>
            <a:r>
              <a:rPr lang="de-CH" sz="2800" dirty="0" err="1" smtClean="0"/>
              <a:t>Multiprocessing</a:t>
            </a:r>
            <a:endParaRPr lang="de-CH" sz="28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dirty="0" smtClean="0"/>
              <a:t>Non-Von Neumann </a:t>
            </a:r>
            <a:r>
              <a:rPr lang="de-CH" sz="2800" dirty="0" err="1" smtClean="0"/>
              <a:t>Accelerators</a:t>
            </a:r>
            <a:endParaRPr lang="de-CH" sz="28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b="1" dirty="0" smtClean="0"/>
              <a:t>Aggressive Approximation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dirty="0" err="1" smtClean="0"/>
              <a:t>From</a:t>
            </a:r>
            <a:r>
              <a:rPr lang="de-CH" sz="2800" dirty="0"/>
              <a:t> </a:t>
            </a:r>
            <a:r>
              <a:rPr lang="de-CH" sz="2800" dirty="0" smtClean="0"/>
              <a:t>Frame-</a:t>
            </a:r>
            <a:r>
              <a:rPr lang="de-CH" sz="2800" dirty="0" err="1"/>
              <a:t>b</a:t>
            </a:r>
            <a:r>
              <a:rPr lang="de-CH" sz="2800" dirty="0" err="1" smtClean="0"/>
              <a:t>ased</a:t>
            </a:r>
            <a:r>
              <a:rPr lang="de-CH" sz="2800" dirty="0" smtClean="0"/>
              <a:t> </a:t>
            </a:r>
            <a:r>
              <a:rPr lang="de-CH" sz="2800" dirty="0" err="1" smtClean="0"/>
              <a:t>to</a:t>
            </a:r>
            <a:r>
              <a:rPr lang="de-CH" sz="2800" dirty="0" smtClean="0"/>
              <a:t> Event-</a:t>
            </a:r>
            <a:r>
              <a:rPr lang="de-CH" sz="2800" dirty="0" err="1"/>
              <a:t>b</a:t>
            </a:r>
            <a:r>
              <a:rPr lang="de-CH" sz="2800" dirty="0" err="1" smtClean="0"/>
              <a:t>ased</a:t>
            </a:r>
            <a:r>
              <a:rPr lang="de-CH" sz="2800" dirty="0" smtClean="0"/>
              <a:t> Processing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dirty="0" smtClean="0"/>
              <a:t>Outlook </a:t>
            </a:r>
            <a:r>
              <a:rPr lang="de-CH" sz="2800" dirty="0" err="1" smtClean="0"/>
              <a:t>and</a:t>
            </a:r>
            <a:r>
              <a:rPr lang="de-CH" sz="2800" dirty="0" smtClean="0"/>
              <a:t> </a:t>
            </a:r>
            <a:r>
              <a:rPr lang="de-CH" sz="2800" dirty="0" err="1"/>
              <a:t>C</a:t>
            </a:r>
            <a:r>
              <a:rPr lang="de-CH" sz="2800" dirty="0" err="1" smtClean="0"/>
              <a:t>onclusion</a:t>
            </a:r>
            <a:endParaRPr lang="de-CH" sz="28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de-CH" sz="28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08443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28</a:t>
            </a:fld>
            <a:endParaRPr lang="de-CH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dirty="0" err="1"/>
              <a:t>Pushing</a:t>
            </a:r>
            <a:r>
              <a:rPr lang="de-CH" dirty="0"/>
              <a:t> Further: YodaNN</a:t>
            </a:r>
            <a:r>
              <a:rPr lang="de-CH" baseline="30000" dirty="0"/>
              <a:t>1</a:t>
            </a:r>
            <a:endParaRPr lang="it-IT" dirty="0"/>
          </a:p>
        </p:txBody>
      </p:sp>
      <p:sp>
        <p:nvSpPr>
          <p:cNvPr id="8" name="Inhaltsplatzhalter 6"/>
          <p:cNvSpPr>
            <a:spLocks noGrp="1"/>
          </p:cNvSpPr>
          <p:nvPr>
            <p:ph idx="4294967295"/>
          </p:nvPr>
        </p:nvSpPr>
        <p:spPr>
          <a:xfrm>
            <a:off x="114301" y="1142997"/>
            <a:ext cx="8835546" cy="5147735"/>
          </a:xfrm>
          <a:prstGeom prst="rect">
            <a:avLst/>
          </a:prstGeom>
        </p:spPr>
        <p:txBody>
          <a:bodyPr vert="horz" lIns="140400" tIns="0" rIns="144000" bIns="0" rtlCol="0" anchor="t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CH" sz="2400" dirty="0" smtClean="0"/>
              <a:t>Approximation at </a:t>
            </a:r>
            <a:r>
              <a:rPr lang="de-CH" sz="2400" dirty="0" err="1" smtClean="0"/>
              <a:t>the</a:t>
            </a:r>
            <a:r>
              <a:rPr lang="de-CH" sz="2400" dirty="0" smtClean="0"/>
              <a:t> </a:t>
            </a:r>
            <a:r>
              <a:rPr lang="de-CH" sz="2400" dirty="0" err="1" smtClean="0"/>
              <a:t>algorithmic</a:t>
            </a:r>
            <a:r>
              <a:rPr lang="de-CH" sz="2400" dirty="0" smtClean="0"/>
              <a:t> </a:t>
            </a:r>
            <a:r>
              <a:rPr lang="de-CH" sz="2400" dirty="0" err="1" smtClean="0"/>
              <a:t>side</a:t>
            </a:r>
            <a:r>
              <a:rPr lang="de-CH" sz="2400" dirty="0" smtClean="0"/>
              <a:t> </a:t>
            </a:r>
            <a:r>
              <a:rPr lang="de-CH" sz="2400" dirty="0" smtClean="0">
                <a:sym typeface="Wingdings" panose="05000000000000000000" pitchFamily="2" charset="2"/>
              </a:rPr>
              <a:t>Binary </a:t>
            </a:r>
            <a:r>
              <a:rPr lang="de-CH" sz="2400" dirty="0" err="1" smtClean="0">
                <a:sym typeface="Wingdings" panose="05000000000000000000" pitchFamily="2" charset="2"/>
              </a:rPr>
              <a:t>weights</a:t>
            </a:r>
            <a:endParaRPr lang="de-CH" sz="24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 err="1" smtClean="0">
                <a:solidFill>
                  <a:srgbClr val="FF0000"/>
                </a:solidFill>
              </a:rPr>
              <a:t>BinaryConnect</a:t>
            </a:r>
            <a:r>
              <a:rPr lang="de-CH" sz="2400" dirty="0"/>
              <a:t> </a:t>
            </a:r>
            <a:r>
              <a:rPr lang="de-CH" sz="1400" dirty="0" smtClean="0"/>
              <a:t>[</a:t>
            </a:r>
            <a:r>
              <a:rPr lang="de-CH" sz="1400" dirty="0" err="1" smtClean="0"/>
              <a:t>Courbariaux</a:t>
            </a:r>
            <a:r>
              <a:rPr lang="de-CH" sz="1400" dirty="0" smtClean="0"/>
              <a:t>, NIPS15], </a:t>
            </a:r>
            <a:r>
              <a:rPr lang="de-CH" sz="2400" dirty="0" smtClean="0"/>
              <a:t>XOR NET </a:t>
            </a:r>
            <a:r>
              <a:rPr lang="de-CH" sz="1400" dirty="0" smtClean="0"/>
              <a:t>[</a:t>
            </a:r>
            <a:r>
              <a:rPr lang="de-CH" sz="1400" dirty="0" err="1" smtClean="0"/>
              <a:t>Rastegari</a:t>
            </a:r>
            <a:r>
              <a:rPr lang="de-CH" sz="1400" dirty="0" smtClean="0"/>
              <a:t>, arXiv16]</a:t>
            </a:r>
            <a:endParaRPr lang="en-US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de-CH" sz="2000" dirty="0" err="1"/>
              <a:t>Reduce</a:t>
            </a:r>
            <a:r>
              <a:rPr lang="de-CH" sz="2000" dirty="0"/>
              <a:t> </a:t>
            </a:r>
            <a:r>
              <a:rPr lang="de-CH" sz="2000" dirty="0" err="1"/>
              <a:t>weights</a:t>
            </a:r>
            <a:r>
              <a:rPr lang="de-CH" sz="2000" dirty="0"/>
              <a:t> </a:t>
            </a:r>
            <a:r>
              <a:rPr lang="de-CH" sz="2000" dirty="0" err="1"/>
              <a:t>to</a:t>
            </a:r>
            <a:r>
              <a:rPr lang="de-CH" sz="2000" dirty="0"/>
              <a:t> a </a:t>
            </a:r>
            <a:r>
              <a:rPr lang="de-CH" sz="2000" dirty="0" err="1"/>
              <a:t>binary</a:t>
            </a:r>
            <a:r>
              <a:rPr lang="de-CH" sz="2000" dirty="0"/>
              <a:t> </a:t>
            </a:r>
            <a:r>
              <a:rPr lang="de-CH" sz="2000" dirty="0" err="1"/>
              <a:t>value</a:t>
            </a:r>
            <a:r>
              <a:rPr lang="de-CH" sz="2000" dirty="0"/>
              <a:t> -1/+1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de-CH" sz="2000" dirty="0" err="1" smtClean="0"/>
              <a:t>Stochastic</a:t>
            </a:r>
            <a:r>
              <a:rPr lang="de-CH" sz="2000" dirty="0" smtClean="0"/>
              <a:t> Gradient </a:t>
            </a:r>
            <a:r>
              <a:rPr lang="de-CH" sz="2000" dirty="0" err="1" smtClean="0"/>
              <a:t>Descent</a:t>
            </a:r>
            <a:r>
              <a:rPr lang="de-CH" sz="2000" dirty="0" smtClean="0"/>
              <a:t> </a:t>
            </a:r>
            <a:r>
              <a:rPr lang="de-CH" sz="2000" dirty="0" err="1" smtClean="0"/>
              <a:t>with</a:t>
            </a:r>
            <a:r>
              <a:rPr lang="de-CH" sz="2000" dirty="0" smtClean="0"/>
              <a:t> </a:t>
            </a:r>
            <a:r>
              <a:rPr lang="de-CH" sz="2000" dirty="0" err="1" smtClean="0"/>
              <a:t>Binarization</a:t>
            </a:r>
            <a:r>
              <a:rPr lang="de-CH" sz="2000" dirty="0" smtClean="0"/>
              <a:t> in </a:t>
            </a:r>
            <a:r>
              <a:rPr lang="de-CH" sz="2000" dirty="0" err="1" smtClean="0"/>
              <a:t>the</a:t>
            </a:r>
            <a:r>
              <a:rPr lang="de-CH" sz="2000" dirty="0" smtClean="0"/>
              <a:t> Forward Path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de-CH" sz="2000" dirty="0"/>
          </a:p>
          <a:p>
            <a:pPr marL="457200" lvl="1" indent="0">
              <a:buNone/>
            </a:pPr>
            <a:endParaRPr lang="de-CH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de-CH" sz="2000" dirty="0" smtClean="0"/>
              <a:t>Learning large </a:t>
            </a:r>
            <a:r>
              <a:rPr lang="de-CH" sz="2000" dirty="0" err="1" smtClean="0"/>
              <a:t>networks</a:t>
            </a:r>
            <a:r>
              <a:rPr lang="de-CH" sz="2000" dirty="0" smtClean="0"/>
              <a:t> </a:t>
            </a:r>
            <a:r>
              <a:rPr lang="de-CH" sz="2000" dirty="0" err="1" smtClean="0"/>
              <a:t>is</a:t>
            </a:r>
            <a:r>
              <a:rPr lang="de-CH" sz="2000" dirty="0" smtClean="0"/>
              <a:t> still </a:t>
            </a:r>
            <a:r>
              <a:rPr lang="de-CH" sz="2000" dirty="0" err="1" smtClean="0"/>
              <a:t>challenging</a:t>
            </a:r>
            <a:r>
              <a:rPr lang="de-CH" sz="2000" dirty="0" smtClean="0"/>
              <a:t>, but </a:t>
            </a:r>
            <a:r>
              <a:rPr lang="de-CH" sz="2000" dirty="0" err="1" smtClean="0"/>
              <a:t>starts</a:t>
            </a:r>
            <a:r>
              <a:rPr lang="de-CH" sz="2000" dirty="0" smtClean="0"/>
              <a:t> </a:t>
            </a:r>
            <a:r>
              <a:rPr lang="de-CH" sz="2000" dirty="0" err="1" smtClean="0"/>
              <a:t>to</a:t>
            </a:r>
            <a:r>
              <a:rPr lang="de-CH" sz="2000" dirty="0" smtClean="0"/>
              <a:t> </a:t>
            </a:r>
            <a:r>
              <a:rPr lang="de-CH" sz="2000" dirty="0" err="1" smtClean="0"/>
              <a:t>become</a:t>
            </a:r>
            <a:r>
              <a:rPr lang="de-CH" sz="2000" dirty="0" smtClean="0"/>
              <a:t> </a:t>
            </a:r>
            <a:r>
              <a:rPr lang="de-CH" sz="2000" dirty="0" err="1" smtClean="0"/>
              <a:t>feasible</a:t>
            </a:r>
            <a:r>
              <a:rPr lang="de-CH" sz="2000" dirty="0" smtClean="0"/>
              <a:t>:</a:t>
            </a:r>
          </a:p>
          <a:p>
            <a:pPr marL="457200" lvl="1" indent="0">
              <a:buNone/>
            </a:pPr>
            <a:r>
              <a:rPr lang="en-US" sz="2000" dirty="0" smtClean="0"/>
              <a:t>	ResNet-18 </a:t>
            </a:r>
            <a:r>
              <a:rPr lang="en-US" sz="2000" dirty="0"/>
              <a:t>on ImageNet with </a:t>
            </a:r>
            <a:r>
              <a:rPr lang="en-US" sz="2000" b="1" dirty="0"/>
              <a:t>83.0%</a:t>
            </a:r>
            <a:r>
              <a:rPr lang="en-US" sz="2000" dirty="0"/>
              <a:t> (binary-weight) vs. </a:t>
            </a:r>
            <a:r>
              <a:rPr lang="en-US" sz="2000" b="1" dirty="0"/>
              <a:t>89.2%</a:t>
            </a:r>
            <a:r>
              <a:rPr lang="en-US" sz="2000" dirty="0"/>
              <a:t> (</a:t>
            </a:r>
            <a:r>
              <a:rPr lang="en-US" sz="2000" dirty="0" smtClean="0"/>
              <a:t>single-	precision</a:t>
            </a:r>
            <a:r>
              <a:rPr lang="en-US" sz="2000" dirty="0"/>
              <a:t>) top-5 accuracy; and </a:t>
            </a:r>
            <a:r>
              <a:rPr lang="en-US" sz="2000" b="1" dirty="0"/>
              <a:t>60.8%</a:t>
            </a:r>
            <a:r>
              <a:rPr lang="en-US" sz="2000" dirty="0"/>
              <a:t> </a:t>
            </a:r>
            <a:r>
              <a:rPr lang="en-US" sz="2000" dirty="0" smtClean="0"/>
              <a:t>vs. </a:t>
            </a:r>
            <a:r>
              <a:rPr lang="en-US" sz="2000" b="1" dirty="0"/>
              <a:t>69.3%</a:t>
            </a:r>
            <a:r>
              <a:rPr lang="en-US" sz="2000" dirty="0"/>
              <a:t> top-1 </a:t>
            </a:r>
            <a:r>
              <a:rPr lang="en-US" sz="2000" dirty="0" smtClean="0"/>
              <a:t>accuracy</a:t>
            </a: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 smtClean="0"/>
              <a:t>Ultra-</a:t>
            </a:r>
            <a:r>
              <a:rPr lang="de-CH" sz="2400" dirty="0" err="1" smtClean="0"/>
              <a:t>optimized</a:t>
            </a:r>
            <a:r>
              <a:rPr lang="de-CH" sz="2400" dirty="0" smtClean="0"/>
              <a:t> HW </a:t>
            </a:r>
            <a:r>
              <a:rPr lang="de-CH" sz="2400" dirty="0" err="1" smtClean="0"/>
              <a:t>is</a:t>
            </a:r>
            <a:r>
              <a:rPr lang="de-CH" sz="2400" dirty="0" smtClean="0"/>
              <a:t> </a:t>
            </a:r>
            <a:r>
              <a:rPr lang="de-CH" sz="2400" dirty="0" err="1" smtClean="0"/>
              <a:t>possible</a:t>
            </a:r>
            <a:r>
              <a:rPr lang="de-CH" sz="2400" dirty="0" smtClean="0"/>
              <a:t>!</a:t>
            </a:r>
            <a:endParaRPr lang="de-CH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de-CH" sz="2000" dirty="0" smtClean="0"/>
              <a:t>Major </a:t>
            </a:r>
            <a:r>
              <a:rPr lang="de-CH" sz="2000" dirty="0" err="1" smtClean="0"/>
              <a:t>arithmetic</a:t>
            </a:r>
            <a:r>
              <a:rPr lang="de-CH" sz="2000" dirty="0" smtClean="0"/>
              <a:t> </a:t>
            </a:r>
            <a:r>
              <a:rPr lang="de-CH" sz="2000" dirty="0" err="1" smtClean="0"/>
              <a:t>density</a:t>
            </a:r>
            <a:r>
              <a:rPr lang="de-CH" sz="2000" dirty="0" smtClean="0"/>
              <a:t> </a:t>
            </a:r>
            <a:r>
              <a:rPr lang="de-CH" sz="2000" dirty="0" err="1" smtClean="0"/>
              <a:t>improvements</a:t>
            </a:r>
            <a:r>
              <a:rPr lang="de-CH" sz="2000" dirty="0" smtClean="0"/>
              <a:t>:   </a:t>
            </a:r>
            <a:r>
              <a:rPr lang="de-CH" sz="2000" dirty="0" smtClean="0">
                <a:solidFill>
                  <a:srgbClr val="FF0000"/>
                </a:solidFill>
              </a:rPr>
              <a:t>MAC </a:t>
            </a:r>
            <a:r>
              <a:rPr lang="de-CH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2s </a:t>
            </a:r>
            <a:r>
              <a:rPr lang="de-CH" sz="20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compl</a:t>
            </a:r>
            <a:r>
              <a:rPr lang="de-CH" sz="2000" dirty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r>
              <a:rPr lang="de-CH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&amp; </a:t>
            </a:r>
            <a:r>
              <a:rPr lang="de-CH" sz="20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Accum</a:t>
            </a:r>
            <a:r>
              <a:rPr lang="de-CH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de-CH" sz="2000" dirty="0">
              <a:solidFill>
                <a:srgbClr val="FF0000"/>
              </a:solidFill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de-CH" sz="1600" dirty="0"/>
              <a:t>Area </a:t>
            </a:r>
            <a:r>
              <a:rPr lang="de-CH" sz="1600" dirty="0" err="1"/>
              <a:t>can</a:t>
            </a:r>
            <a:r>
              <a:rPr lang="de-CH" sz="1600" dirty="0"/>
              <a:t> </a:t>
            </a:r>
            <a:r>
              <a:rPr lang="de-CH" sz="1600" dirty="0" err="1" smtClean="0"/>
              <a:t>be</a:t>
            </a:r>
            <a:r>
              <a:rPr lang="de-CH" sz="1600" dirty="0" smtClean="0"/>
              <a:t> </a:t>
            </a:r>
            <a:r>
              <a:rPr lang="de-CH" sz="1600" dirty="0" err="1" smtClean="0"/>
              <a:t>used</a:t>
            </a:r>
            <a:r>
              <a:rPr lang="de-CH" sz="1600" dirty="0" smtClean="0"/>
              <a:t> </a:t>
            </a:r>
            <a:r>
              <a:rPr lang="de-CH" sz="1600" dirty="0" err="1" smtClean="0"/>
              <a:t>for</a:t>
            </a:r>
            <a:r>
              <a:rPr lang="de-CH" sz="1600" dirty="0" smtClean="0"/>
              <a:t> </a:t>
            </a:r>
            <a:r>
              <a:rPr lang="de-CH" sz="1600" dirty="0" err="1" smtClean="0"/>
              <a:t>more</a:t>
            </a:r>
            <a:r>
              <a:rPr lang="de-CH" sz="1600" dirty="0" smtClean="0"/>
              <a:t> </a:t>
            </a:r>
            <a:r>
              <a:rPr lang="de-CH" sz="1600" dirty="0" err="1" smtClean="0"/>
              <a:t>energy-efficient</a:t>
            </a:r>
            <a:r>
              <a:rPr lang="de-CH" sz="1600" dirty="0" smtClean="0"/>
              <a:t> </a:t>
            </a:r>
            <a:r>
              <a:rPr lang="de-CH" sz="1600" dirty="0" err="1" smtClean="0"/>
              <a:t>weight</a:t>
            </a:r>
            <a:r>
              <a:rPr lang="de-CH" sz="1600" dirty="0" smtClean="0"/>
              <a:t> </a:t>
            </a:r>
            <a:r>
              <a:rPr lang="de-CH" sz="1600" dirty="0" err="1" smtClean="0"/>
              <a:t>storage</a:t>
            </a:r>
            <a:endParaRPr lang="de-CH" sz="1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de-CH" sz="1800" dirty="0" smtClean="0"/>
              <a:t>Storage </a:t>
            </a:r>
            <a:r>
              <a:rPr lang="de-CH" sz="1800" dirty="0" err="1" smtClean="0"/>
              <a:t>reduction</a:t>
            </a:r>
            <a:r>
              <a:rPr lang="de-CH" sz="1800" dirty="0" smtClean="0"/>
              <a:t> </a:t>
            </a:r>
            <a:r>
              <a:rPr lang="de-CH" sz="1800" dirty="0" smtClean="0">
                <a:sym typeface="Wingdings" panose="05000000000000000000" pitchFamily="2" charset="2"/>
              </a:rPr>
              <a:t> </a:t>
            </a:r>
            <a:r>
              <a:rPr lang="de-CH" sz="1800" dirty="0" smtClean="0"/>
              <a:t>SCM </a:t>
            </a:r>
            <a:r>
              <a:rPr lang="de-CH" sz="1800" dirty="0" err="1" smtClean="0"/>
              <a:t>memories</a:t>
            </a:r>
            <a:r>
              <a:rPr lang="de-CH" sz="1800" dirty="0" smtClean="0"/>
              <a:t> </a:t>
            </a:r>
            <a:r>
              <a:rPr lang="de-CH" sz="1800" dirty="0" err="1" smtClean="0"/>
              <a:t>for</a:t>
            </a:r>
            <a:r>
              <a:rPr lang="de-CH" sz="1800" dirty="0" smtClean="0"/>
              <a:t> </a:t>
            </a:r>
            <a:r>
              <a:rPr lang="de-CH" sz="1800" dirty="0" err="1" smtClean="0"/>
              <a:t>lower</a:t>
            </a:r>
            <a:r>
              <a:rPr lang="de-CH" sz="1800" dirty="0" smtClean="0"/>
              <a:t> </a:t>
            </a:r>
            <a:r>
              <a:rPr lang="de-CH" sz="1800" dirty="0" err="1" smtClean="0"/>
              <a:t>voltage</a:t>
            </a:r>
            <a:r>
              <a:rPr lang="de-CH" sz="1800" dirty="0" smtClean="0"/>
              <a:t> </a:t>
            </a:r>
            <a:r>
              <a:rPr lang="de-CH" sz="1800" dirty="0" smtClean="0">
                <a:sym typeface="Wingdings" panose="05000000000000000000" pitchFamily="2" charset="2"/>
              </a:rPr>
              <a:t> E </a:t>
            </a:r>
            <a:r>
              <a:rPr lang="de-CH" sz="1800" dirty="0" err="1" smtClean="0">
                <a:sym typeface="Wingdings" panose="05000000000000000000" pitchFamily="2" charset="2"/>
              </a:rPr>
              <a:t>goes</a:t>
            </a:r>
            <a:r>
              <a:rPr lang="de-CH" sz="1800" dirty="0" smtClean="0">
                <a:sym typeface="Wingdings" panose="05000000000000000000" pitchFamily="2" charset="2"/>
              </a:rPr>
              <a:t> </a:t>
            </a:r>
            <a:r>
              <a:rPr lang="de-CH" sz="1800" dirty="0" err="1" smtClean="0">
                <a:sym typeface="Wingdings" panose="05000000000000000000" pitchFamily="2" charset="2"/>
              </a:rPr>
              <a:t>with</a:t>
            </a:r>
            <a:r>
              <a:rPr lang="de-CH" sz="1800" dirty="0" smtClean="0">
                <a:sym typeface="Wingdings" panose="05000000000000000000" pitchFamily="2" charset="2"/>
              </a:rPr>
              <a:t> 1/V</a:t>
            </a:r>
            <a:r>
              <a:rPr lang="de-CH" sz="1800" baseline="30000" dirty="0" smtClean="0">
                <a:sym typeface="Wingdings" panose="05000000000000000000" pitchFamily="2" charset="2"/>
              </a:rPr>
              <a:t>2</a:t>
            </a:r>
            <a:endParaRPr lang="de-CH" sz="18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1"/>
              <p:cNvSpPr txBox="1"/>
              <p:nvPr/>
            </p:nvSpPr>
            <p:spPr>
              <a:xfrm>
                <a:off x="1348628" y="2787203"/>
                <a:ext cx="3451651" cy="6251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de-CH" b="0" i="1" smtClean="0">
                              <a:latin typeface="Cambria Math"/>
                            </a:rPr>
                            <m:t>𝑏</m:t>
                          </m:r>
                          <m:r>
                            <a:rPr lang="de-CH" b="0" i="1" smtClean="0">
                              <a:latin typeface="Cambria Math"/>
                            </a:rPr>
                            <m:t>, </m:t>
                          </m:r>
                          <m:r>
                            <a:rPr lang="de-CH" b="0" i="1" smtClean="0">
                              <a:latin typeface="Cambria Math"/>
                            </a:rPr>
                            <m:t>𝑠𝑡𝑜𝑐h</m:t>
                          </m:r>
                        </m:sub>
                      </m:sSub>
                      <m:r>
                        <a:rPr lang="de-CH" b="0" i="0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de-CH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CH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CH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CH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CH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CH" b="0" i="1" smtClean="0">
                                        <a:latin typeface="Cambria Math"/>
                                      </a:rPr>
                                      <m:t>−1</m:t>
                                    </m:r>
                                  </m:sub>
                                </m:sSub>
                                <m:r>
                                  <a:rPr lang="de-CH" b="0" i="1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de-CH" b="0" i="1" smtClean="0">
                                    <a:latin typeface="Cambria Math"/>
                                  </a:rPr>
                                  <m:t>𝜎</m:t>
                                </m:r>
                                <m:d>
                                  <m:dPr>
                                    <m:ctrlPr>
                                      <a:rPr lang="de-CH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CH" b="0" i="1" smtClean="0">
                                        <a:latin typeface="Cambria Math"/>
                                      </a:rPr>
                                      <m:t>𝑤</m:t>
                                    </m:r>
                                  </m:e>
                                </m:d>
                                <m:r>
                                  <a:rPr lang="de-CH" b="0" i="1" smtClean="0">
                                    <a:latin typeface="Cambria Math"/>
                                  </a:rPr>
                                  <m:t>    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de-CH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de-CH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CH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CH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CH" b="0" i="1" smtClean="0">
                                    <a:latin typeface="Cambria Math"/>
                                  </a:rPr>
                                  <m:t>=1−</m:t>
                                </m:r>
                                <m:sSub>
                                  <m:sSubPr>
                                    <m:ctrlPr>
                                      <a:rPr lang="de-CH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CH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CH" b="0" i="1" smtClean="0">
                                        <a:latin typeface="Cambria Math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CH" b="0" dirty="0" smtClean="0"/>
              </a:p>
            </p:txBody>
          </p:sp>
        </mc:Choice>
        <mc:Fallback xmlns="">
          <p:sp>
            <p:nvSpPr>
              <p:cNvPr id="9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628" y="2787203"/>
                <a:ext cx="3451651" cy="625171"/>
              </a:xfrm>
              <a:prstGeom prst="rect">
                <a:avLst/>
              </a:prstGeom>
              <a:blipFill rotWithShape="0">
                <a:blip r:embed="rId2"/>
                <a:stretch>
                  <a:fillRect b="-58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8"/>
              <p:cNvSpPr txBox="1"/>
              <p:nvPr/>
            </p:nvSpPr>
            <p:spPr>
              <a:xfrm>
                <a:off x="5357909" y="2787203"/>
                <a:ext cx="2375971" cy="556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de-CH" b="0" i="1" smtClean="0">
                              <a:latin typeface="Cambria Math"/>
                            </a:rPr>
                            <m:t>𝑏</m:t>
                          </m:r>
                          <m:r>
                            <a:rPr lang="de-CH" b="0" i="1" smtClean="0">
                              <a:latin typeface="Cambria Math"/>
                            </a:rPr>
                            <m:t>,</m:t>
                          </m:r>
                          <m:r>
                            <a:rPr lang="de-CH" b="0" i="1" smtClean="0">
                              <a:latin typeface="Cambria Math"/>
                            </a:rPr>
                            <m:t>𝑑𝑒𝑡</m:t>
                          </m:r>
                        </m:sub>
                      </m:sSub>
                      <m:r>
                        <a:rPr lang="de-CH" b="0" i="0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de-CH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CH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CH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CH" b="0" i="1" smtClean="0">
                                    <a:latin typeface="Cambria Math"/>
                                  </a:rPr>
                                  <m:t>𝑤</m:t>
                                </m:r>
                                <m:r>
                                  <a:rPr lang="de-CH" b="0" i="1" smtClean="0">
                                    <a:latin typeface="Cambria Math"/>
                                  </a:rPr>
                                  <m:t>&lt;0</m:t>
                                </m:r>
                              </m:e>
                            </m:mr>
                            <m:mr>
                              <m:e>
                                <m:r>
                                  <a:rPr lang="de-CH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CH" b="0" i="1" smtClean="0">
                                    <a:latin typeface="Cambria Math"/>
                                  </a:rPr>
                                  <m:t>𝑤</m:t>
                                </m:r>
                                <m:r>
                                  <a:rPr lang="de-CH" b="0" i="1" smtClean="0">
                                    <a:latin typeface="Cambria Math"/>
                                  </a:rPr>
                                  <m:t>&gt;0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CH" b="0" dirty="0" smtClean="0"/>
              </a:p>
            </p:txBody>
          </p:sp>
        </mc:Choice>
        <mc:Fallback xmlns="">
          <p:sp>
            <p:nvSpPr>
              <p:cNvPr id="10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909" y="2787203"/>
                <a:ext cx="2375971" cy="556499"/>
              </a:xfrm>
              <a:prstGeom prst="rect">
                <a:avLst/>
              </a:prstGeom>
              <a:blipFill rotWithShape="0">
                <a:blip r:embed="rId3"/>
                <a:stretch>
                  <a:fillRect b="-184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2"/>
          <p:cNvSpPr txBox="1"/>
          <p:nvPr/>
        </p:nvSpPr>
        <p:spPr>
          <a:xfrm>
            <a:off x="6223792" y="5842503"/>
            <a:ext cx="291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aseline="30000" dirty="0" smtClean="0"/>
              <a:t>1</a:t>
            </a:r>
            <a:r>
              <a:rPr lang="de-CH" sz="900" dirty="0"/>
              <a:t>A</a:t>
            </a:r>
            <a:r>
              <a:rPr lang="de-CH" sz="900" dirty="0" smtClean="0"/>
              <a:t>fter</a:t>
            </a:r>
            <a:r>
              <a:rPr lang="en-US" sz="900" dirty="0" smtClean="0"/>
              <a:t> </a:t>
            </a:r>
            <a:r>
              <a:rPr lang="en-US" sz="900" dirty="0"/>
              <a:t>the </a:t>
            </a:r>
            <a:r>
              <a:rPr lang="en-US" sz="900" dirty="0" err="1" smtClean="0"/>
              <a:t>Yedi</a:t>
            </a:r>
            <a:r>
              <a:rPr lang="en-US" sz="900" dirty="0" smtClean="0"/>
              <a:t> Master from Star Wars </a:t>
            </a:r>
            <a:r>
              <a:rPr lang="en-US" sz="900" dirty="0"/>
              <a:t>- “Small in size but wise </a:t>
            </a:r>
            <a:r>
              <a:rPr lang="en-US" sz="900" dirty="0" smtClean="0"/>
              <a:t>and powerful” cit. www.starwars.com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1720678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29</a:t>
            </a:fld>
            <a:endParaRPr lang="de-CH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dirty="0" err="1"/>
              <a:t>SoP</a:t>
            </a:r>
            <a:r>
              <a:rPr lang="de-CH" dirty="0"/>
              <a:t>-Unit </a:t>
            </a:r>
            <a:r>
              <a:rPr lang="de-CH" dirty="0" err="1" smtClean="0"/>
              <a:t>Optimization</a:t>
            </a:r>
            <a:endParaRPr lang="it-IT" dirty="0"/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85800" y="59260"/>
            <a:ext cx="7772400" cy="93134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pic>
        <p:nvPicPr>
          <p:cNvPr id="9" name="Content Placeholder 2" descr="mac_unit_binary_paper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39" y="1779758"/>
            <a:ext cx="2880296" cy="3872349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4807395" y="5472781"/>
            <a:ext cx="3076973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dirty="0"/>
              <a:t>Image Mapping (3x3, 5x5, 7x7)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516224" y="5898758"/>
            <a:ext cx="2743200" cy="338554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1600" dirty="0"/>
              <a:t>Equivalent for 7x7 SoP</a:t>
            </a:r>
          </a:p>
        </p:txBody>
      </p:sp>
      <p:sp>
        <p:nvSpPr>
          <p:cNvPr id="12" name="Textfeld 6"/>
          <p:cNvSpPr txBox="1"/>
          <p:nvPr/>
        </p:nvSpPr>
        <p:spPr>
          <a:xfrm>
            <a:off x="5336725" y="1273309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 smtClean="0"/>
              <a:t>ImageBank</a:t>
            </a:r>
            <a:endParaRPr lang="de-CH" dirty="0"/>
          </a:p>
        </p:txBody>
      </p:sp>
      <p:sp>
        <p:nvSpPr>
          <p:cNvPr id="13" name="Textfeld 15"/>
          <p:cNvSpPr txBox="1"/>
          <p:nvPr/>
        </p:nvSpPr>
        <p:spPr>
          <a:xfrm>
            <a:off x="4572000" y="281434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 smtClean="0"/>
              <a:t>FilterBank</a:t>
            </a:r>
            <a:endParaRPr lang="de-CH" dirty="0"/>
          </a:p>
        </p:txBody>
      </p:sp>
      <p:pic>
        <p:nvPicPr>
          <p:cNvPr id="14" name="Content Placeholder 2" descr="mac_unit_binary_paper-1.png"/>
          <p:cNvPicPr>
            <a:picLocks noChangeAspect="1"/>
          </p:cNvPicPr>
          <p:nvPr/>
        </p:nvPicPr>
        <p:blipFill rotWithShape="1">
          <a:blip r:embed="rId2"/>
          <a:srcRect l="22839" t="15472" r="59966" b="69207"/>
          <a:stretch/>
        </p:blipFill>
        <p:spPr>
          <a:xfrm>
            <a:off x="6229690" y="2702376"/>
            <a:ext cx="495300" cy="593273"/>
          </a:xfrm>
          <a:prstGeom prst="rect">
            <a:avLst/>
          </a:prstGeom>
        </p:spPr>
      </p:pic>
      <p:sp>
        <p:nvSpPr>
          <p:cNvPr id="15" name="Ellipse 20"/>
          <p:cNvSpPr/>
          <p:nvPr/>
        </p:nvSpPr>
        <p:spPr>
          <a:xfrm>
            <a:off x="6229690" y="2702377"/>
            <a:ext cx="602910" cy="593273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6" name="Gerade Verbindung mit Pfeil 22"/>
          <p:cNvCxnSpPr>
            <a:stCxn id="13" idx="3"/>
            <a:endCxn id="14" idx="1"/>
          </p:cNvCxnSpPr>
          <p:nvPr/>
        </p:nvCxnSpPr>
        <p:spPr>
          <a:xfrm>
            <a:off x="5795412" y="2999012"/>
            <a:ext cx="434278" cy="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25"/>
          <p:cNvCxnSpPr/>
          <p:nvPr/>
        </p:nvCxnSpPr>
        <p:spPr>
          <a:xfrm flipH="1">
            <a:off x="6545434" y="2505208"/>
            <a:ext cx="1" cy="18288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29"/>
          <p:cNvCxnSpPr/>
          <p:nvPr/>
        </p:nvCxnSpPr>
        <p:spPr>
          <a:xfrm>
            <a:off x="6545436" y="3291972"/>
            <a:ext cx="0" cy="13406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113" y="1668800"/>
            <a:ext cx="5627153" cy="3759580"/>
          </a:xfrm>
          <a:prstGeom prst="rect">
            <a:avLst/>
          </a:prstGeom>
        </p:spPr>
      </p:pic>
      <p:sp>
        <p:nvSpPr>
          <p:cNvPr id="20" name="Right Arrow 8"/>
          <p:cNvSpPr/>
          <p:nvPr/>
        </p:nvSpPr>
        <p:spPr bwMode="auto">
          <a:xfrm>
            <a:off x="3319849" y="3548590"/>
            <a:ext cx="403654" cy="454999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1" name="TextBox 2"/>
          <p:cNvSpPr txBox="1"/>
          <p:nvPr/>
        </p:nvSpPr>
        <p:spPr>
          <a:xfrm>
            <a:off x="2944428" y="5809297"/>
            <a:ext cx="6090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 MAC Op = 2 Op (1 Op for the “sign-reverse”, 1 Op for the add).</a:t>
            </a:r>
          </a:p>
        </p:txBody>
      </p:sp>
    </p:spTree>
    <p:extLst>
      <p:ext uri="{BB962C8B-B14F-4D97-AF65-F5344CB8AC3E}">
        <p14:creationId xmlns:p14="http://schemas.microsoft.com/office/powerpoint/2010/main" val="9326513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Davide Rossi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3</a:t>
            </a:fld>
            <a:endParaRPr lang="de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Near</a:t>
            </a:r>
            <a:r>
              <a:rPr lang="it-IT" dirty="0" smtClean="0"/>
              <a:t> Sensor (</a:t>
            </a:r>
            <a:r>
              <a:rPr lang="it-IT" dirty="0" err="1" smtClean="0"/>
              <a:t>aka</a:t>
            </a:r>
            <a:r>
              <a:rPr lang="it-IT" dirty="0" smtClean="0"/>
              <a:t> </a:t>
            </a:r>
            <a:r>
              <a:rPr lang="it-IT" dirty="0" err="1" smtClean="0"/>
              <a:t>Edge</a:t>
            </a:r>
            <a:r>
              <a:rPr lang="it-IT" dirty="0" smtClean="0"/>
              <a:t>) Processing</a:t>
            </a:r>
            <a:endParaRPr lang="it-IT" dirty="0"/>
          </a:p>
        </p:txBody>
      </p:sp>
      <p:grpSp>
        <p:nvGrpSpPr>
          <p:cNvPr id="10" name="Gruppo 29"/>
          <p:cNvGrpSpPr/>
          <p:nvPr/>
        </p:nvGrpSpPr>
        <p:grpSpPr>
          <a:xfrm>
            <a:off x="2843808" y="5126302"/>
            <a:ext cx="3512500" cy="1471050"/>
            <a:chOff x="2510411" y="5376174"/>
            <a:chExt cx="3512500" cy="1471050"/>
          </a:xfrm>
        </p:grpSpPr>
        <p:pic>
          <p:nvPicPr>
            <p:cNvPr id="11" name="Picture 18" descr="3.7v 30mAh Small Rechargeable Batteries for Digital Devices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09068" y="5376174"/>
              <a:ext cx="1211841" cy="680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510411" y="6200893"/>
              <a:ext cx="3512500" cy="64633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800" b="1" i="1" dirty="0" err="1" smtClean="0"/>
                <a:t>Battery</a:t>
              </a:r>
              <a:r>
                <a:rPr lang="fr-FR" sz="1800" b="1" i="1" dirty="0" smtClean="0"/>
                <a:t> + </a:t>
              </a:r>
              <a:r>
                <a:rPr lang="fr-FR" sz="1800" b="1" i="1" dirty="0" err="1" smtClean="0"/>
                <a:t>Harvesting</a:t>
              </a:r>
              <a:r>
                <a:rPr lang="fr-FR" sz="1800" b="1" i="1" dirty="0" smtClean="0"/>
                <a:t> </a:t>
              </a:r>
              <a:r>
                <a:rPr lang="fr-FR" sz="1800" b="1" i="1" dirty="0" err="1" smtClean="0"/>
                <a:t>powered</a:t>
              </a:r>
              <a:r>
                <a:rPr lang="fr-FR" sz="1800" b="1" i="1" dirty="0" smtClean="0"/>
                <a:t> </a:t>
              </a:r>
            </a:p>
            <a:p>
              <a:r>
                <a:rPr lang="fr-FR" sz="1800" b="1" i="1" dirty="0" smtClean="0">
                  <a:sym typeface="Wingdings" panose="05000000000000000000" pitchFamily="2" charset="2"/>
                </a:rPr>
                <a:t>  a few mW  power </a:t>
              </a:r>
              <a:r>
                <a:rPr lang="fr-FR" sz="1800" b="1" i="1" dirty="0" err="1" smtClean="0">
                  <a:sym typeface="Wingdings" panose="05000000000000000000" pitchFamily="2" charset="2"/>
                </a:rPr>
                <a:t>envelope</a:t>
              </a:r>
              <a:endParaRPr lang="en-US" sz="1800" b="1" i="1" dirty="0"/>
            </a:p>
          </p:txBody>
        </p:sp>
      </p:grpSp>
      <p:grpSp>
        <p:nvGrpSpPr>
          <p:cNvPr id="13" name="Gruppo 28"/>
          <p:cNvGrpSpPr/>
          <p:nvPr/>
        </p:nvGrpSpPr>
        <p:grpSpPr>
          <a:xfrm>
            <a:off x="5398592" y="1025643"/>
            <a:ext cx="3692077" cy="5209928"/>
            <a:chOff x="5470600" y="980819"/>
            <a:chExt cx="3692077" cy="5209928"/>
          </a:xfrm>
        </p:grpSpPr>
        <p:pic>
          <p:nvPicPr>
            <p:cNvPr id="14" name="Picture 20" descr="http://www.clker.com/cliparts/l/h/d/4/5/M/transmit-m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3452703"/>
              <a:ext cx="585597" cy="655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7153066" y="4851472"/>
              <a:ext cx="1797287" cy="665760"/>
              <a:chOff x="7153820" y="4419424"/>
              <a:chExt cx="1797287" cy="665760"/>
            </a:xfrm>
          </p:grpSpPr>
          <p:pic>
            <p:nvPicPr>
              <p:cNvPr id="28" name="Picture 16" descr="http://www.nemeus.fr/wp-content/uploads/2014/03/logo_semtech.jp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4288" y="4727201"/>
                <a:ext cx="1152128" cy="3579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7153820" y="4419424"/>
                <a:ext cx="17972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i="1" dirty="0" smtClean="0"/>
                  <a:t>Long range, </a:t>
                </a:r>
                <a:r>
                  <a:rPr lang="fr-FR" sz="1400" i="1" dirty="0" err="1" smtClean="0"/>
                  <a:t>low</a:t>
                </a:r>
                <a:r>
                  <a:rPr lang="fr-FR" sz="1400" i="1" dirty="0" smtClean="0"/>
                  <a:t> BW</a:t>
                </a:r>
                <a:endParaRPr lang="en-US" sz="1400" i="1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967845" y="1790044"/>
              <a:ext cx="2194832" cy="1159879"/>
              <a:chOff x="6935688" y="1556792"/>
              <a:chExt cx="2194832" cy="1159879"/>
            </a:xfrm>
          </p:grpSpPr>
          <p:pic>
            <p:nvPicPr>
              <p:cNvPr id="26" name="Picture 14" descr="http://www.libelium.com/wp-content/uploads/2014/04/bluetooth_low_energy_logo_4.0_smartphones_big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4288" y="1980822"/>
                <a:ext cx="720080" cy="7358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6935688" y="1556792"/>
                <a:ext cx="21948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i="1" dirty="0" smtClean="0"/>
                  <a:t>Short </a:t>
                </a:r>
                <a:r>
                  <a:rPr lang="fr-FR" sz="1400" i="1" smtClean="0"/>
                  <a:t>range, medium </a:t>
                </a:r>
                <a:r>
                  <a:rPr lang="fr-FR" sz="1400" i="1" dirty="0" smtClean="0"/>
                  <a:t>BW</a:t>
                </a:r>
                <a:endParaRPr lang="en-US" sz="1400" i="1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7040183" y="3291696"/>
              <a:ext cx="20633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err="1" smtClean="0"/>
                <a:t>Low</a:t>
              </a:r>
              <a:r>
                <a:rPr lang="fr-FR" sz="1400" i="1" dirty="0" smtClean="0"/>
                <a:t> rate (</a:t>
              </a:r>
              <a:r>
                <a:rPr lang="fr-FR" sz="1400" i="1" dirty="0" err="1" smtClean="0"/>
                <a:t>periodic</a:t>
              </a:r>
              <a:r>
                <a:rPr lang="fr-FR" sz="1400" i="1" dirty="0" smtClean="0"/>
                <a:t>) data</a:t>
              </a:r>
              <a:endParaRPr lang="en-US" sz="1400" i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40184" y="4268952"/>
              <a:ext cx="204575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400" i="1" dirty="0" smtClean="0"/>
                <a:t>SW update, </a:t>
              </a:r>
              <a:r>
                <a:rPr lang="fr-FR" sz="1400" i="1" dirty="0" err="1" smtClean="0"/>
                <a:t>commands</a:t>
              </a:r>
              <a:endParaRPr lang="en-US" sz="1400" i="1" dirty="0"/>
            </a:p>
          </p:txBody>
        </p:sp>
        <p:sp>
          <p:nvSpPr>
            <p:cNvPr id="19" name="Right Arrow 6"/>
            <p:cNvSpPr/>
            <p:nvPr/>
          </p:nvSpPr>
          <p:spPr>
            <a:xfrm>
              <a:off x="7040184" y="3585430"/>
              <a:ext cx="2014792" cy="349983"/>
            </a:xfrm>
            <a:custGeom>
              <a:avLst/>
              <a:gdLst>
                <a:gd name="connsiteX0" fmla="*/ 0 w 1800200"/>
                <a:gd name="connsiteY0" fmla="*/ 20821 h 83283"/>
                <a:gd name="connsiteX1" fmla="*/ 1758559 w 1800200"/>
                <a:gd name="connsiteY1" fmla="*/ 20821 h 83283"/>
                <a:gd name="connsiteX2" fmla="*/ 1758559 w 1800200"/>
                <a:gd name="connsiteY2" fmla="*/ 0 h 83283"/>
                <a:gd name="connsiteX3" fmla="*/ 1800200 w 1800200"/>
                <a:gd name="connsiteY3" fmla="*/ 41642 h 83283"/>
                <a:gd name="connsiteX4" fmla="*/ 1758559 w 1800200"/>
                <a:gd name="connsiteY4" fmla="*/ 83283 h 83283"/>
                <a:gd name="connsiteX5" fmla="*/ 1758559 w 1800200"/>
                <a:gd name="connsiteY5" fmla="*/ 62462 h 83283"/>
                <a:gd name="connsiteX6" fmla="*/ 0 w 1800200"/>
                <a:gd name="connsiteY6" fmla="*/ 62462 h 83283"/>
                <a:gd name="connsiteX7" fmla="*/ 0 w 1800200"/>
                <a:gd name="connsiteY7" fmla="*/ 20821 h 83283"/>
                <a:gd name="connsiteX0" fmla="*/ 0 w 1800200"/>
                <a:gd name="connsiteY0" fmla="*/ 132740 h 195202"/>
                <a:gd name="connsiteX1" fmla="*/ 1758559 w 1800200"/>
                <a:gd name="connsiteY1" fmla="*/ 132740 h 195202"/>
                <a:gd name="connsiteX2" fmla="*/ 1753797 w 1800200"/>
                <a:gd name="connsiteY2" fmla="*/ 0 h 195202"/>
                <a:gd name="connsiteX3" fmla="*/ 1800200 w 1800200"/>
                <a:gd name="connsiteY3" fmla="*/ 153561 h 195202"/>
                <a:gd name="connsiteX4" fmla="*/ 1758559 w 1800200"/>
                <a:gd name="connsiteY4" fmla="*/ 195202 h 195202"/>
                <a:gd name="connsiteX5" fmla="*/ 1758559 w 1800200"/>
                <a:gd name="connsiteY5" fmla="*/ 174381 h 195202"/>
                <a:gd name="connsiteX6" fmla="*/ 0 w 1800200"/>
                <a:gd name="connsiteY6" fmla="*/ 174381 h 195202"/>
                <a:gd name="connsiteX7" fmla="*/ 0 w 1800200"/>
                <a:gd name="connsiteY7" fmla="*/ 132740 h 195202"/>
                <a:gd name="connsiteX0" fmla="*/ 0 w 1800200"/>
                <a:gd name="connsiteY0" fmla="*/ 132740 h 195202"/>
                <a:gd name="connsiteX1" fmla="*/ 1758559 w 1800200"/>
                <a:gd name="connsiteY1" fmla="*/ 132740 h 195202"/>
                <a:gd name="connsiteX2" fmla="*/ 1763322 w 1800200"/>
                <a:gd name="connsiteY2" fmla="*/ 0 h 195202"/>
                <a:gd name="connsiteX3" fmla="*/ 1800200 w 1800200"/>
                <a:gd name="connsiteY3" fmla="*/ 153561 h 195202"/>
                <a:gd name="connsiteX4" fmla="*/ 1758559 w 1800200"/>
                <a:gd name="connsiteY4" fmla="*/ 195202 h 195202"/>
                <a:gd name="connsiteX5" fmla="*/ 1758559 w 1800200"/>
                <a:gd name="connsiteY5" fmla="*/ 174381 h 195202"/>
                <a:gd name="connsiteX6" fmla="*/ 0 w 1800200"/>
                <a:gd name="connsiteY6" fmla="*/ 174381 h 195202"/>
                <a:gd name="connsiteX7" fmla="*/ 0 w 1800200"/>
                <a:gd name="connsiteY7" fmla="*/ 132740 h 195202"/>
                <a:gd name="connsiteX0" fmla="*/ 0 w 1800200"/>
                <a:gd name="connsiteY0" fmla="*/ 132740 h 195202"/>
                <a:gd name="connsiteX1" fmla="*/ 1758559 w 1800200"/>
                <a:gd name="connsiteY1" fmla="*/ 132740 h 195202"/>
                <a:gd name="connsiteX2" fmla="*/ 1753797 w 1800200"/>
                <a:gd name="connsiteY2" fmla="*/ 0 h 195202"/>
                <a:gd name="connsiteX3" fmla="*/ 1800200 w 1800200"/>
                <a:gd name="connsiteY3" fmla="*/ 153561 h 195202"/>
                <a:gd name="connsiteX4" fmla="*/ 1758559 w 1800200"/>
                <a:gd name="connsiteY4" fmla="*/ 195202 h 195202"/>
                <a:gd name="connsiteX5" fmla="*/ 1758559 w 1800200"/>
                <a:gd name="connsiteY5" fmla="*/ 174381 h 195202"/>
                <a:gd name="connsiteX6" fmla="*/ 0 w 1800200"/>
                <a:gd name="connsiteY6" fmla="*/ 174381 h 195202"/>
                <a:gd name="connsiteX7" fmla="*/ 0 w 1800200"/>
                <a:gd name="connsiteY7" fmla="*/ 132740 h 195202"/>
                <a:gd name="connsiteX0" fmla="*/ 0 w 1800200"/>
                <a:gd name="connsiteY0" fmla="*/ 132740 h 316646"/>
                <a:gd name="connsiteX1" fmla="*/ 1758559 w 1800200"/>
                <a:gd name="connsiteY1" fmla="*/ 132740 h 316646"/>
                <a:gd name="connsiteX2" fmla="*/ 1753797 w 1800200"/>
                <a:gd name="connsiteY2" fmla="*/ 0 h 316646"/>
                <a:gd name="connsiteX3" fmla="*/ 1800200 w 1800200"/>
                <a:gd name="connsiteY3" fmla="*/ 153561 h 316646"/>
                <a:gd name="connsiteX4" fmla="*/ 1760940 w 1800200"/>
                <a:gd name="connsiteY4" fmla="*/ 316646 h 316646"/>
                <a:gd name="connsiteX5" fmla="*/ 1758559 w 1800200"/>
                <a:gd name="connsiteY5" fmla="*/ 174381 h 316646"/>
                <a:gd name="connsiteX6" fmla="*/ 0 w 1800200"/>
                <a:gd name="connsiteY6" fmla="*/ 174381 h 316646"/>
                <a:gd name="connsiteX7" fmla="*/ 0 w 1800200"/>
                <a:gd name="connsiteY7" fmla="*/ 132740 h 316646"/>
                <a:gd name="connsiteX0" fmla="*/ 0 w 1800200"/>
                <a:gd name="connsiteY0" fmla="*/ 132740 h 316646"/>
                <a:gd name="connsiteX1" fmla="*/ 1758559 w 1800200"/>
                <a:gd name="connsiteY1" fmla="*/ 132740 h 316646"/>
                <a:gd name="connsiteX2" fmla="*/ 1758560 w 1800200"/>
                <a:gd name="connsiteY2" fmla="*/ 0 h 316646"/>
                <a:gd name="connsiteX3" fmla="*/ 1800200 w 1800200"/>
                <a:gd name="connsiteY3" fmla="*/ 153561 h 316646"/>
                <a:gd name="connsiteX4" fmla="*/ 1760940 w 1800200"/>
                <a:gd name="connsiteY4" fmla="*/ 316646 h 316646"/>
                <a:gd name="connsiteX5" fmla="*/ 1758559 w 1800200"/>
                <a:gd name="connsiteY5" fmla="*/ 174381 h 316646"/>
                <a:gd name="connsiteX6" fmla="*/ 0 w 1800200"/>
                <a:gd name="connsiteY6" fmla="*/ 174381 h 316646"/>
                <a:gd name="connsiteX7" fmla="*/ 0 w 1800200"/>
                <a:gd name="connsiteY7" fmla="*/ 132740 h 316646"/>
                <a:gd name="connsiteX0" fmla="*/ 0 w 1864494"/>
                <a:gd name="connsiteY0" fmla="*/ 132740 h 316646"/>
                <a:gd name="connsiteX1" fmla="*/ 1758559 w 1864494"/>
                <a:gd name="connsiteY1" fmla="*/ 132740 h 316646"/>
                <a:gd name="connsiteX2" fmla="*/ 1758560 w 1864494"/>
                <a:gd name="connsiteY2" fmla="*/ 0 h 316646"/>
                <a:gd name="connsiteX3" fmla="*/ 1864494 w 1864494"/>
                <a:gd name="connsiteY3" fmla="*/ 146417 h 316646"/>
                <a:gd name="connsiteX4" fmla="*/ 1760940 w 1864494"/>
                <a:gd name="connsiteY4" fmla="*/ 316646 h 316646"/>
                <a:gd name="connsiteX5" fmla="*/ 1758559 w 1864494"/>
                <a:gd name="connsiteY5" fmla="*/ 174381 h 316646"/>
                <a:gd name="connsiteX6" fmla="*/ 0 w 1864494"/>
                <a:gd name="connsiteY6" fmla="*/ 174381 h 316646"/>
                <a:gd name="connsiteX7" fmla="*/ 0 w 1864494"/>
                <a:gd name="connsiteY7" fmla="*/ 132740 h 316646"/>
                <a:gd name="connsiteX0" fmla="*/ 0 w 1890687"/>
                <a:gd name="connsiteY0" fmla="*/ 132740 h 316646"/>
                <a:gd name="connsiteX1" fmla="*/ 1758559 w 1890687"/>
                <a:gd name="connsiteY1" fmla="*/ 132740 h 316646"/>
                <a:gd name="connsiteX2" fmla="*/ 1758560 w 1890687"/>
                <a:gd name="connsiteY2" fmla="*/ 0 h 316646"/>
                <a:gd name="connsiteX3" fmla="*/ 1890687 w 1890687"/>
                <a:gd name="connsiteY3" fmla="*/ 146417 h 316646"/>
                <a:gd name="connsiteX4" fmla="*/ 1760940 w 1890687"/>
                <a:gd name="connsiteY4" fmla="*/ 316646 h 316646"/>
                <a:gd name="connsiteX5" fmla="*/ 1758559 w 1890687"/>
                <a:gd name="connsiteY5" fmla="*/ 174381 h 316646"/>
                <a:gd name="connsiteX6" fmla="*/ 0 w 1890687"/>
                <a:gd name="connsiteY6" fmla="*/ 174381 h 316646"/>
                <a:gd name="connsiteX7" fmla="*/ 0 w 1890687"/>
                <a:gd name="connsiteY7" fmla="*/ 132740 h 316646"/>
                <a:gd name="connsiteX0" fmla="*/ 0 w 1890687"/>
                <a:gd name="connsiteY0" fmla="*/ 161315 h 345221"/>
                <a:gd name="connsiteX1" fmla="*/ 1758559 w 1890687"/>
                <a:gd name="connsiteY1" fmla="*/ 161315 h 345221"/>
                <a:gd name="connsiteX2" fmla="*/ 1753798 w 1890687"/>
                <a:gd name="connsiteY2" fmla="*/ 0 h 345221"/>
                <a:gd name="connsiteX3" fmla="*/ 1890687 w 1890687"/>
                <a:gd name="connsiteY3" fmla="*/ 174992 h 345221"/>
                <a:gd name="connsiteX4" fmla="*/ 1760940 w 1890687"/>
                <a:gd name="connsiteY4" fmla="*/ 345221 h 345221"/>
                <a:gd name="connsiteX5" fmla="*/ 1758559 w 1890687"/>
                <a:gd name="connsiteY5" fmla="*/ 202956 h 345221"/>
                <a:gd name="connsiteX6" fmla="*/ 0 w 1890687"/>
                <a:gd name="connsiteY6" fmla="*/ 202956 h 345221"/>
                <a:gd name="connsiteX7" fmla="*/ 0 w 1890687"/>
                <a:gd name="connsiteY7" fmla="*/ 161315 h 345221"/>
                <a:gd name="connsiteX0" fmla="*/ 0 w 1890687"/>
                <a:gd name="connsiteY0" fmla="*/ 163696 h 347602"/>
                <a:gd name="connsiteX1" fmla="*/ 1758559 w 1890687"/>
                <a:gd name="connsiteY1" fmla="*/ 163696 h 347602"/>
                <a:gd name="connsiteX2" fmla="*/ 1760941 w 1890687"/>
                <a:gd name="connsiteY2" fmla="*/ 0 h 347602"/>
                <a:gd name="connsiteX3" fmla="*/ 1890687 w 1890687"/>
                <a:gd name="connsiteY3" fmla="*/ 177373 h 347602"/>
                <a:gd name="connsiteX4" fmla="*/ 1760940 w 1890687"/>
                <a:gd name="connsiteY4" fmla="*/ 347602 h 347602"/>
                <a:gd name="connsiteX5" fmla="*/ 1758559 w 1890687"/>
                <a:gd name="connsiteY5" fmla="*/ 205337 h 347602"/>
                <a:gd name="connsiteX6" fmla="*/ 0 w 1890687"/>
                <a:gd name="connsiteY6" fmla="*/ 205337 h 347602"/>
                <a:gd name="connsiteX7" fmla="*/ 0 w 1890687"/>
                <a:gd name="connsiteY7" fmla="*/ 163696 h 347602"/>
                <a:gd name="connsiteX0" fmla="*/ 0 w 1890687"/>
                <a:gd name="connsiteY0" fmla="*/ 163696 h 347602"/>
                <a:gd name="connsiteX1" fmla="*/ 1758559 w 1890687"/>
                <a:gd name="connsiteY1" fmla="*/ 163696 h 347602"/>
                <a:gd name="connsiteX2" fmla="*/ 1756178 w 1890687"/>
                <a:gd name="connsiteY2" fmla="*/ 0 h 347602"/>
                <a:gd name="connsiteX3" fmla="*/ 1890687 w 1890687"/>
                <a:gd name="connsiteY3" fmla="*/ 177373 h 347602"/>
                <a:gd name="connsiteX4" fmla="*/ 1760940 w 1890687"/>
                <a:gd name="connsiteY4" fmla="*/ 347602 h 347602"/>
                <a:gd name="connsiteX5" fmla="*/ 1758559 w 1890687"/>
                <a:gd name="connsiteY5" fmla="*/ 205337 h 347602"/>
                <a:gd name="connsiteX6" fmla="*/ 0 w 1890687"/>
                <a:gd name="connsiteY6" fmla="*/ 205337 h 347602"/>
                <a:gd name="connsiteX7" fmla="*/ 0 w 1890687"/>
                <a:gd name="connsiteY7" fmla="*/ 163696 h 347602"/>
                <a:gd name="connsiteX0" fmla="*/ 0 w 1890687"/>
                <a:gd name="connsiteY0" fmla="*/ 163696 h 347602"/>
                <a:gd name="connsiteX1" fmla="*/ 1758559 w 1890687"/>
                <a:gd name="connsiteY1" fmla="*/ 163696 h 347602"/>
                <a:gd name="connsiteX2" fmla="*/ 1760940 w 1890687"/>
                <a:gd name="connsiteY2" fmla="*/ 0 h 347602"/>
                <a:gd name="connsiteX3" fmla="*/ 1890687 w 1890687"/>
                <a:gd name="connsiteY3" fmla="*/ 177373 h 347602"/>
                <a:gd name="connsiteX4" fmla="*/ 1760940 w 1890687"/>
                <a:gd name="connsiteY4" fmla="*/ 347602 h 347602"/>
                <a:gd name="connsiteX5" fmla="*/ 1758559 w 1890687"/>
                <a:gd name="connsiteY5" fmla="*/ 205337 h 347602"/>
                <a:gd name="connsiteX6" fmla="*/ 0 w 1890687"/>
                <a:gd name="connsiteY6" fmla="*/ 205337 h 347602"/>
                <a:gd name="connsiteX7" fmla="*/ 0 w 1890687"/>
                <a:gd name="connsiteY7" fmla="*/ 163696 h 347602"/>
                <a:gd name="connsiteX0" fmla="*/ 0 w 1890687"/>
                <a:gd name="connsiteY0" fmla="*/ 163696 h 347602"/>
                <a:gd name="connsiteX1" fmla="*/ 1758559 w 1890687"/>
                <a:gd name="connsiteY1" fmla="*/ 163696 h 347602"/>
                <a:gd name="connsiteX2" fmla="*/ 1760940 w 1890687"/>
                <a:gd name="connsiteY2" fmla="*/ 0 h 347602"/>
                <a:gd name="connsiteX3" fmla="*/ 1890687 w 1890687"/>
                <a:gd name="connsiteY3" fmla="*/ 177373 h 347602"/>
                <a:gd name="connsiteX4" fmla="*/ 1756178 w 1890687"/>
                <a:gd name="connsiteY4" fmla="*/ 347602 h 347602"/>
                <a:gd name="connsiteX5" fmla="*/ 1758559 w 1890687"/>
                <a:gd name="connsiteY5" fmla="*/ 205337 h 347602"/>
                <a:gd name="connsiteX6" fmla="*/ 0 w 1890687"/>
                <a:gd name="connsiteY6" fmla="*/ 205337 h 347602"/>
                <a:gd name="connsiteX7" fmla="*/ 0 w 1890687"/>
                <a:gd name="connsiteY7" fmla="*/ 163696 h 347602"/>
                <a:gd name="connsiteX0" fmla="*/ 0 w 1890687"/>
                <a:gd name="connsiteY0" fmla="*/ 163696 h 347602"/>
                <a:gd name="connsiteX1" fmla="*/ 1758559 w 1890687"/>
                <a:gd name="connsiteY1" fmla="*/ 163696 h 347602"/>
                <a:gd name="connsiteX2" fmla="*/ 1760940 w 1890687"/>
                <a:gd name="connsiteY2" fmla="*/ 0 h 347602"/>
                <a:gd name="connsiteX3" fmla="*/ 1890687 w 1890687"/>
                <a:gd name="connsiteY3" fmla="*/ 177373 h 347602"/>
                <a:gd name="connsiteX4" fmla="*/ 1760940 w 1890687"/>
                <a:gd name="connsiteY4" fmla="*/ 347602 h 347602"/>
                <a:gd name="connsiteX5" fmla="*/ 1758559 w 1890687"/>
                <a:gd name="connsiteY5" fmla="*/ 205337 h 347602"/>
                <a:gd name="connsiteX6" fmla="*/ 0 w 1890687"/>
                <a:gd name="connsiteY6" fmla="*/ 205337 h 347602"/>
                <a:gd name="connsiteX7" fmla="*/ 0 w 1890687"/>
                <a:gd name="connsiteY7" fmla="*/ 163696 h 347602"/>
                <a:gd name="connsiteX0" fmla="*/ 0 w 1890687"/>
                <a:gd name="connsiteY0" fmla="*/ 163696 h 347602"/>
                <a:gd name="connsiteX1" fmla="*/ 1758559 w 1890687"/>
                <a:gd name="connsiteY1" fmla="*/ 163696 h 347602"/>
                <a:gd name="connsiteX2" fmla="*/ 1760940 w 1890687"/>
                <a:gd name="connsiteY2" fmla="*/ 0 h 347602"/>
                <a:gd name="connsiteX3" fmla="*/ 1890687 w 1890687"/>
                <a:gd name="connsiteY3" fmla="*/ 177373 h 347602"/>
                <a:gd name="connsiteX4" fmla="*/ 1753796 w 1890687"/>
                <a:gd name="connsiteY4" fmla="*/ 347602 h 347602"/>
                <a:gd name="connsiteX5" fmla="*/ 1758559 w 1890687"/>
                <a:gd name="connsiteY5" fmla="*/ 205337 h 347602"/>
                <a:gd name="connsiteX6" fmla="*/ 0 w 1890687"/>
                <a:gd name="connsiteY6" fmla="*/ 205337 h 347602"/>
                <a:gd name="connsiteX7" fmla="*/ 0 w 1890687"/>
                <a:gd name="connsiteY7" fmla="*/ 163696 h 347602"/>
                <a:gd name="connsiteX0" fmla="*/ 0 w 1890687"/>
                <a:gd name="connsiteY0" fmla="*/ 163696 h 349983"/>
                <a:gd name="connsiteX1" fmla="*/ 1758559 w 1890687"/>
                <a:gd name="connsiteY1" fmla="*/ 163696 h 349983"/>
                <a:gd name="connsiteX2" fmla="*/ 1760940 w 1890687"/>
                <a:gd name="connsiteY2" fmla="*/ 0 h 349983"/>
                <a:gd name="connsiteX3" fmla="*/ 1890687 w 1890687"/>
                <a:gd name="connsiteY3" fmla="*/ 177373 h 349983"/>
                <a:gd name="connsiteX4" fmla="*/ 1756177 w 1890687"/>
                <a:gd name="connsiteY4" fmla="*/ 349983 h 349983"/>
                <a:gd name="connsiteX5" fmla="*/ 1758559 w 1890687"/>
                <a:gd name="connsiteY5" fmla="*/ 205337 h 349983"/>
                <a:gd name="connsiteX6" fmla="*/ 0 w 1890687"/>
                <a:gd name="connsiteY6" fmla="*/ 205337 h 349983"/>
                <a:gd name="connsiteX7" fmla="*/ 0 w 1890687"/>
                <a:gd name="connsiteY7" fmla="*/ 163696 h 34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0687" h="349983">
                  <a:moveTo>
                    <a:pt x="0" y="163696"/>
                  </a:moveTo>
                  <a:lnTo>
                    <a:pt x="1758559" y="163696"/>
                  </a:lnTo>
                  <a:cubicBezTo>
                    <a:pt x="1758559" y="119449"/>
                    <a:pt x="1760940" y="44247"/>
                    <a:pt x="1760940" y="0"/>
                  </a:cubicBezTo>
                  <a:lnTo>
                    <a:pt x="1890687" y="177373"/>
                  </a:lnTo>
                  <a:lnTo>
                    <a:pt x="1756177" y="349983"/>
                  </a:lnTo>
                  <a:cubicBezTo>
                    <a:pt x="1755383" y="302561"/>
                    <a:pt x="1759353" y="252759"/>
                    <a:pt x="1758559" y="205337"/>
                  </a:cubicBezTo>
                  <a:lnTo>
                    <a:pt x="0" y="205337"/>
                  </a:lnTo>
                  <a:lnTo>
                    <a:pt x="0" y="163696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6"/>
            <p:cNvSpPr/>
            <p:nvPr/>
          </p:nvSpPr>
          <p:spPr>
            <a:xfrm flipH="1">
              <a:off x="7040183" y="3850829"/>
              <a:ext cx="2014792" cy="349983"/>
            </a:xfrm>
            <a:custGeom>
              <a:avLst/>
              <a:gdLst>
                <a:gd name="connsiteX0" fmla="*/ 0 w 1800200"/>
                <a:gd name="connsiteY0" fmla="*/ 20821 h 83283"/>
                <a:gd name="connsiteX1" fmla="*/ 1758559 w 1800200"/>
                <a:gd name="connsiteY1" fmla="*/ 20821 h 83283"/>
                <a:gd name="connsiteX2" fmla="*/ 1758559 w 1800200"/>
                <a:gd name="connsiteY2" fmla="*/ 0 h 83283"/>
                <a:gd name="connsiteX3" fmla="*/ 1800200 w 1800200"/>
                <a:gd name="connsiteY3" fmla="*/ 41642 h 83283"/>
                <a:gd name="connsiteX4" fmla="*/ 1758559 w 1800200"/>
                <a:gd name="connsiteY4" fmla="*/ 83283 h 83283"/>
                <a:gd name="connsiteX5" fmla="*/ 1758559 w 1800200"/>
                <a:gd name="connsiteY5" fmla="*/ 62462 h 83283"/>
                <a:gd name="connsiteX6" fmla="*/ 0 w 1800200"/>
                <a:gd name="connsiteY6" fmla="*/ 62462 h 83283"/>
                <a:gd name="connsiteX7" fmla="*/ 0 w 1800200"/>
                <a:gd name="connsiteY7" fmla="*/ 20821 h 83283"/>
                <a:gd name="connsiteX0" fmla="*/ 0 w 1800200"/>
                <a:gd name="connsiteY0" fmla="*/ 132740 h 195202"/>
                <a:gd name="connsiteX1" fmla="*/ 1758559 w 1800200"/>
                <a:gd name="connsiteY1" fmla="*/ 132740 h 195202"/>
                <a:gd name="connsiteX2" fmla="*/ 1753797 w 1800200"/>
                <a:gd name="connsiteY2" fmla="*/ 0 h 195202"/>
                <a:gd name="connsiteX3" fmla="*/ 1800200 w 1800200"/>
                <a:gd name="connsiteY3" fmla="*/ 153561 h 195202"/>
                <a:gd name="connsiteX4" fmla="*/ 1758559 w 1800200"/>
                <a:gd name="connsiteY4" fmla="*/ 195202 h 195202"/>
                <a:gd name="connsiteX5" fmla="*/ 1758559 w 1800200"/>
                <a:gd name="connsiteY5" fmla="*/ 174381 h 195202"/>
                <a:gd name="connsiteX6" fmla="*/ 0 w 1800200"/>
                <a:gd name="connsiteY6" fmla="*/ 174381 h 195202"/>
                <a:gd name="connsiteX7" fmla="*/ 0 w 1800200"/>
                <a:gd name="connsiteY7" fmla="*/ 132740 h 195202"/>
                <a:gd name="connsiteX0" fmla="*/ 0 w 1800200"/>
                <a:gd name="connsiteY0" fmla="*/ 132740 h 195202"/>
                <a:gd name="connsiteX1" fmla="*/ 1758559 w 1800200"/>
                <a:gd name="connsiteY1" fmla="*/ 132740 h 195202"/>
                <a:gd name="connsiteX2" fmla="*/ 1763322 w 1800200"/>
                <a:gd name="connsiteY2" fmla="*/ 0 h 195202"/>
                <a:gd name="connsiteX3" fmla="*/ 1800200 w 1800200"/>
                <a:gd name="connsiteY3" fmla="*/ 153561 h 195202"/>
                <a:gd name="connsiteX4" fmla="*/ 1758559 w 1800200"/>
                <a:gd name="connsiteY4" fmla="*/ 195202 h 195202"/>
                <a:gd name="connsiteX5" fmla="*/ 1758559 w 1800200"/>
                <a:gd name="connsiteY5" fmla="*/ 174381 h 195202"/>
                <a:gd name="connsiteX6" fmla="*/ 0 w 1800200"/>
                <a:gd name="connsiteY6" fmla="*/ 174381 h 195202"/>
                <a:gd name="connsiteX7" fmla="*/ 0 w 1800200"/>
                <a:gd name="connsiteY7" fmla="*/ 132740 h 195202"/>
                <a:gd name="connsiteX0" fmla="*/ 0 w 1800200"/>
                <a:gd name="connsiteY0" fmla="*/ 132740 h 195202"/>
                <a:gd name="connsiteX1" fmla="*/ 1758559 w 1800200"/>
                <a:gd name="connsiteY1" fmla="*/ 132740 h 195202"/>
                <a:gd name="connsiteX2" fmla="*/ 1753797 w 1800200"/>
                <a:gd name="connsiteY2" fmla="*/ 0 h 195202"/>
                <a:gd name="connsiteX3" fmla="*/ 1800200 w 1800200"/>
                <a:gd name="connsiteY3" fmla="*/ 153561 h 195202"/>
                <a:gd name="connsiteX4" fmla="*/ 1758559 w 1800200"/>
                <a:gd name="connsiteY4" fmla="*/ 195202 h 195202"/>
                <a:gd name="connsiteX5" fmla="*/ 1758559 w 1800200"/>
                <a:gd name="connsiteY5" fmla="*/ 174381 h 195202"/>
                <a:gd name="connsiteX6" fmla="*/ 0 w 1800200"/>
                <a:gd name="connsiteY6" fmla="*/ 174381 h 195202"/>
                <a:gd name="connsiteX7" fmla="*/ 0 w 1800200"/>
                <a:gd name="connsiteY7" fmla="*/ 132740 h 195202"/>
                <a:gd name="connsiteX0" fmla="*/ 0 w 1800200"/>
                <a:gd name="connsiteY0" fmla="*/ 132740 h 316646"/>
                <a:gd name="connsiteX1" fmla="*/ 1758559 w 1800200"/>
                <a:gd name="connsiteY1" fmla="*/ 132740 h 316646"/>
                <a:gd name="connsiteX2" fmla="*/ 1753797 w 1800200"/>
                <a:gd name="connsiteY2" fmla="*/ 0 h 316646"/>
                <a:gd name="connsiteX3" fmla="*/ 1800200 w 1800200"/>
                <a:gd name="connsiteY3" fmla="*/ 153561 h 316646"/>
                <a:gd name="connsiteX4" fmla="*/ 1760940 w 1800200"/>
                <a:gd name="connsiteY4" fmla="*/ 316646 h 316646"/>
                <a:gd name="connsiteX5" fmla="*/ 1758559 w 1800200"/>
                <a:gd name="connsiteY5" fmla="*/ 174381 h 316646"/>
                <a:gd name="connsiteX6" fmla="*/ 0 w 1800200"/>
                <a:gd name="connsiteY6" fmla="*/ 174381 h 316646"/>
                <a:gd name="connsiteX7" fmla="*/ 0 w 1800200"/>
                <a:gd name="connsiteY7" fmla="*/ 132740 h 316646"/>
                <a:gd name="connsiteX0" fmla="*/ 0 w 1800200"/>
                <a:gd name="connsiteY0" fmla="*/ 132740 h 316646"/>
                <a:gd name="connsiteX1" fmla="*/ 1758559 w 1800200"/>
                <a:gd name="connsiteY1" fmla="*/ 132740 h 316646"/>
                <a:gd name="connsiteX2" fmla="*/ 1758560 w 1800200"/>
                <a:gd name="connsiteY2" fmla="*/ 0 h 316646"/>
                <a:gd name="connsiteX3" fmla="*/ 1800200 w 1800200"/>
                <a:gd name="connsiteY3" fmla="*/ 153561 h 316646"/>
                <a:gd name="connsiteX4" fmla="*/ 1760940 w 1800200"/>
                <a:gd name="connsiteY4" fmla="*/ 316646 h 316646"/>
                <a:gd name="connsiteX5" fmla="*/ 1758559 w 1800200"/>
                <a:gd name="connsiteY5" fmla="*/ 174381 h 316646"/>
                <a:gd name="connsiteX6" fmla="*/ 0 w 1800200"/>
                <a:gd name="connsiteY6" fmla="*/ 174381 h 316646"/>
                <a:gd name="connsiteX7" fmla="*/ 0 w 1800200"/>
                <a:gd name="connsiteY7" fmla="*/ 132740 h 316646"/>
                <a:gd name="connsiteX0" fmla="*/ 0 w 1864494"/>
                <a:gd name="connsiteY0" fmla="*/ 132740 h 316646"/>
                <a:gd name="connsiteX1" fmla="*/ 1758559 w 1864494"/>
                <a:gd name="connsiteY1" fmla="*/ 132740 h 316646"/>
                <a:gd name="connsiteX2" fmla="*/ 1758560 w 1864494"/>
                <a:gd name="connsiteY2" fmla="*/ 0 h 316646"/>
                <a:gd name="connsiteX3" fmla="*/ 1864494 w 1864494"/>
                <a:gd name="connsiteY3" fmla="*/ 146417 h 316646"/>
                <a:gd name="connsiteX4" fmla="*/ 1760940 w 1864494"/>
                <a:gd name="connsiteY4" fmla="*/ 316646 h 316646"/>
                <a:gd name="connsiteX5" fmla="*/ 1758559 w 1864494"/>
                <a:gd name="connsiteY5" fmla="*/ 174381 h 316646"/>
                <a:gd name="connsiteX6" fmla="*/ 0 w 1864494"/>
                <a:gd name="connsiteY6" fmla="*/ 174381 h 316646"/>
                <a:gd name="connsiteX7" fmla="*/ 0 w 1864494"/>
                <a:gd name="connsiteY7" fmla="*/ 132740 h 316646"/>
                <a:gd name="connsiteX0" fmla="*/ 0 w 1890687"/>
                <a:gd name="connsiteY0" fmla="*/ 132740 h 316646"/>
                <a:gd name="connsiteX1" fmla="*/ 1758559 w 1890687"/>
                <a:gd name="connsiteY1" fmla="*/ 132740 h 316646"/>
                <a:gd name="connsiteX2" fmla="*/ 1758560 w 1890687"/>
                <a:gd name="connsiteY2" fmla="*/ 0 h 316646"/>
                <a:gd name="connsiteX3" fmla="*/ 1890687 w 1890687"/>
                <a:gd name="connsiteY3" fmla="*/ 146417 h 316646"/>
                <a:gd name="connsiteX4" fmla="*/ 1760940 w 1890687"/>
                <a:gd name="connsiteY4" fmla="*/ 316646 h 316646"/>
                <a:gd name="connsiteX5" fmla="*/ 1758559 w 1890687"/>
                <a:gd name="connsiteY5" fmla="*/ 174381 h 316646"/>
                <a:gd name="connsiteX6" fmla="*/ 0 w 1890687"/>
                <a:gd name="connsiteY6" fmla="*/ 174381 h 316646"/>
                <a:gd name="connsiteX7" fmla="*/ 0 w 1890687"/>
                <a:gd name="connsiteY7" fmla="*/ 132740 h 316646"/>
                <a:gd name="connsiteX0" fmla="*/ 0 w 1890687"/>
                <a:gd name="connsiteY0" fmla="*/ 161315 h 345221"/>
                <a:gd name="connsiteX1" fmla="*/ 1758559 w 1890687"/>
                <a:gd name="connsiteY1" fmla="*/ 161315 h 345221"/>
                <a:gd name="connsiteX2" fmla="*/ 1753798 w 1890687"/>
                <a:gd name="connsiteY2" fmla="*/ 0 h 345221"/>
                <a:gd name="connsiteX3" fmla="*/ 1890687 w 1890687"/>
                <a:gd name="connsiteY3" fmla="*/ 174992 h 345221"/>
                <a:gd name="connsiteX4" fmla="*/ 1760940 w 1890687"/>
                <a:gd name="connsiteY4" fmla="*/ 345221 h 345221"/>
                <a:gd name="connsiteX5" fmla="*/ 1758559 w 1890687"/>
                <a:gd name="connsiteY5" fmla="*/ 202956 h 345221"/>
                <a:gd name="connsiteX6" fmla="*/ 0 w 1890687"/>
                <a:gd name="connsiteY6" fmla="*/ 202956 h 345221"/>
                <a:gd name="connsiteX7" fmla="*/ 0 w 1890687"/>
                <a:gd name="connsiteY7" fmla="*/ 161315 h 345221"/>
                <a:gd name="connsiteX0" fmla="*/ 0 w 1890687"/>
                <a:gd name="connsiteY0" fmla="*/ 163696 h 347602"/>
                <a:gd name="connsiteX1" fmla="*/ 1758559 w 1890687"/>
                <a:gd name="connsiteY1" fmla="*/ 163696 h 347602"/>
                <a:gd name="connsiteX2" fmla="*/ 1760941 w 1890687"/>
                <a:gd name="connsiteY2" fmla="*/ 0 h 347602"/>
                <a:gd name="connsiteX3" fmla="*/ 1890687 w 1890687"/>
                <a:gd name="connsiteY3" fmla="*/ 177373 h 347602"/>
                <a:gd name="connsiteX4" fmla="*/ 1760940 w 1890687"/>
                <a:gd name="connsiteY4" fmla="*/ 347602 h 347602"/>
                <a:gd name="connsiteX5" fmla="*/ 1758559 w 1890687"/>
                <a:gd name="connsiteY5" fmla="*/ 205337 h 347602"/>
                <a:gd name="connsiteX6" fmla="*/ 0 w 1890687"/>
                <a:gd name="connsiteY6" fmla="*/ 205337 h 347602"/>
                <a:gd name="connsiteX7" fmla="*/ 0 w 1890687"/>
                <a:gd name="connsiteY7" fmla="*/ 163696 h 347602"/>
                <a:gd name="connsiteX0" fmla="*/ 0 w 1890687"/>
                <a:gd name="connsiteY0" fmla="*/ 163696 h 347602"/>
                <a:gd name="connsiteX1" fmla="*/ 1758559 w 1890687"/>
                <a:gd name="connsiteY1" fmla="*/ 163696 h 347602"/>
                <a:gd name="connsiteX2" fmla="*/ 1756178 w 1890687"/>
                <a:gd name="connsiteY2" fmla="*/ 0 h 347602"/>
                <a:gd name="connsiteX3" fmla="*/ 1890687 w 1890687"/>
                <a:gd name="connsiteY3" fmla="*/ 177373 h 347602"/>
                <a:gd name="connsiteX4" fmla="*/ 1760940 w 1890687"/>
                <a:gd name="connsiteY4" fmla="*/ 347602 h 347602"/>
                <a:gd name="connsiteX5" fmla="*/ 1758559 w 1890687"/>
                <a:gd name="connsiteY5" fmla="*/ 205337 h 347602"/>
                <a:gd name="connsiteX6" fmla="*/ 0 w 1890687"/>
                <a:gd name="connsiteY6" fmla="*/ 205337 h 347602"/>
                <a:gd name="connsiteX7" fmla="*/ 0 w 1890687"/>
                <a:gd name="connsiteY7" fmla="*/ 163696 h 347602"/>
                <a:gd name="connsiteX0" fmla="*/ 0 w 1890687"/>
                <a:gd name="connsiteY0" fmla="*/ 163696 h 347602"/>
                <a:gd name="connsiteX1" fmla="*/ 1758559 w 1890687"/>
                <a:gd name="connsiteY1" fmla="*/ 163696 h 347602"/>
                <a:gd name="connsiteX2" fmla="*/ 1760940 w 1890687"/>
                <a:gd name="connsiteY2" fmla="*/ 0 h 347602"/>
                <a:gd name="connsiteX3" fmla="*/ 1890687 w 1890687"/>
                <a:gd name="connsiteY3" fmla="*/ 177373 h 347602"/>
                <a:gd name="connsiteX4" fmla="*/ 1760940 w 1890687"/>
                <a:gd name="connsiteY4" fmla="*/ 347602 h 347602"/>
                <a:gd name="connsiteX5" fmla="*/ 1758559 w 1890687"/>
                <a:gd name="connsiteY5" fmla="*/ 205337 h 347602"/>
                <a:gd name="connsiteX6" fmla="*/ 0 w 1890687"/>
                <a:gd name="connsiteY6" fmla="*/ 205337 h 347602"/>
                <a:gd name="connsiteX7" fmla="*/ 0 w 1890687"/>
                <a:gd name="connsiteY7" fmla="*/ 163696 h 347602"/>
                <a:gd name="connsiteX0" fmla="*/ 0 w 1890687"/>
                <a:gd name="connsiteY0" fmla="*/ 163696 h 347602"/>
                <a:gd name="connsiteX1" fmla="*/ 1758559 w 1890687"/>
                <a:gd name="connsiteY1" fmla="*/ 163696 h 347602"/>
                <a:gd name="connsiteX2" fmla="*/ 1760940 w 1890687"/>
                <a:gd name="connsiteY2" fmla="*/ 0 h 347602"/>
                <a:gd name="connsiteX3" fmla="*/ 1890687 w 1890687"/>
                <a:gd name="connsiteY3" fmla="*/ 177373 h 347602"/>
                <a:gd name="connsiteX4" fmla="*/ 1756178 w 1890687"/>
                <a:gd name="connsiteY4" fmla="*/ 347602 h 347602"/>
                <a:gd name="connsiteX5" fmla="*/ 1758559 w 1890687"/>
                <a:gd name="connsiteY5" fmla="*/ 205337 h 347602"/>
                <a:gd name="connsiteX6" fmla="*/ 0 w 1890687"/>
                <a:gd name="connsiteY6" fmla="*/ 205337 h 347602"/>
                <a:gd name="connsiteX7" fmla="*/ 0 w 1890687"/>
                <a:gd name="connsiteY7" fmla="*/ 163696 h 347602"/>
                <a:gd name="connsiteX0" fmla="*/ 0 w 1890687"/>
                <a:gd name="connsiteY0" fmla="*/ 163696 h 347602"/>
                <a:gd name="connsiteX1" fmla="*/ 1758559 w 1890687"/>
                <a:gd name="connsiteY1" fmla="*/ 163696 h 347602"/>
                <a:gd name="connsiteX2" fmla="*/ 1760940 w 1890687"/>
                <a:gd name="connsiteY2" fmla="*/ 0 h 347602"/>
                <a:gd name="connsiteX3" fmla="*/ 1890687 w 1890687"/>
                <a:gd name="connsiteY3" fmla="*/ 177373 h 347602"/>
                <a:gd name="connsiteX4" fmla="*/ 1760940 w 1890687"/>
                <a:gd name="connsiteY4" fmla="*/ 347602 h 347602"/>
                <a:gd name="connsiteX5" fmla="*/ 1758559 w 1890687"/>
                <a:gd name="connsiteY5" fmla="*/ 205337 h 347602"/>
                <a:gd name="connsiteX6" fmla="*/ 0 w 1890687"/>
                <a:gd name="connsiteY6" fmla="*/ 205337 h 347602"/>
                <a:gd name="connsiteX7" fmla="*/ 0 w 1890687"/>
                <a:gd name="connsiteY7" fmla="*/ 163696 h 347602"/>
                <a:gd name="connsiteX0" fmla="*/ 0 w 1890687"/>
                <a:gd name="connsiteY0" fmla="*/ 163696 h 347602"/>
                <a:gd name="connsiteX1" fmla="*/ 1758559 w 1890687"/>
                <a:gd name="connsiteY1" fmla="*/ 163696 h 347602"/>
                <a:gd name="connsiteX2" fmla="*/ 1760940 w 1890687"/>
                <a:gd name="connsiteY2" fmla="*/ 0 h 347602"/>
                <a:gd name="connsiteX3" fmla="*/ 1890687 w 1890687"/>
                <a:gd name="connsiteY3" fmla="*/ 177373 h 347602"/>
                <a:gd name="connsiteX4" fmla="*/ 1753796 w 1890687"/>
                <a:gd name="connsiteY4" fmla="*/ 347602 h 347602"/>
                <a:gd name="connsiteX5" fmla="*/ 1758559 w 1890687"/>
                <a:gd name="connsiteY5" fmla="*/ 205337 h 347602"/>
                <a:gd name="connsiteX6" fmla="*/ 0 w 1890687"/>
                <a:gd name="connsiteY6" fmla="*/ 205337 h 347602"/>
                <a:gd name="connsiteX7" fmla="*/ 0 w 1890687"/>
                <a:gd name="connsiteY7" fmla="*/ 163696 h 347602"/>
                <a:gd name="connsiteX0" fmla="*/ 0 w 1890687"/>
                <a:gd name="connsiteY0" fmla="*/ 163696 h 349983"/>
                <a:gd name="connsiteX1" fmla="*/ 1758559 w 1890687"/>
                <a:gd name="connsiteY1" fmla="*/ 163696 h 349983"/>
                <a:gd name="connsiteX2" fmla="*/ 1760940 w 1890687"/>
                <a:gd name="connsiteY2" fmla="*/ 0 h 349983"/>
                <a:gd name="connsiteX3" fmla="*/ 1890687 w 1890687"/>
                <a:gd name="connsiteY3" fmla="*/ 177373 h 349983"/>
                <a:gd name="connsiteX4" fmla="*/ 1756177 w 1890687"/>
                <a:gd name="connsiteY4" fmla="*/ 349983 h 349983"/>
                <a:gd name="connsiteX5" fmla="*/ 1758559 w 1890687"/>
                <a:gd name="connsiteY5" fmla="*/ 205337 h 349983"/>
                <a:gd name="connsiteX6" fmla="*/ 0 w 1890687"/>
                <a:gd name="connsiteY6" fmla="*/ 205337 h 349983"/>
                <a:gd name="connsiteX7" fmla="*/ 0 w 1890687"/>
                <a:gd name="connsiteY7" fmla="*/ 163696 h 34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0687" h="349983">
                  <a:moveTo>
                    <a:pt x="0" y="163696"/>
                  </a:moveTo>
                  <a:lnTo>
                    <a:pt x="1758559" y="163696"/>
                  </a:lnTo>
                  <a:cubicBezTo>
                    <a:pt x="1758559" y="119449"/>
                    <a:pt x="1760940" y="44247"/>
                    <a:pt x="1760940" y="0"/>
                  </a:cubicBezTo>
                  <a:lnTo>
                    <a:pt x="1890687" y="177373"/>
                  </a:lnTo>
                  <a:lnTo>
                    <a:pt x="1756177" y="349983"/>
                  </a:lnTo>
                  <a:cubicBezTo>
                    <a:pt x="1755383" y="302561"/>
                    <a:pt x="1759353" y="252759"/>
                    <a:pt x="1758559" y="205337"/>
                  </a:cubicBezTo>
                  <a:lnTo>
                    <a:pt x="0" y="205337"/>
                  </a:lnTo>
                  <a:lnTo>
                    <a:pt x="0" y="163696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6741773" y="2770157"/>
              <a:ext cx="411293" cy="5215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6660232" y="4268952"/>
              <a:ext cx="379951" cy="73640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5470600" y="3780593"/>
              <a:ext cx="648072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191990" y="980819"/>
              <a:ext cx="146777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Transmit</a:t>
              </a:r>
              <a:endParaRPr lang="en-US" sz="2400" b="1" dirty="0">
                <a:solidFill>
                  <a:schemeClr val="accent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846537" y="5544416"/>
              <a:ext cx="2103816" cy="646331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 w="38100">
              <a:solidFill>
                <a:schemeClr val="accent1">
                  <a:lumMod val="75000"/>
                  <a:lumOff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800" b="1" dirty="0" err="1">
                  <a:sym typeface="Wingdings" panose="05000000000000000000" pitchFamily="2" charset="2"/>
                </a:rPr>
                <a:t>Idle</a:t>
              </a:r>
              <a:r>
                <a:rPr lang="fr-FR" sz="1800" b="1" dirty="0">
                  <a:sym typeface="Wingdings" panose="05000000000000000000" pitchFamily="2" charset="2"/>
                </a:rPr>
                <a:t>: 	~1µW</a:t>
              </a:r>
              <a:endParaRPr lang="fr-FR" sz="1800" b="1" dirty="0">
                <a:solidFill>
                  <a:srgbClr val="FF0000"/>
                </a:solidFill>
                <a:sym typeface="Wingdings" panose="05000000000000000000" pitchFamily="2" charset="2"/>
              </a:endParaRPr>
            </a:p>
            <a:p>
              <a:r>
                <a:rPr lang="fr-FR" sz="18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Active:	~ 50mW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699792" y="1021831"/>
            <a:ext cx="3680859" cy="3957564"/>
            <a:chOff x="2745557" y="869431"/>
            <a:chExt cx="3680859" cy="3957564"/>
          </a:xfrm>
        </p:grpSpPr>
        <p:sp>
          <p:nvSpPr>
            <p:cNvPr id="31" name="TextBox 30"/>
            <p:cNvSpPr txBox="1"/>
            <p:nvPr/>
          </p:nvSpPr>
          <p:spPr>
            <a:xfrm>
              <a:off x="3180014" y="869431"/>
              <a:ext cx="324640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400" b="1" dirty="0" err="1" smtClean="0">
                  <a:solidFill>
                    <a:srgbClr val="FF0000"/>
                  </a:solidFill>
                </a:rPr>
                <a:t>Analyze</a:t>
              </a:r>
              <a:r>
                <a:rPr lang="fr-FR" sz="2400" b="1" dirty="0" smtClean="0">
                  <a:solidFill>
                    <a:srgbClr val="FF0000"/>
                  </a:solidFill>
                </a:rPr>
                <a:t> and </a:t>
              </a:r>
              <a:r>
                <a:rPr lang="fr-FR" sz="2400" b="1" dirty="0" err="1" smtClean="0">
                  <a:solidFill>
                    <a:srgbClr val="FF0000"/>
                  </a:solidFill>
                </a:rPr>
                <a:t>Classify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936929" y="1747737"/>
              <a:ext cx="1494861" cy="428872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latin typeface="Calibri" panose="020F0502020204030204" pitchFamily="34" charset="0"/>
                </a:rPr>
                <a:t>µ</a:t>
              </a:r>
              <a:r>
                <a:rPr lang="fr-FR" dirty="0" smtClean="0"/>
                <a:t>Controller</a:t>
              </a:r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936929" y="3547937"/>
              <a:ext cx="1494861" cy="288032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 smtClean="0"/>
                <a:t>IOs</a:t>
              </a:r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844869" y="1599120"/>
              <a:ext cx="1676237" cy="2309860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46"/>
            <p:cNvSpPr txBox="1"/>
            <p:nvPr/>
          </p:nvSpPr>
          <p:spPr>
            <a:xfrm>
              <a:off x="3844869" y="4180664"/>
              <a:ext cx="1676238" cy="64633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b="1" dirty="0"/>
                <a:t>1 ÷ </a:t>
              </a:r>
              <a:r>
                <a:rPr lang="fr-FR" sz="1800" b="1" dirty="0" smtClean="0"/>
                <a:t>25 </a:t>
              </a:r>
              <a:r>
                <a:rPr lang="fr-FR" sz="1800" b="1" dirty="0"/>
                <a:t>MOPS</a:t>
              </a:r>
            </a:p>
            <a:p>
              <a:pPr algn="ctr"/>
              <a:r>
                <a:rPr lang="fr-FR" sz="1800" b="1" dirty="0"/>
                <a:t>1 ÷ 10 mW</a:t>
              </a:r>
              <a:endParaRPr lang="en-US" sz="18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5798" y="2805306"/>
              <a:ext cx="1417376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/>
                <a:t>e.g. </a:t>
              </a:r>
              <a:r>
                <a:rPr lang="it-IT" sz="1600" b="1" dirty="0" err="1" smtClean="0"/>
                <a:t>CortexM</a:t>
              </a:r>
              <a:endParaRPr lang="it-IT" sz="1600" b="1" dirty="0"/>
            </a:p>
          </p:txBody>
        </p:sp>
        <p:sp>
          <p:nvSpPr>
            <p:cNvPr id="37" name="Right Arrow 36"/>
            <p:cNvSpPr/>
            <p:nvPr/>
          </p:nvSpPr>
          <p:spPr>
            <a:xfrm>
              <a:off x="2745557" y="2956419"/>
              <a:ext cx="880372" cy="330581"/>
            </a:xfrm>
            <a:prstGeom prst="rightArrow">
              <a:avLst>
                <a:gd name="adj1" fmla="val 50000"/>
                <a:gd name="adj2" fmla="val 47231"/>
              </a:avLst>
            </a:prstGeom>
            <a:gradFill>
              <a:gsLst>
                <a:gs pos="51000">
                  <a:srgbClr val="9D8735"/>
                </a:gs>
                <a:gs pos="31000">
                  <a:srgbClr val="3C8642"/>
                </a:gs>
                <a:gs pos="0">
                  <a:srgbClr val="008E3F"/>
                </a:gs>
                <a:gs pos="71000">
                  <a:srgbClr val="FF0000"/>
                </a:gs>
                <a:gs pos="100000">
                  <a:srgbClr val="FF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3339" y="1039206"/>
            <a:ext cx="2773236" cy="4991374"/>
            <a:chOff x="-49061" y="886806"/>
            <a:chExt cx="2773236" cy="4991374"/>
          </a:xfrm>
        </p:grpSpPr>
        <p:pic>
          <p:nvPicPr>
            <p:cNvPr id="39" name="Picture 2" descr="http://api.ning.com/files/OuKvXrbZxiGvRlNqmqjIV8ngn4LVNO1ujhagrpymC2WzNouN0iNjwI6eelmTZRH5Az4w6Eq3AApB4ZMjXPoQWHf2d-AsKIyZ/vibration_test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709488"/>
              <a:ext cx="1080120" cy="591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http://learn.parallax.com/sites/default/files/content/kickstart/images/Memsic2125-2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1" y="1761353"/>
              <a:ext cx="550956" cy="487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8" descr="http://stevedanieltaylor.files.wordpress.com/2013/05/flags-letters-soundwave1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27" y="2620469"/>
              <a:ext cx="1478737" cy="509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http://www.arducam.com/wp-content/uploads/2012/11/OV5642_module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0222" y="3383568"/>
              <a:ext cx="792088" cy="769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2" descr="http://www-sop.inria.fr/pulsar/personnel/Francois.Bremond/Img/gerhome/Postures.jp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327" y="3472129"/>
              <a:ext cx="1187624" cy="680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799956" y="886806"/>
              <a:ext cx="109196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2400" b="1" dirty="0" err="1" smtClean="0">
                  <a:solidFill>
                    <a:srgbClr val="00B0F0"/>
                  </a:solidFill>
                </a:rPr>
                <a:t>Sense</a:t>
              </a:r>
              <a:endParaRPr lang="en-US" sz="2400" b="1" dirty="0">
                <a:solidFill>
                  <a:srgbClr val="00B0F0"/>
                </a:solidFill>
              </a:endParaRPr>
            </a:p>
          </p:txBody>
        </p:sp>
        <p:pic>
          <p:nvPicPr>
            <p:cNvPr id="45" name="Picture 6" descr="http://cdn2.artwhere.net/electronics-eetimes.com/imf/c/eyJtYXNrIjoiMjY2eDE5MyIsIm0iOjE4fQ/images/news_sync_images/memsmic440.jp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0222" y="2630169"/>
              <a:ext cx="793953" cy="57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CasellaDiTesto 4"/>
            <p:cNvSpPr txBox="1"/>
            <p:nvPr/>
          </p:nvSpPr>
          <p:spPr>
            <a:xfrm>
              <a:off x="77503" y="1423703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MEMS IMU</a:t>
              </a:r>
              <a:endParaRPr lang="en-US" sz="1800" dirty="0"/>
            </a:p>
          </p:txBody>
        </p:sp>
        <p:sp>
          <p:nvSpPr>
            <p:cNvPr id="47" name="CasellaDiTesto 59"/>
            <p:cNvSpPr txBox="1"/>
            <p:nvPr/>
          </p:nvSpPr>
          <p:spPr>
            <a:xfrm>
              <a:off x="-49061" y="2393751"/>
              <a:ext cx="2146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MEMS Microphone</a:t>
              </a:r>
              <a:endParaRPr lang="en-US" sz="1800" dirty="0"/>
            </a:p>
          </p:txBody>
        </p:sp>
        <p:sp>
          <p:nvSpPr>
            <p:cNvPr id="48" name="CasellaDiTesto 60"/>
            <p:cNvSpPr txBox="1"/>
            <p:nvPr/>
          </p:nvSpPr>
          <p:spPr>
            <a:xfrm>
              <a:off x="118837" y="3159657"/>
              <a:ext cx="1411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ULP Imager</a:t>
              </a:r>
              <a:endParaRPr lang="en-US" sz="1800" dirty="0"/>
            </a:p>
          </p:txBody>
        </p:sp>
        <p:sp>
          <p:nvSpPr>
            <p:cNvPr id="49" name="TextBox 46"/>
            <p:cNvSpPr txBox="1"/>
            <p:nvPr/>
          </p:nvSpPr>
          <p:spPr>
            <a:xfrm>
              <a:off x="171128" y="5508848"/>
              <a:ext cx="2023752" cy="369332"/>
            </a:xfrm>
            <a:prstGeom prst="rect">
              <a:avLst/>
            </a:prstGeom>
            <a:solidFill>
              <a:srgbClr val="D4F7FE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800" b="1" dirty="0" smtClean="0"/>
                <a:t>100 </a:t>
              </a:r>
              <a:r>
                <a:rPr lang="fr-FR" sz="1800" b="1" dirty="0" smtClean="0">
                  <a:latin typeface="Calibri" panose="020F0502020204030204" pitchFamily="34" charset="0"/>
                </a:rPr>
                <a:t>µW ÷ </a:t>
              </a:r>
              <a:r>
                <a:rPr lang="fr-FR" sz="1800" b="1" dirty="0" smtClean="0"/>
                <a:t>2 mW</a:t>
              </a:r>
              <a:endParaRPr lang="en-US" sz="1800" b="1" dirty="0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6510" y="4457596"/>
              <a:ext cx="796490" cy="604704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823" y="4501258"/>
              <a:ext cx="1198407" cy="896681"/>
            </a:xfrm>
            <a:prstGeom prst="rect">
              <a:avLst/>
            </a:prstGeom>
          </p:spPr>
        </p:pic>
        <p:sp>
          <p:nvSpPr>
            <p:cNvPr id="52" name="CasellaDiTesto 60"/>
            <p:cNvSpPr txBox="1"/>
            <p:nvPr/>
          </p:nvSpPr>
          <p:spPr>
            <a:xfrm>
              <a:off x="158808" y="4178699"/>
              <a:ext cx="1697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EMG/ECG/EIT</a:t>
              </a:r>
              <a:endParaRPr lang="en-US" sz="1800" dirty="0"/>
            </a:p>
          </p:txBody>
        </p:sp>
      </p:grpSp>
      <p:grpSp>
        <p:nvGrpSpPr>
          <p:cNvPr id="53" name="Group 54"/>
          <p:cNvGrpSpPr/>
          <p:nvPr/>
        </p:nvGrpSpPr>
        <p:grpSpPr>
          <a:xfrm>
            <a:off x="3140860" y="2400636"/>
            <a:ext cx="2871300" cy="2595288"/>
            <a:chOff x="3194041" y="2264267"/>
            <a:chExt cx="2871300" cy="2595288"/>
          </a:xfrm>
        </p:grpSpPr>
        <p:grpSp>
          <p:nvGrpSpPr>
            <p:cNvPr id="54" name="Group 28"/>
            <p:cNvGrpSpPr/>
            <p:nvPr/>
          </p:nvGrpSpPr>
          <p:grpSpPr>
            <a:xfrm>
              <a:off x="3194041" y="2264267"/>
              <a:ext cx="2871300" cy="1191097"/>
              <a:chOff x="3192590" y="2251793"/>
              <a:chExt cx="2871300" cy="1191097"/>
            </a:xfrm>
          </p:grpSpPr>
          <p:sp>
            <p:nvSpPr>
              <p:cNvPr id="56" name="Rectangle 31"/>
              <p:cNvSpPr/>
              <p:nvPr/>
            </p:nvSpPr>
            <p:spPr>
              <a:xfrm>
                <a:off x="3936930" y="2251793"/>
                <a:ext cx="1494859" cy="28803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smtClean="0"/>
                  <a:t>L2 Memory</a:t>
                </a:r>
                <a:endParaRPr lang="en-US" dirty="0"/>
              </a:p>
            </p:txBody>
          </p:sp>
          <p:grpSp>
            <p:nvGrpSpPr>
              <p:cNvPr id="57" name="Group 2"/>
              <p:cNvGrpSpPr/>
              <p:nvPr/>
            </p:nvGrpSpPr>
            <p:grpSpPr>
              <a:xfrm>
                <a:off x="3192590" y="2611893"/>
                <a:ext cx="2871300" cy="830997"/>
                <a:chOff x="3192590" y="2611893"/>
                <a:chExt cx="2871300" cy="830997"/>
              </a:xfrm>
            </p:grpSpPr>
            <p:grpSp>
              <p:nvGrpSpPr>
                <p:cNvPr id="58" name="Group 33"/>
                <p:cNvGrpSpPr/>
                <p:nvPr/>
              </p:nvGrpSpPr>
              <p:grpSpPr>
                <a:xfrm>
                  <a:off x="3936930" y="2662958"/>
                  <a:ext cx="1494859" cy="745394"/>
                  <a:chOff x="3779912" y="3307534"/>
                  <a:chExt cx="1494859" cy="745394"/>
                </a:xfrm>
              </p:grpSpPr>
              <p:sp>
                <p:nvSpPr>
                  <p:cNvPr id="60" name="Rectangle 36"/>
                  <p:cNvSpPr/>
                  <p:nvPr/>
                </p:nvSpPr>
                <p:spPr>
                  <a:xfrm>
                    <a:off x="3779912" y="3307534"/>
                    <a:ext cx="1494859" cy="745394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61" name="Group 37"/>
                  <p:cNvGrpSpPr/>
                  <p:nvPr/>
                </p:nvGrpSpPr>
                <p:grpSpPr>
                  <a:xfrm>
                    <a:off x="3886343" y="3429000"/>
                    <a:ext cx="1281996" cy="555788"/>
                    <a:chOff x="3779911" y="3429000"/>
                    <a:chExt cx="1494861" cy="648072"/>
                  </a:xfrm>
                </p:grpSpPr>
                <p:grpSp>
                  <p:nvGrpSpPr>
                    <p:cNvPr id="62" name="Group 38"/>
                    <p:cNvGrpSpPr/>
                    <p:nvPr/>
                  </p:nvGrpSpPr>
                  <p:grpSpPr>
                    <a:xfrm>
                      <a:off x="3779911" y="3429000"/>
                      <a:ext cx="1494860" cy="270723"/>
                      <a:chOff x="3779911" y="2996952"/>
                      <a:chExt cx="1494860" cy="270723"/>
                    </a:xfrm>
                  </p:grpSpPr>
                  <p:sp>
                    <p:nvSpPr>
                      <p:cNvPr id="68" name="Rectangle 44"/>
                      <p:cNvSpPr/>
                      <p:nvPr/>
                    </p:nvSpPr>
                    <p:spPr>
                      <a:xfrm>
                        <a:off x="3779911" y="2996952"/>
                        <a:ext cx="270723" cy="270723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9" name="Rectangle 45"/>
                      <p:cNvSpPr/>
                      <p:nvPr/>
                    </p:nvSpPr>
                    <p:spPr>
                      <a:xfrm>
                        <a:off x="4187957" y="2996952"/>
                        <a:ext cx="270723" cy="270723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0" name="Rectangle 46"/>
                      <p:cNvSpPr/>
                      <p:nvPr/>
                    </p:nvSpPr>
                    <p:spPr>
                      <a:xfrm>
                        <a:off x="4596003" y="2996952"/>
                        <a:ext cx="270723" cy="270723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1" name="Rectangle 47"/>
                      <p:cNvSpPr/>
                      <p:nvPr/>
                    </p:nvSpPr>
                    <p:spPr>
                      <a:xfrm>
                        <a:off x="5004048" y="2996952"/>
                        <a:ext cx="270723" cy="270723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63" name="Group 39"/>
                    <p:cNvGrpSpPr/>
                    <p:nvPr/>
                  </p:nvGrpSpPr>
                  <p:grpSpPr>
                    <a:xfrm>
                      <a:off x="3779912" y="3806349"/>
                      <a:ext cx="1494860" cy="270723"/>
                      <a:chOff x="3779911" y="2996952"/>
                      <a:chExt cx="1494860" cy="270723"/>
                    </a:xfrm>
                  </p:grpSpPr>
                  <p:sp>
                    <p:nvSpPr>
                      <p:cNvPr id="64" name="Rectangle 40"/>
                      <p:cNvSpPr/>
                      <p:nvPr/>
                    </p:nvSpPr>
                    <p:spPr>
                      <a:xfrm>
                        <a:off x="3779911" y="2996952"/>
                        <a:ext cx="270723" cy="270723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5" name="Rectangle 41"/>
                      <p:cNvSpPr/>
                      <p:nvPr/>
                    </p:nvSpPr>
                    <p:spPr>
                      <a:xfrm>
                        <a:off x="4187957" y="2996952"/>
                        <a:ext cx="270723" cy="270723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6" name="Rectangle 42"/>
                      <p:cNvSpPr/>
                      <p:nvPr/>
                    </p:nvSpPr>
                    <p:spPr>
                      <a:xfrm>
                        <a:off x="4596003" y="2996952"/>
                        <a:ext cx="270723" cy="270723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7" name="Rectangle 43"/>
                      <p:cNvSpPr/>
                      <p:nvPr/>
                    </p:nvSpPr>
                    <p:spPr>
                      <a:xfrm>
                        <a:off x="5004048" y="2996952"/>
                        <a:ext cx="270723" cy="270723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59" name="TextBox 52"/>
                <p:cNvSpPr txBox="1"/>
                <p:nvPr/>
              </p:nvSpPr>
              <p:spPr>
                <a:xfrm rot="20285537">
                  <a:off x="3192590" y="2611893"/>
                  <a:ext cx="2871300" cy="830997"/>
                </a:xfrm>
                <a:prstGeom prst="rect">
                  <a:avLst/>
                </a:prstGeom>
                <a:solidFill>
                  <a:srgbClr val="FFFF00">
                    <a:alpha val="51000"/>
                  </a:srgbClr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2400" b="1" dirty="0" smtClean="0">
                      <a:solidFill>
                        <a:srgbClr val="C00000"/>
                      </a:solidFill>
                    </a:rPr>
                    <a:t>ULP</a:t>
                  </a:r>
                </a:p>
                <a:p>
                  <a:pPr algn="ctr"/>
                  <a:r>
                    <a:rPr lang="fr-FR" sz="2400" b="1" dirty="0" err="1" smtClean="0">
                      <a:solidFill>
                        <a:srgbClr val="C00000"/>
                      </a:solidFill>
                    </a:rPr>
                    <a:t>Parallel</a:t>
                  </a:r>
                  <a:r>
                    <a:rPr lang="fr-FR" sz="2400" b="1" dirty="0" smtClean="0">
                      <a:solidFill>
                        <a:srgbClr val="C00000"/>
                      </a:solidFill>
                    </a:rPr>
                    <a:t> Processor</a:t>
                  </a:r>
                  <a:endParaRPr lang="en-US" sz="2400" b="1" dirty="0">
                    <a:solidFill>
                      <a:srgbClr val="C00000"/>
                    </a:solidFill>
                  </a:endParaRPr>
                </a:p>
              </p:txBody>
            </p:sp>
          </p:grpSp>
        </p:grpSp>
        <p:sp>
          <p:nvSpPr>
            <p:cNvPr id="55" name="TextBox 46"/>
            <p:cNvSpPr txBox="1"/>
            <p:nvPr/>
          </p:nvSpPr>
          <p:spPr>
            <a:xfrm>
              <a:off x="3637390" y="4139555"/>
              <a:ext cx="2077695" cy="720000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 w="28575">
              <a:solidFill>
                <a:schemeClr val="accent1">
                  <a:lumMod val="75000"/>
                  <a:lumOff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b="1" dirty="0"/>
                <a:t>1 ÷ </a:t>
              </a:r>
              <a:r>
                <a:rPr lang="fr-FR" sz="1800" b="1" dirty="0" smtClean="0"/>
                <a:t>2000 </a:t>
              </a:r>
              <a:r>
                <a:rPr lang="fr-FR" sz="1800" b="1" dirty="0"/>
                <a:t>MOPS</a:t>
              </a:r>
            </a:p>
            <a:p>
              <a:pPr algn="ctr"/>
              <a:r>
                <a:rPr lang="fr-FR" sz="1800" b="1" dirty="0"/>
                <a:t>1 ÷ 10 mW</a:t>
              </a:r>
              <a:endParaRPr lang="en-US" sz="1800" b="1" dirty="0"/>
            </a:p>
          </p:txBody>
        </p:sp>
      </p:grpSp>
      <p:sp>
        <p:nvSpPr>
          <p:cNvPr id="72" name="TextBox 46"/>
          <p:cNvSpPr txBox="1"/>
          <p:nvPr/>
        </p:nvSpPr>
        <p:spPr>
          <a:xfrm>
            <a:off x="3779912" y="4323634"/>
            <a:ext cx="167623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F0000"/>
            </a:solidFill>
          </a:ln>
          <a:effectLst>
            <a:glow rad="330200">
              <a:srgbClr val="FF0000">
                <a:alpha val="62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/>
              <a:t>1 ÷ </a:t>
            </a:r>
            <a:r>
              <a:rPr lang="fr-FR" sz="1800" b="1" dirty="0" smtClean="0">
                <a:solidFill>
                  <a:srgbClr val="FF0000"/>
                </a:solidFill>
              </a:rPr>
              <a:t>25 </a:t>
            </a:r>
            <a:r>
              <a:rPr lang="fr-FR" sz="1800" b="1" dirty="0">
                <a:solidFill>
                  <a:srgbClr val="FF0000"/>
                </a:solidFill>
              </a:rPr>
              <a:t>MOPS</a:t>
            </a:r>
          </a:p>
          <a:p>
            <a:pPr algn="ctr"/>
            <a:r>
              <a:rPr lang="fr-FR" sz="1800" b="1" dirty="0"/>
              <a:t>1 ÷ 10 mW</a:t>
            </a:r>
            <a:endParaRPr lang="en-US" sz="1800" b="1" dirty="0"/>
          </a:p>
        </p:txBody>
      </p:sp>
      <p:sp>
        <p:nvSpPr>
          <p:cNvPr id="73" name="Right Arrow 50"/>
          <p:cNvSpPr/>
          <p:nvPr/>
        </p:nvSpPr>
        <p:spPr>
          <a:xfrm>
            <a:off x="6129709" y="3106422"/>
            <a:ext cx="880372" cy="330581"/>
          </a:xfrm>
          <a:prstGeom prst="rightArrow">
            <a:avLst>
              <a:gd name="adj1" fmla="val 50000"/>
              <a:gd name="adj2" fmla="val 47231"/>
            </a:avLst>
          </a:prstGeom>
          <a:gradFill>
            <a:gsLst>
              <a:gs pos="51000">
                <a:srgbClr val="77327F"/>
              </a:gs>
              <a:gs pos="31000">
                <a:schemeClr val="accent2"/>
              </a:gs>
              <a:gs pos="0">
                <a:schemeClr val="accent2"/>
              </a:gs>
              <a:gs pos="71000">
                <a:srgbClr val="FF0000"/>
              </a:gs>
              <a:gs pos="100000">
                <a:srgbClr val="FF00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302" y="2977318"/>
            <a:ext cx="3170837" cy="1783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Content Placeholder 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0" r="35753"/>
          <a:stretch/>
        </p:blipFill>
        <p:spPr>
          <a:xfrm rot="5400000">
            <a:off x="3859028" y="407323"/>
            <a:ext cx="1877724" cy="3175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09930" y="4791082"/>
            <a:ext cx="3217176" cy="1806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2723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30</a:t>
            </a:fld>
            <a:endParaRPr lang="de-CH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YodaNN</a:t>
            </a:r>
            <a:r>
              <a:rPr lang="it-IT" dirty="0" smtClean="0"/>
              <a:t> Energy </a:t>
            </a:r>
            <a:r>
              <a:rPr lang="it-IT" dirty="0" err="1" smtClean="0"/>
              <a:t>Efficiency</a:t>
            </a:r>
            <a:endParaRPr lang="it-IT" dirty="0"/>
          </a:p>
        </p:txBody>
      </p:sp>
      <p:sp>
        <p:nvSpPr>
          <p:cNvPr id="8" name="TextBox 10"/>
          <p:cNvSpPr txBox="1"/>
          <p:nvPr/>
        </p:nvSpPr>
        <p:spPr>
          <a:xfrm>
            <a:off x="847514" y="1162312"/>
            <a:ext cx="452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800" dirty="0" smtClean="0">
                <a:solidFill>
                  <a:schemeClr val="tx1"/>
                </a:solidFill>
              </a:rPr>
              <a:t>Same </a:t>
            </a:r>
            <a:r>
              <a:rPr lang="de-CH" sz="1800" dirty="0" err="1" smtClean="0">
                <a:solidFill>
                  <a:schemeClr val="tx1"/>
                </a:solidFill>
              </a:rPr>
              <a:t>area</a:t>
            </a:r>
            <a:r>
              <a:rPr lang="de-CH" sz="1800" dirty="0" smtClean="0">
                <a:solidFill>
                  <a:schemeClr val="tx1"/>
                </a:solidFill>
              </a:rPr>
              <a:t> 8</a:t>
            </a:r>
            <a:r>
              <a:rPr lang="de-CH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32 </a:t>
            </a:r>
            <a:r>
              <a:rPr lang="de-CH" sz="18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SoP</a:t>
            </a:r>
            <a:r>
              <a:rPr lang="de-CH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CH" sz="18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units</a:t>
            </a:r>
            <a:r>
              <a:rPr lang="de-CH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 + all SCM</a:t>
            </a: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838"/>
            <a:ext cx="6182910" cy="4042829"/>
          </a:xfrm>
          <a:prstGeom prst="rect">
            <a:avLst/>
          </a:prstGeom>
        </p:spPr>
      </p:pic>
      <p:sp>
        <p:nvSpPr>
          <p:cNvPr id="10" name="Down Arrow 1"/>
          <p:cNvSpPr/>
          <p:nvPr/>
        </p:nvSpPr>
        <p:spPr>
          <a:xfrm rot="-2040000" flipH="1" flipV="1">
            <a:off x="1490598" y="2173720"/>
            <a:ext cx="175364" cy="21510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4"/>
          <p:cNvSpPr txBox="1"/>
          <p:nvPr/>
        </p:nvSpPr>
        <p:spPr>
          <a:xfrm>
            <a:off x="127001" y="5632303"/>
            <a:ext cx="568113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2000">
                <a:solidFill>
                  <a:srgbClr val="FF0000"/>
                </a:solidFill>
              </a:defRPr>
            </a:lvl1pPr>
          </a:lstStyle>
          <a:p>
            <a:r>
              <a:rPr lang="de-CH" dirty="0"/>
              <a:t>12x </a:t>
            </a:r>
            <a:r>
              <a:rPr lang="de-CH" dirty="0" err="1"/>
              <a:t>Boost</a:t>
            </a:r>
            <a:r>
              <a:rPr lang="de-CH" dirty="0"/>
              <a:t> in </a:t>
            </a:r>
            <a:r>
              <a:rPr lang="de-CH" dirty="0" err="1" smtClean="0"/>
              <a:t>core</a:t>
            </a:r>
            <a:r>
              <a:rPr lang="de-CH" dirty="0" smtClean="0"/>
              <a:t> </a:t>
            </a:r>
            <a:r>
              <a:rPr lang="de-CH" dirty="0" err="1" smtClean="0"/>
              <a:t>energy</a:t>
            </a:r>
            <a:r>
              <a:rPr lang="de-CH" dirty="0" smtClean="0"/>
              <a:t> </a:t>
            </a:r>
            <a:r>
              <a:rPr lang="de-CH" dirty="0" err="1" smtClean="0"/>
              <a:t>efficiency</a:t>
            </a:r>
            <a:r>
              <a:rPr lang="de-CH" dirty="0" smtClean="0"/>
              <a:t> (</a:t>
            </a:r>
            <a:r>
              <a:rPr lang="de-CH" dirty="0" err="1" smtClean="0"/>
              <a:t>single</a:t>
            </a:r>
            <a:r>
              <a:rPr lang="de-CH" dirty="0" smtClean="0"/>
              <a:t> </a:t>
            </a:r>
            <a:r>
              <a:rPr lang="de-CH" dirty="0" err="1" smtClean="0"/>
              <a:t>layer</a:t>
            </a:r>
            <a:r>
              <a:rPr lang="de-CH" dirty="0"/>
              <a:t>)</a:t>
            </a:r>
            <a:r>
              <a:rPr lang="de-CH" dirty="0" smtClean="0"/>
              <a:t> </a:t>
            </a:r>
            <a:endParaRPr lang="en-US" dirty="0"/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78125" y="2248949"/>
            <a:ext cx="5041813" cy="2675428"/>
          </a:xfrm>
          <a:prstGeom prst="rect">
            <a:avLst/>
          </a:prstGeom>
        </p:spPr>
      </p:pic>
      <p:sp>
        <p:nvSpPr>
          <p:cNvPr id="13" name="TextBox 8"/>
          <p:cNvSpPr txBox="1"/>
          <p:nvPr/>
        </p:nvSpPr>
        <p:spPr>
          <a:xfrm>
            <a:off x="1553397" y="1689269"/>
            <a:ext cx="1585690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0.03pj/OP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2247671" y="6308726"/>
            <a:ext cx="4572000" cy="430887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100" b="1" dirty="0"/>
              <a:t>R. </a:t>
            </a:r>
            <a:r>
              <a:rPr lang="it-IT" sz="1100" b="1" dirty="0" err="1" smtClean="0"/>
              <a:t>Andri</a:t>
            </a:r>
            <a:r>
              <a:rPr lang="it-IT" sz="1100" b="1" dirty="0" smtClean="0"/>
              <a:t> et. </a:t>
            </a:r>
            <a:r>
              <a:rPr lang="it-IT" sz="1100" b="1" dirty="0"/>
              <a:t>a</a:t>
            </a:r>
            <a:r>
              <a:rPr lang="it-IT" sz="1100" b="1" dirty="0" smtClean="0"/>
              <a:t>l., </a:t>
            </a:r>
            <a:r>
              <a:rPr lang="it-IT" sz="1100" b="1" dirty="0"/>
              <a:t>"</a:t>
            </a:r>
            <a:r>
              <a:rPr lang="it-IT" sz="1100" b="1" dirty="0" err="1"/>
              <a:t>YodaNN</a:t>
            </a:r>
            <a:r>
              <a:rPr lang="it-IT" sz="1100" b="1" dirty="0"/>
              <a:t>: An Architecture for Ultra-</a:t>
            </a:r>
            <a:r>
              <a:rPr lang="it-IT" sz="1100" b="1" dirty="0" err="1"/>
              <a:t>Low</a:t>
            </a:r>
            <a:r>
              <a:rPr lang="it-IT" sz="1100" b="1" dirty="0"/>
              <a:t> </a:t>
            </a:r>
            <a:r>
              <a:rPr lang="it-IT" sz="1100" b="1" dirty="0" err="1"/>
              <a:t>Power</a:t>
            </a:r>
            <a:r>
              <a:rPr lang="it-IT" sz="1100" b="1" dirty="0"/>
              <a:t> </a:t>
            </a:r>
            <a:r>
              <a:rPr lang="it-IT" sz="1100" b="1" dirty="0" err="1"/>
              <a:t>Binary-Weight</a:t>
            </a:r>
            <a:r>
              <a:rPr lang="it-IT" sz="1100" b="1" dirty="0"/>
              <a:t> CNN Acceleration," in IEEE </a:t>
            </a:r>
            <a:r>
              <a:rPr lang="it-IT" sz="1100" b="1" dirty="0" smtClean="0"/>
              <a:t>TCAD, In Press.</a:t>
            </a:r>
            <a:endParaRPr lang="it-IT" sz="1100" b="1" dirty="0"/>
          </a:p>
        </p:txBody>
      </p:sp>
    </p:spTree>
    <p:extLst>
      <p:ext uri="{BB962C8B-B14F-4D97-AF65-F5344CB8AC3E}">
        <p14:creationId xmlns:p14="http://schemas.microsoft.com/office/powerpoint/2010/main" val="60923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31</a:t>
            </a:fld>
            <a:endParaRPr lang="de-CH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dirty="0"/>
              <a:t>Origami, </a:t>
            </a:r>
            <a:r>
              <a:rPr lang="de-CH" dirty="0" err="1"/>
              <a:t>YodaNN</a:t>
            </a:r>
            <a:r>
              <a:rPr lang="de-CH" dirty="0"/>
              <a:t> vs. </a:t>
            </a:r>
            <a:r>
              <a:rPr lang="de-CH" dirty="0" smtClean="0"/>
              <a:t>Human</a:t>
            </a:r>
            <a:endParaRPr lang="it-IT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59260"/>
            <a:ext cx="7772400" cy="93134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674149"/>
              </p:ext>
            </p:extLst>
          </p:nvPr>
        </p:nvGraphicFramePr>
        <p:xfrm>
          <a:off x="1362075" y="1412776"/>
          <a:ext cx="5640400" cy="27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0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80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280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280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280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02574">
                <a:tc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  <a:endParaRPr lang="en-US" sz="2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</a:rPr>
                        <a:t>Analog (bio)</a:t>
                      </a:r>
                      <a:endParaRPr lang="en-US" sz="2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</a:rPr>
                        <a:t>Q2.9</a:t>
                      </a:r>
                      <a:r>
                        <a:rPr lang="en-US" sz="1600" baseline="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</a:rPr>
                        <a:t>Precision</a:t>
                      </a:r>
                      <a:endParaRPr lang="en-US" sz="2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</a:rPr>
                        <a:t>Q2.9</a:t>
                      </a:r>
                      <a:r>
                        <a:rPr lang="en-US" sz="1600" baseline="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</a:rPr>
                        <a:t>Precision</a:t>
                      </a:r>
                      <a:endParaRPr lang="en-US" sz="2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Binary-Weight </a:t>
                      </a:r>
                      <a:endParaRPr lang="en-US" sz="28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2574">
                <a:tc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</a:rPr>
                        <a:t>Network</a:t>
                      </a:r>
                      <a:endParaRPr lang="en-US" sz="2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human</a:t>
                      </a:r>
                      <a:endParaRPr lang="en-US" sz="28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ResNet-34</a:t>
                      </a:r>
                      <a:endParaRPr lang="en-US" sz="2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ResNet-18</a:t>
                      </a:r>
                      <a:endParaRPr lang="en-US" sz="28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ResNet-18</a:t>
                      </a:r>
                      <a:endParaRPr lang="en-US" sz="280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2574">
                <a:tc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</a:rPr>
                        <a:t>Top-1 error [%]</a:t>
                      </a:r>
                      <a:endParaRPr lang="en-US" sz="2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21.53</a:t>
                      </a:r>
                      <a:endParaRPr lang="en-US" sz="28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30.7</a:t>
                      </a:r>
                      <a:endParaRPr lang="en-US" sz="28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39.2</a:t>
                      </a:r>
                      <a:endParaRPr lang="en-US" sz="28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2574">
                <a:tc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</a:rPr>
                        <a:t>Top-5 error [%]</a:t>
                      </a:r>
                      <a:endParaRPr lang="en-US" sz="2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5.6</a:t>
                      </a:r>
                      <a:endParaRPr lang="en-US" sz="28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10.8</a:t>
                      </a:r>
                      <a:endParaRPr lang="en-US" sz="28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5395"/>
                          </a:solidFill>
                          <a:effectLst/>
                          <a:latin typeface="Calibri" panose="020F0502020204030204" pitchFamily="34" charset="0"/>
                        </a:rPr>
                        <a:t>17.0</a:t>
                      </a:r>
                      <a:endParaRPr lang="en-US" sz="2800" dirty="0">
                        <a:solidFill>
                          <a:srgbClr val="005395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2574">
                <a:tc>
                  <a:txBody>
                    <a:bodyPr/>
                    <a:lstStyle/>
                    <a:p>
                      <a:r>
                        <a:rPr lang="de-CH" sz="1600" b="1" dirty="0" smtClean="0">
                          <a:effectLst/>
                          <a:latin typeface="Calibri" panose="020F0502020204030204" pitchFamily="34" charset="0"/>
                        </a:rPr>
                        <a:t>Hardware</a:t>
                      </a:r>
                      <a:endParaRPr lang="de-CH" sz="2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</a:rPr>
                        <a:t>Brain</a:t>
                      </a:r>
                      <a:endParaRPr lang="en-US" sz="2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Origami</a:t>
                      </a:r>
                      <a:endParaRPr lang="en-US" sz="28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 panose="020F0502020204030204" pitchFamily="34" charset="0"/>
                        </a:rPr>
                        <a:t>Origami</a:t>
                      </a:r>
                      <a:endParaRPr lang="en-US" sz="28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b="0" dirty="0" err="1">
                          <a:effectLst/>
                          <a:latin typeface="Calibri" panose="020F0502020204030204" pitchFamily="34" charset="0"/>
                        </a:rPr>
                        <a:t>YodaNN</a:t>
                      </a:r>
                      <a:endParaRPr lang="en-US" sz="2800" b="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2574">
                <a:tc>
                  <a:txBody>
                    <a:bodyPr/>
                    <a:lstStyle/>
                    <a:p>
                      <a:r>
                        <a:rPr lang="de-CH" sz="1600" b="1" dirty="0" err="1">
                          <a:effectLst/>
                          <a:latin typeface="Calibri" panose="020F0502020204030204" pitchFamily="34" charset="0"/>
                        </a:rPr>
                        <a:t>Energy-eff</a:t>
                      </a:r>
                      <a:r>
                        <a:rPr lang="de-CH" sz="1600" b="1" dirty="0">
                          <a:effectLst/>
                          <a:latin typeface="Calibri" panose="020F0502020204030204" pitchFamily="34" charset="0"/>
                        </a:rPr>
                        <a:t>. [</a:t>
                      </a:r>
                      <a:r>
                        <a:rPr lang="de-CH" sz="1600" b="1" dirty="0" err="1">
                          <a:effectLst/>
                          <a:latin typeface="Calibri" panose="020F0502020204030204" pitchFamily="34" charset="0"/>
                        </a:rPr>
                        <a:t>uJ</a:t>
                      </a:r>
                      <a:r>
                        <a:rPr lang="de-CH" sz="1600" b="1" dirty="0"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de-CH" sz="1600" b="1" dirty="0" err="1">
                          <a:effectLst/>
                          <a:latin typeface="Calibri" panose="020F0502020204030204" pitchFamily="34" charset="0"/>
                        </a:rPr>
                        <a:t>img</a:t>
                      </a:r>
                      <a:r>
                        <a:rPr lang="de-CH" sz="1600" b="1" dirty="0">
                          <a:effectLst/>
                          <a:latin typeface="Calibri" panose="020F0502020204030204" pitchFamily="34" charset="0"/>
                        </a:rPr>
                        <a:t>]</a:t>
                      </a:r>
                      <a:endParaRPr lang="de-CH" sz="2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de-CH" sz="16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de-CH" sz="16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100.000(*)</a:t>
                      </a:r>
                      <a:endParaRPr lang="de-CH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de-CH" sz="1600">
                          <a:effectLst/>
                          <a:latin typeface="Calibri" panose="020F0502020204030204" pitchFamily="34" charset="0"/>
                        </a:rPr>
                        <a:t>1086</a:t>
                      </a:r>
                      <a:endParaRPr lang="de-CH" sz="28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de-CH" sz="1600">
                          <a:effectLst/>
                          <a:latin typeface="Calibri" panose="020F0502020204030204" pitchFamily="34" charset="0"/>
                        </a:rPr>
                        <a:t>543</a:t>
                      </a:r>
                      <a:endParaRPr lang="de-CH" sz="28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de-CH" sz="16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de-CH" sz="2800" b="1" dirty="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Right Arrow 3"/>
          <p:cNvSpPr/>
          <p:nvPr/>
        </p:nvSpPr>
        <p:spPr>
          <a:xfrm>
            <a:off x="790575" y="3725956"/>
            <a:ext cx="514350" cy="4381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4"/>
          <p:cNvSpPr/>
          <p:nvPr/>
        </p:nvSpPr>
        <p:spPr>
          <a:xfrm>
            <a:off x="790575" y="2840131"/>
            <a:ext cx="514350" cy="4381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nhaltsplatzhalter 6"/>
          <p:cNvSpPr txBox="1">
            <a:spLocks/>
          </p:cNvSpPr>
          <p:nvPr/>
        </p:nvSpPr>
        <p:spPr>
          <a:xfrm>
            <a:off x="228600" y="980728"/>
            <a:ext cx="9105899" cy="620520"/>
          </a:xfrm>
          <a:prstGeom prst="rect">
            <a:avLst/>
          </a:prstGeom>
        </p:spPr>
        <p:txBody>
          <a:bodyPr vert="horz" lIns="140400" tIns="0" rIns="14400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CH" sz="2000" dirty="0" smtClean="0"/>
              <a:t>The «</a:t>
            </a:r>
            <a:r>
              <a:rPr lang="de-CH" sz="2000" dirty="0" err="1" smtClean="0"/>
              <a:t>energy-efficient</a:t>
            </a:r>
            <a:r>
              <a:rPr lang="de-CH" sz="2000" dirty="0" smtClean="0"/>
              <a:t> AI» </a:t>
            </a:r>
            <a:r>
              <a:rPr lang="de-CH" sz="2000" dirty="0" err="1" smtClean="0"/>
              <a:t>challenge</a:t>
            </a:r>
            <a:r>
              <a:rPr lang="de-CH" sz="2000" dirty="0" smtClean="0"/>
              <a:t> (e.g. Human vs. IBM Watson)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434652" y="4725144"/>
            <a:ext cx="7233692" cy="1401979"/>
          </a:xfrm>
          <a:prstGeom prst="rect">
            <a:avLst/>
          </a:prstGeom>
        </p:spPr>
        <p:txBody>
          <a:bodyPr vert="horz" lIns="140400" tIns="0" rIns="14400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000" dirty="0" smtClean="0">
                <a:solidFill>
                  <a:srgbClr val="FF0000"/>
                </a:solidFill>
              </a:rPr>
              <a:t>Game </a:t>
            </a:r>
            <a:r>
              <a:rPr lang="de-CH" sz="2000" dirty="0" err="1" smtClean="0">
                <a:solidFill>
                  <a:srgbClr val="FF0000"/>
                </a:solidFill>
              </a:rPr>
              <a:t>over</a:t>
            </a:r>
            <a:r>
              <a:rPr lang="de-CH" sz="2000" dirty="0" smtClean="0">
                <a:solidFill>
                  <a:srgbClr val="FF0000"/>
                </a:solidFill>
              </a:rPr>
              <a:t> </a:t>
            </a:r>
            <a:r>
              <a:rPr lang="de-CH" sz="2000" dirty="0" err="1" smtClean="0">
                <a:solidFill>
                  <a:srgbClr val="FF0000"/>
                </a:solidFill>
              </a:rPr>
              <a:t>for</a:t>
            </a:r>
            <a:r>
              <a:rPr lang="de-CH" sz="2000" dirty="0" smtClean="0">
                <a:solidFill>
                  <a:srgbClr val="FF0000"/>
                </a:solidFill>
              </a:rPr>
              <a:t> </a:t>
            </a:r>
            <a:r>
              <a:rPr lang="de-CH" sz="2000" dirty="0" err="1" smtClean="0">
                <a:solidFill>
                  <a:srgbClr val="FF0000"/>
                </a:solidFill>
              </a:rPr>
              <a:t>humans</a:t>
            </a:r>
            <a:r>
              <a:rPr lang="de-CH" sz="2000" dirty="0" smtClean="0">
                <a:solidFill>
                  <a:srgbClr val="FF0000"/>
                </a:solidFill>
              </a:rPr>
              <a:t> </a:t>
            </a:r>
            <a:r>
              <a:rPr lang="de-CH" sz="2000" dirty="0" smtClean="0"/>
              <a:t>also in </a:t>
            </a:r>
            <a:r>
              <a:rPr lang="de-CH" sz="2000" dirty="0" err="1" smtClean="0"/>
              <a:t>energy-efficient</a:t>
            </a:r>
            <a:r>
              <a:rPr lang="de-CH" sz="2000" dirty="0"/>
              <a:t> </a:t>
            </a:r>
            <a:r>
              <a:rPr lang="de-CH" sz="2000" dirty="0" err="1" smtClean="0"/>
              <a:t>vision</a:t>
            </a:r>
            <a:r>
              <a:rPr lang="de-CH" sz="2000" dirty="0" smtClean="0"/>
              <a:t>?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de-CH" sz="2000" dirty="0" smtClean="0"/>
              <a:t>Not </a:t>
            </a:r>
            <a:r>
              <a:rPr lang="de-CH" sz="2000" dirty="0" err="1" smtClean="0"/>
              <a:t>yet</a:t>
            </a:r>
            <a:r>
              <a:rPr lang="de-CH" sz="2000" dirty="0" smtClean="0"/>
              <a:t>! </a:t>
            </a:r>
          </a:p>
          <a:p>
            <a:pPr marL="457200" lvl="1" indent="0" fontAlgn="auto">
              <a:spcAft>
                <a:spcPts val="0"/>
              </a:spcAft>
              <a:buNone/>
            </a:pPr>
            <a:r>
              <a:rPr lang="de-CH" sz="1800" dirty="0" smtClean="0"/>
              <a:t>Numbers </a:t>
            </a:r>
            <a:r>
              <a:rPr lang="de-CH" sz="1800" dirty="0" err="1" smtClean="0"/>
              <a:t>above</a:t>
            </a:r>
            <a:r>
              <a:rPr lang="de-CH" sz="1800" dirty="0" smtClean="0"/>
              <a:t> </a:t>
            </a:r>
            <a:r>
              <a:rPr lang="de-CH" sz="1800" dirty="0" err="1" smtClean="0"/>
              <a:t>assume</a:t>
            </a:r>
            <a:r>
              <a:rPr lang="de-CH" sz="1800" dirty="0" smtClean="0"/>
              <a:t> on-chip </a:t>
            </a:r>
            <a:r>
              <a:rPr lang="de-CH" sz="1800" dirty="0" err="1" smtClean="0"/>
              <a:t>storage</a:t>
            </a:r>
            <a:r>
              <a:rPr lang="de-CH" sz="1800" dirty="0" smtClean="0"/>
              <a:t> (1MB </a:t>
            </a:r>
            <a:r>
              <a:rPr lang="de-CH" sz="1800" dirty="0" err="1" smtClean="0"/>
              <a:t>binary</a:t>
            </a:r>
            <a:r>
              <a:rPr lang="de-CH" sz="1800" dirty="0" smtClean="0"/>
              <a:t> </a:t>
            </a:r>
            <a:r>
              <a:rPr lang="de-CH" sz="1800" dirty="0" err="1" smtClean="0"/>
              <a:t>weights</a:t>
            </a:r>
            <a:r>
              <a:rPr lang="de-CH" sz="1800" dirty="0" smtClean="0"/>
              <a:t>)</a:t>
            </a:r>
          </a:p>
          <a:p>
            <a:pPr marL="457200" lvl="1" indent="0" fontAlgn="auto">
              <a:spcAft>
                <a:spcPts val="0"/>
              </a:spcAft>
              <a:buNone/>
            </a:pPr>
            <a:r>
              <a:rPr lang="de-CH" sz="2000" dirty="0" err="1">
                <a:solidFill>
                  <a:srgbClr val="FF0000"/>
                </a:solidFill>
              </a:rPr>
              <a:t>O</a:t>
            </a:r>
            <a:r>
              <a:rPr lang="de-CH" sz="2000" dirty="0" err="1" smtClean="0">
                <a:solidFill>
                  <a:srgbClr val="FF0000"/>
                </a:solidFill>
              </a:rPr>
              <a:t>bject</a:t>
            </a:r>
            <a:r>
              <a:rPr lang="de-CH" sz="2000" dirty="0" smtClean="0">
                <a:solidFill>
                  <a:srgbClr val="FF0000"/>
                </a:solidFill>
              </a:rPr>
              <a:t> </a:t>
            </a:r>
            <a:r>
              <a:rPr lang="de-CH" sz="2000" dirty="0" err="1" smtClean="0">
                <a:solidFill>
                  <a:srgbClr val="FF0000"/>
                </a:solidFill>
              </a:rPr>
              <a:t>recognition</a:t>
            </a:r>
            <a:r>
              <a:rPr lang="de-CH" sz="2000" dirty="0" smtClean="0">
                <a:solidFill>
                  <a:srgbClr val="FF0000"/>
                </a:solidFill>
              </a:rPr>
              <a:t> </a:t>
            </a:r>
            <a:r>
              <a:rPr lang="de-CH" sz="2000" dirty="0" err="1" smtClean="0">
                <a:solidFill>
                  <a:srgbClr val="FF0000"/>
                </a:solidFill>
              </a:rPr>
              <a:t>is</a:t>
            </a:r>
            <a:r>
              <a:rPr lang="de-CH" sz="2000" dirty="0" smtClean="0">
                <a:solidFill>
                  <a:srgbClr val="FF0000"/>
                </a:solidFill>
              </a:rPr>
              <a:t> a </a:t>
            </a:r>
            <a:r>
              <a:rPr lang="de-CH" sz="2000" dirty="0" err="1" smtClean="0">
                <a:solidFill>
                  <a:srgbClr val="FF0000"/>
                </a:solidFill>
              </a:rPr>
              <a:t>very</a:t>
            </a:r>
            <a:r>
              <a:rPr lang="de-CH" sz="2000" dirty="0" smtClean="0">
                <a:solidFill>
                  <a:srgbClr val="FF0000"/>
                </a:solidFill>
              </a:rPr>
              <a:t> </a:t>
            </a:r>
            <a:r>
              <a:rPr lang="de-CH" sz="2000" dirty="0" err="1" smtClean="0">
                <a:solidFill>
                  <a:srgbClr val="FF0000"/>
                </a:solidFill>
              </a:rPr>
              <a:t>basic</a:t>
            </a:r>
            <a:r>
              <a:rPr lang="de-CH" sz="2000" dirty="0" smtClean="0">
                <a:solidFill>
                  <a:srgbClr val="FF0000"/>
                </a:solidFill>
              </a:rPr>
              <a:t> </a:t>
            </a:r>
            <a:r>
              <a:rPr lang="de-CH" sz="2000" dirty="0" err="1" smtClean="0">
                <a:solidFill>
                  <a:srgbClr val="FF0000"/>
                </a:solidFill>
              </a:rPr>
              <a:t>task</a:t>
            </a:r>
            <a:r>
              <a:rPr lang="de-CH" sz="2000" dirty="0">
                <a:solidFill>
                  <a:srgbClr val="FF0000"/>
                </a:solidFill>
              </a:rPr>
              <a:t>!</a:t>
            </a:r>
            <a:endParaRPr lang="de-CH" sz="2000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de-CH" sz="2000" dirty="0" smtClean="0"/>
          </a:p>
        </p:txBody>
      </p:sp>
      <p:sp>
        <p:nvSpPr>
          <p:cNvPr id="14" name="TextBox 7"/>
          <p:cNvSpPr txBox="1"/>
          <p:nvPr/>
        </p:nvSpPr>
        <p:spPr>
          <a:xfrm>
            <a:off x="1152525" y="4283550"/>
            <a:ext cx="6153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smtClean="0"/>
              <a:t>*</a:t>
            </a:r>
            <a:r>
              <a:rPr lang="de-CH" sz="1400" dirty="0" err="1" smtClean="0"/>
              <a:t>P</a:t>
            </a:r>
            <a:r>
              <a:rPr lang="de-CH" sz="1400" baseline="-25000" dirty="0" err="1" smtClean="0"/>
              <a:t>brain</a:t>
            </a:r>
            <a:r>
              <a:rPr lang="de-CH" sz="1400" dirty="0" smtClean="0"/>
              <a:t> = 10W, 10% </a:t>
            </a:r>
            <a:r>
              <a:rPr lang="de-CH" sz="1400" dirty="0" err="1" smtClean="0"/>
              <a:t>of</a:t>
            </a:r>
            <a:r>
              <a:rPr lang="de-CH" sz="1400" dirty="0" smtClean="0"/>
              <a:t> </a:t>
            </a:r>
            <a:r>
              <a:rPr lang="de-CH" sz="1400" dirty="0" err="1" smtClean="0"/>
              <a:t>the</a:t>
            </a:r>
            <a:r>
              <a:rPr lang="de-CH" sz="1400" dirty="0" smtClean="0"/>
              <a:t> </a:t>
            </a:r>
            <a:r>
              <a:rPr lang="de-CH" sz="1400" dirty="0" err="1" smtClean="0"/>
              <a:t>brain</a:t>
            </a:r>
            <a:r>
              <a:rPr lang="de-CH" sz="1400" dirty="0" smtClean="0"/>
              <a:t> </a:t>
            </a:r>
            <a:r>
              <a:rPr lang="de-CH" sz="1400" dirty="0" err="1" smtClean="0"/>
              <a:t>used</a:t>
            </a:r>
            <a:r>
              <a:rPr lang="de-CH" sz="1400" dirty="0" smtClean="0"/>
              <a:t> </a:t>
            </a:r>
            <a:r>
              <a:rPr lang="de-CH" sz="1400" dirty="0" err="1" smtClean="0"/>
              <a:t>for</a:t>
            </a:r>
            <a:r>
              <a:rPr lang="de-CH" sz="1400" dirty="0" smtClean="0"/>
              <a:t> </a:t>
            </a:r>
            <a:r>
              <a:rPr lang="de-CH" sz="1400" dirty="0" err="1" smtClean="0"/>
              <a:t>vision</a:t>
            </a:r>
            <a:r>
              <a:rPr lang="de-CH" sz="1400" dirty="0" smtClean="0"/>
              <a:t>, </a:t>
            </a:r>
            <a:r>
              <a:rPr lang="de-CH" sz="1400" dirty="0" err="1" smtClean="0"/>
              <a:t>trained</a:t>
            </a:r>
            <a:r>
              <a:rPr lang="de-CH" sz="1400" dirty="0" smtClean="0"/>
              <a:t> human @ 10img/sec</a:t>
            </a:r>
            <a:endParaRPr lang="en-US" sz="1400" dirty="0"/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48" y="4707673"/>
            <a:ext cx="1435952" cy="14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89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32</a:t>
            </a:fld>
            <a:endParaRPr lang="de-CH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Outline</a:t>
            </a:r>
            <a:endParaRPr lang="it-IT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2116" y="1830656"/>
            <a:ext cx="8544379" cy="336698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dirty="0" err="1" smtClean="0"/>
              <a:t>Near</a:t>
            </a:r>
            <a:r>
              <a:rPr lang="de-CH" sz="2800" dirty="0" smtClean="0"/>
              <a:t> </a:t>
            </a:r>
            <a:r>
              <a:rPr lang="de-CH" sz="2800" dirty="0" err="1" smtClean="0"/>
              <a:t>Threshold</a:t>
            </a:r>
            <a:r>
              <a:rPr lang="de-CH" sz="2800" dirty="0" smtClean="0"/>
              <a:t> </a:t>
            </a:r>
            <a:r>
              <a:rPr lang="de-CH" sz="2800" dirty="0" err="1" smtClean="0"/>
              <a:t>Multiprocessing</a:t>
            </a:r>
            <a:endParaRPr lang="de-CH" sz="28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dirty="0" smtClean="0"/>
              <a:t>Non-Von Neumann </a:t>
            </a:r>
            <a:r>
              <a:rPr lang="de-CH" sz="2800" dirty="0" err="1" smtClean="0"/>
              <a:t>Accelerators</a:t>
            </a:r>
            <a:endParaRPr lang="de-CH" sz="28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dirty="0" smtClean="0"/>
              <a:t>Aggressive Approximation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b="1" dirty="0" err="1" smtClean="0"/>
              <a:t>From</a:t>
            </a:r>
            <a:r>
              <a:rPr lang="de-CH" sz="2800" b="1" dirty="0"/>
              <a:t> </a:t>
            </a:r>
            <a:r>
              <a:rPr lang="de-CH" sz="2800" b="1" dirty="0" smtClean="0"/>
              <a:t>Frame-</a:t>
            </a:r>
            <a:r>
              <a:rPr lang="de-CH" sz="2800" b="1" dirty="0" err="1"/>
              <a:t>b</a:t>
            </a:r>
            <a:r>
              <a:rPr lang="de-CH" sz="2800" b="1" dirty="0" err="1" smtClean="0"/>
              <a:t>ased</a:t>
            </a:r>
            <a:r>
              <a:rPr lang="de-CH" sz="2800" b="1" dirty="0" smtClean="0"/>
              <a:t> </a:t>
            </a:r>
            <a:r>
              <a:rPr lang="de-CH" sz="2800" b="1" dirty="0" err="1" smtClean="0"/>
              <a:t>to</a:t>
            </a:r>
            <a:r>
              <a:rPr lang="de-CH" sz="2800" b="1" dirty="0" smtClean="0"/>
              <a:t> Event-</a:t>
            </a:r>
            <a:r>
              <a:rPr lang="de-CH" sz="2800" b="1" dirty="0" err="1"/>
              <a:t>b</a:t>
            </a:r>
            <a:r>
              <a:rPr lang="de-CH" sz="2800" b="1" dirty="0" err="1" smtClean="0"/>
              <a:t>ased</a:t>
            </a:r>
            <a:r>
              <a:rPr lang="de-CH" sz="2800" b="1" dirty="0" smtClean="0"/>
              <a:t> Processing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dirty="0" smtClean="0"/>
              <a:t>Outlook </a:t>
            </a:r>
            <a:r>
              <a:rPr lang="de-CH" sz="2800" dirty="0" err="1" smtClean="0"/>
              <a:t>and</a:t>
            </a:r>
            <a:r>
              <a:rPr lang="de-CH" sz="2800" dirty="0" smtClean="0"/>
              <a:t> </a:t>
            </a:r>
            <a:r>
              <a:rPr lang="de-CH" sz="2800" dirty="0" err="1"/>
              <a:t>C</a:t>
            </a:r>
            <a:r>
              <a:rPr lang="de-CH" sz="2800" dirty="0" err="1" smtClean="0"/>
              <a:t>onclusion</a:t>
            </a:r>
            <a:endParaRPr lang="de-CH" sz="28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de-CH" sz="28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40014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33</a:t>
            </a:fld>
            <a:endParaRPr lang="de-CH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dirty="0"/>
              <a:t>Back </a:t>
            </a:r>
            <a:r>
              <a:rPr lang="de-CH" dirty="0" err="1"/>
              <a:t>to</a:t>
            </a:r>
            <a:r>
              <a:rPr lang="de-CH" dirty="0"/>
              <a:t> System-Level</a:t>
            </a:r>
            <a:endParaRPr lang="it-IT" dirty="0"/>
          </a:p>
        </p:txBody>
      </p:sp>
      <p:sp>
        <p:nvSpPr>
          <p:cNvPr id="8" name="object 2"/>
          <p:cNvSpPr/>
          <p:nvPr/>
        </p:nvSpPr>
        <p:spPr>
          <a:xfrm>
            <a:off x="1239119" y="2579091"/>
            <a:ext cx="23608" cy="1152"/>
          </a:xfrm>
          <a:custGeom>
            <a:avLst/>
            <a:gdLst/>
            <a:ahLst/>
            <a:cxnLst/>
            <a:rect l="l" t="t" r="r" b="b"/>
            <a:pathLst>
              <a:path w="26034" h="1269">
                <a:moveTo>
                  <a:pt x="25446" y="0"/>
                </a:moveTo>
                <a:lnTo>
                  <a:pt x="12862" y="114"/>
                </a:lnTo>
                <a:lnTo>
                  <a:pt x="0" y="918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9" name="object 3"/>
          <p:cNvSpPr/>
          <p:nvPr/>
        </p:nvSpPr>
        <p:spPr>
          <a:xfrm>
            <a:off x="1176887" y="2589456"/>
            <a:ext cx="21305" cy="9213"/>
          </a:xfrm>
          <a:custGeom>
            <a:avLst/>
            <a:gdLst/>
            <a:ahLst/>
            <a:cxnLst/>
            <a:rect l="l" t="t" r="r" b="b"/>
            <a:pathLst>
              <a:path w="23494" h="10160">
                <a:moveTo>
                  <a:pt x="22956" y="0"/>
                </a:moveTo>
                <a:lnTo>
                  <a:pt x="11337" y="4456"/>
                </a:lnTo>
                <a:lnTo>
                  <a:pt x="0" y="9841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0" name="object 4"/>
          <p:cNvSpPr/>
          <p:nvPr/>
        </p:nvSpPr>
        <p:spPr>
          <a:xfrm>
            <a:off x="1121564" y="2619398"/>
            <a:ext cx="19002" cy="13820"/>
          </a:xfrm>
          <a:custGeom>
            <a:avLst/>
            <a:gdLst/>
            <a:ahLst/>
            <a:cxnLst/>
            <a:rect l="l" t="t" r="r" b="b"/>
            <a:pathLst>
              <a:path w="20955" h="15239">
                <a:moveTo>
                  <a:pt x="20464" y="0"/>
                </a:moveTo>
                <a:lnTo>
                  <a:pt x="10079" y="7533"/>
                </a:lnTo>
                <a:lnTo>
                  <a:pt x="0" y="15091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1" name="object 5"/>
          <p:cNvSpPr/>
          <p:nvPr/>
        </p:nvSpPr>
        <p:spPr>
          <a:xfrm>
            <a:off x="1076015" y="2663162"/>
            <a:ext cx="14971" cy="17850"/>
          </a:xfrm>
          <a:custGeom>
            <a:avLst/>
            <a:gdLst/>
            <a:ahLst/>
            <a:cxnLst/>
            <a:rect l="l" t="t" r="r" b="b"/>
            <a:pathLst>
              <a:path w="16509" h="19685">
                <a:moveTo>
                  <a:pt x="16084" y="0"/>
                </a:moveTo>
                <a:lnTo>
                  <a:pt x="8042" y="9437"/>
                </a:lnTo>
                <a:lnTo>
                  <a:pt x="0" y="19207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2" name="object 6"/>
          <p:cNvSpPr/>
          <p:nvPr/>
        </p:nvSpPr>
        <p:spPr>
          <a:xfrm>
            <a:off x="1043488" y="2716137"/>
            <a:ext cx="9213" cy="21305"/>
          </a:xfrm>
          <a:custGeom>
            <a:avLst/>
            <a:gdLst/>
            <a:ahLst/>
            <a:cxnLst/>
            <a:rect l="l" t="t" r="r" b="b"/>
            <a:pathLst>
              <a:path w="10159" h="23494">
                <a:moveTo>
                  <a:pt x="10044" y="0"/>
                </a:moveTo>
                <a:lnTo>
                  <a:pt x="4868" y="11466"/>
                </a:lnTo>
                <a:lnTo>
                  <a:pt x="0" y="22959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3" name="object 7"/>
          <p:cNvSpPr/>
          <p:nvPr/>
        </p:nvSpPr>
        <p:spPr>
          <a:xfrm>
            <a:off x="1028055" y="2778325"/>
            <a:ext cx="2879" cy="23033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2933" y="0"/>
                </a:moveTo>
                <a:lnTo>
                  <a:pt x="1017" y="12543"/>
                </a:lnTo>
                <a:lnTo>
                  <a:pt x="0" y="25365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4" name="object 8"/>
          <p:cNvSpPr/>
          <p:nvPr/>
        </p:nvSpPr>
        <p:spPr>
          <a:xfrm>
            <a:off x="1018950" y="2860091"/>
            <a:ext cx="16699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0" y="0"/>
                </a:moveTo>
                <a:lnTo>
                  <a:pt x="18329" y="0"/>
                </a:lnTo>
              </a:path>
            </a:pathLst>
          </a:custGeom>
          <a:ln w="3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5" name="object 9"/>
          <p:cNvSpPr/>
          <p:nvPr/>
        </p:nvSpPr>
        <p:spPr>
          <a:xfrm>
            <a:off x="1018950" y="2925735"/>
            <a:ext cx="16699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0" y="0"/>
                </a:moveTo>
                <a:lnTo>
                  <a:pt x="18329" y="0"/>
                </a:lnTo>
              </a:path>
            </a:pathLst>
          </a:custGeom>
          <a:ln w="3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6" name="object 10"/>
          <p:cNvSpPr/>
          <p:nvPr/>
        </p:nvSpPr>
        <p:spPr>
          <a:xfrm>
            <a:off x="1018950" y="2991378"/>
            <a:ext cx="16699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0" y="0"/>
                </a:moveTo>
                <a:lnTo>
                  <a:pt x="18329" y="0"/>
                </a:lnTo>
              </a:path>
            </a:pathLst>
          </a:custGeom>
          <a:ln w="355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7" name="object 11"/>
          <p:cNvSpPr/>
          <p:nvPr/>
        </p:nvSpPr>
        <p:spPr>
          <a:xfrm>
            <a:off x="1018950" y="3057021"/>
            <a:ext cx="16699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0" y="0"/>
                </a:moveTo>
                <a:lnTo>
                  <a:pt x="18329" y="0"/>
                </a:lnTo>
              </a:path>
            </a:pathLst>
          </a:custGeom>
          <a:ln w="3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8" name="object 12"/>
          <p:cNvSpPr/>
          <p:nvPr/>
        </p:nvSpPr>
        <p:spPr>
          <a:xfrm>
            <a:off x="1018950" y="3122664"/>
            <a:ext cx="16699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0" y="0"/>
                </a:moveTo>
                <a:lnTo>
                  <a:pt x="18329" y="0"/>
                </a:lnTo>
              </a:path>
            </a:pathLst>
          </a:custGeom>
          <a:ln w="3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9" name="object 13"/>
          <p:cNvSpPr/>
          <p:nvPr/>
        </p:nvSpPr>
        <p:spPr>
          <a:xfrm>
            <a:off x="1018950" y="3188308"/>
            <a:ext cx="16699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0" y="0"/>
                </a:moveTo>
                <a:lnTo>
                  <a:pt x="18329" y="0"/>
                </a:lnTo>
              </a:path>
            </a:pathLst>
          </a:custGeom>
          <a:ln w="3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20" name="object 14"/>
          <p:cNvSpPr/>
          <p:nvPr/>
        </p:nvSpPr>
        <p:spPr>
          <a:xfrm>
            <a:off x="1018950" y="3253950"/>
            <a:ext cx="16699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0" y="0"/>
                </a:moveTo>
                <a:lnTo>
                  <a:pt x="18329" y="0"/>
                </a:lnTo>
              </a:path>
            </a:pathLst>
          </a:custGeom>
          <a:ln w="3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21" name="object 15"/>
          <p:cNvSpPr/>
          <p:nvPr/>
        </p:nvSpPr>
        <p:spPr>
          <a:xfrm>
            <a:off x="1018950" y="3319594"/>
            <a:ext cx="16699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0" y="0"/>
                </a:moveTo>
                <a:lnTo>
                  <a:pt x="18329" y="0"/>
                </a:lnTo>
              </a:path>
            </a:pathLst>
          </a:custGeom>
          <a:ln w="355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22" name="object 16"/>
          <p:cNvSpPr/>
          <p:nvPr/>
        </p:nvSpPr>
        <p:spPr>
          <a:xfrm>
            <a:off x="1027260" y="3367963"/>
            <a:ext cx="0" cy="33397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83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23" name="object 17"/>
          <p:cNvSpPr/>
          <p:nvPr/>
        </p:nvSpPr>
        <p:spPr>
          <a:xfrm>
            <a:off x="1027260" y="3433606"/>
            <a:ext cx="0" cy="33397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83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24" name="object 18"/>
          <p:cNvSpPr/>
          <p:nvPr/>
        </p:nvSpPr>
        <p:spPr>
          <a:xfrm>
            <a:off x="1027260" y="3499250"/>
            <a:ext cx="0" cy="33397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829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25" name="object 19"/>
          <p:cNvSpPr/>
          <p:nvPr/>
        </p:nvSpPr>
        <p:spPr>
          <a:xfrm>
            <a:off x="1027260" y="3564893"/>
            <a:ext cx="0" cy="33397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829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26" name="object 20"/>
          <p:cNvSpPr/>
          <p:nvPr/>
        </p:nvSpPr>
        <p:spPr>
          <a:xfrm>
            <a:off x="1027260" y="3630537"/>
            <a:ext cx="0" cy="33397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829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27" name="object 21"/>
          <p:cNvSpPr/>
          <p:nvPr/>
        </p:nvSpPr>
        <p:spPr>
          <a:xfrm>
            <a:off x="1027260" y="3696180"/>
            <a:ext cx="0" cy="33397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83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28" name="object 22"/>
          <p:cNvSpPr/>
          <p:nvPr/>
        </p:nvSpPr>
        <p:spPr>
          <a:xfrm>
            <a:off x="1028412" y="3761822"/>
            <a:ext cx="2303" cy="23033"/>
          </a:xfrm>
          <a:custGeom>
            <a:avLst/>
            <a:gdLst/>
            <a:ahLst/>
            <a:cxnLst/>
            <a:rect l="l" t="t" r="r" b="b"/>
            <a:pathLst>
              <a:path w="2540" h="25400">
                <a:moveTo>
                  <a:pt x="0" y="0"/>
                </a:moveTo>
                <a:lnTo>
                  <a:pt x="480" y="12543"/>
                </a:lnTo>
                <a:lnTo>
                  <a:pt x="1921" y="25365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29" name="object 23"/>
          <p:cNvSpPr/>
          <p:nvPr/>
        </p:nvSpPr>
        <p:spPr>
          <a:xfrm>
            <a:off x="1042232" y="3826315"/>
            <a:ext cx="9789" cy="21305"/>
          </a:xfrm>
          <a:custGeom>
            <a:avLst/>
            <a:gdLst/>
            <a:ahLst/>
            <a:cxnLst/>
            <a:rect l="l" t="t" r="r" b="b"/>
            <a:pathLst>
              <a:path w="10794" h="23495">
                <a:moveTo>
                  <a:pt x="0" y="0"/>
                </a:moveTo>
                <a:lnTo>
                  <a:pt x="4617" y="11367"/>
                </a:lnTo>
                <a:lnTo>
                  <a:pt x="10225" y="23011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30" name="object 24"/>
          <p:cNvSpPr/>
          <p:nvPr/>
        </p:nvSpPr>
        <p:spPr>
          <a:xfrm>
            <a:off x="1073325" y="3882744"/>
            <a:ext cx="14971" cy="18426"/>
          </a:xfrm>
          <a:custGeom>
            <a:avLst/>
            <a:gdLst/>
            <a:ahLst/>
            <a:cxnLst/>
            <a:rect l="l" t="t" r="r" b="b"/>
            <a:pathLst>
              <a:path w="16509" h="20320">
                <a:moveTo>
                  <a:pt x="0" y="0"/>
                </a:moveTo>
                <a:lnTo>
                  <a:pt x="8042" y="10306"/>
                </a:lnTo>
                <a:lnTo>
                  <a:pt x="16084" y="20001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31" name="object 25"/>
          <p:cNvSpPr/>
          <p:nvPr/>
        </p:nvSpPr>
        <p:spPr>
          <a:xfrm>
            <a:off x="1118239" y="3931115"/>
            <a:ext cx="18426" cy="14395"/>
          </a:xfrm>
          <a:custGeom>
            <a:avLst/>
            <a:gdLst/>
            <a:ahLst/>
            <a:cxnLst/>
            <a:rect l="l" t="t" r="r" b="b"/>
            <a:pathLst>
              <a:path w="20319" h="15875">
                <a:moveTo>
                  <a:pt x="0" y="0"/>
                </a:moveTo>
                <a:lnTo>
                  <a:pt x="9736" y="7938"/>
                </a:lnTo>
                <a:lnTo>
                  <a:pt x="20078" y="15551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32" name="object 26"/>
          <p:cNvSpPr/>
          <p:nvPr/>
        </p:nvSpPr>
        <p:spPr>
          <a:xfrm>
            <a:off x="1173519" y="3966815"/>
            <a:ext cx="21305" cy="9789"/>
          </a:xfrm>
          <a:custGeom>
            <a:avLst/>
            <a:gdLst/>
            <a:ahLst/>
            <a:cxnLst/>
            <a:rect l="l" t="t" r="r" b="b"/>
            <a:pathLst>
              <a:path w="23494" h="10795">
                <a:moveTo>
                  <a:pt x="0" y="0"/>
                </a:moveTo>
                <a:lnTo>
                  <a:pt x="11218" y="5341"/>
                </a:lnTo>
                <a:lnTo>
                  <a:pt x="23053" y="10345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33" name="object 27"/>
          <p:cNvSpPr/>
          <p:nvPr/>
        </p:nvSpPr>
        <p:spPr>
          <a:xfrm>
            <a:off x="1235707" y="3986392"/>
            <a:ext cx="32246" cy="2303"/>
          </a:xfrm>
          <a:custGeom>
            <a:avLst/>
            <a:gdLst/>
            <a:ahLst/>
            <a:cxnLst/>
            <a:rect l="l" t="t" r="r" b="b"/>
            <a:pathLst>
              <a:path w="35559" h="2539">
                <a:moveTo>
                  <a:pt x="0" y="0"/>
                </a:moveTo>
                <a:lnTo>
                  <a:pt x="13099" y="1547"/>
                </a:lnTo>
                <a:lnTo>
                  <a:pt x="25579" y="2474"/>
                </a:lnTo>
                <a:lnTo>
                  <a:pt x="35559" y="254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34" name="object 28"/>
          <p:cNvSpPr/>
          <p:nvPr/>
        </p:nvSpPr>
        <p:spPr>
          <a:xfrm>
            <a:off x="1301350" y="3988696"/>
            <a:ext cx="32246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559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35" name="object 29"/>
          <p:cNvSpPr/>
          <p:nvPr/>
        </p:nvSpPr>
        <p:spPr>
          <a:xfrm>
            <a:off x="1366992" y="3988696"/>
            <a:ext cx="32246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559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36" name="object 30"/>
          <p:cNvSpPr/>
          <p:nvPr/>
        </p:nvSpPr>
        <p:spPr>
          <a:xfrm>
            <a:off x="1432637" y="3988696"/>
            <a:ext cx="32246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559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37" name="object 31"/>
          <p:cNvSpPr/>
          <p:nvPr/>
        </p:nvSpPr>
        <p:spPr>
          <a:xfrm>
            <a:off x="1498280" y="3988696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56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38" name="object 32"/>
          <p:cNvSpPr/>
          <p:nvPr/>
        </p:nvSpPr>
        <p:spPr>
          <a:xfrm>
            <a:off x="1563923" y="3988696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559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39" name="object 33"/>
          <p:cNvSpPr/>
          <p:nvPr/>
        </p:nvSpPr>
        <p:spPr>
          <a:xfrm>
            <a:off x="1628414" y="3988696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83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40" name="object 34"/>
          <p:cNvSpPr/>
          <p:nvPr/>
        </p:nvSpPr>
        <p:spPr>
          <a:xfrm>
            <a:off x="1694059" y="3988696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83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41" name="object 35"/>
          <p:cNvSpPr/>
          <p:nvPr/>
        </p:nvSpPr>
        <p:spPr>
          <a:xfrm>
            <a:off x="1759702" y="3988696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829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42" name="object 36"/>
          <p:cNvSpPr/>
          <p:nvPr/>
        </p:nvSpPr>
        <p:spPr>
          <a:xfrm>
            <a:off x="1825345" y="3988696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83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43" name="object 37"/>
          <p:cNvSpPr/>
          <p:nvPr/>
        </p:nvSpPr>
        <p:spPr>
          <a:xfrm>
            <a:off x="1890988" y="3988696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83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44" name="object 38"/>
          <p:cNvSpPr/>
          <p:nvPr/>
        </p:nvSpPr>
        <p:spPr>
          <a:xfrm>
            <a:off x="1956631" y="3988696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83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45" name="object 39"/>
          <p:cNvSpPr/>
          <p:nvPr/>
        </p:nvSpPr>
        <p:spPr>
          <a:xfrm>
            <a:off x="2022275" y="3988696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83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46" name="object 40"/>
          <p:cNvSpPr/>
          <p:nvPr/>
        </p:nvSpPr>
        <p:spPr>
          <a:xfrm>
            <a:off x="2087919" y="3988696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829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47" name="object 41"/>
          <p:cNvSpPr/>
          <p:nvPr/>
        </p:nvSpPr>
        <p:spPr>
          <a:xfrm>
            <a:off x="2153562" y="3988696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83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48" name="object 42"/>
          <p:cNvSpPr/>
          <p:nvPr/>
        </p:nvSpPr>
        <p:spPr>
          <a:xfrm>
            <a:off x="2219204" y="3988696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83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49" name="object 43"/>
          <p:cNvSpPr/>
          <p:nvPr/>
        </p:nvSpPr>
        <p:spPr>
          <a:xfrm>
            <a:off x="2284848" y="3988696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83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50" name="object 44"/>
          <p:cNvSpPr/>
          <p:nvPr/>
        </p:nvSpPr>
        <p:spPr>
          <a:xfrm>
            <a:off x="2350492" y="3988696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83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51" name="object 45"/>
          <p:cNvSpPr/>
          <p:nvPr/>
        </p:nvSpPr>
        <p:spPr>
          <a:xfrm>
            <a:off x="2416135" y="3988696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829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52" name="object 46"/>
          <p:cNvSpPr/>
          <p:nvPr/>
        </p:nvSpPr>
        <p:spPr>
          <a:xfrm>
            <a:off x="2481779" y="3988696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83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53" name="object 47"/>
          <p:cNvSpPr/>
          <p:nvPr/>
        </p:nvSpPr>
        <p:spPr>
          <a:xfrm>
            <a:off x="2547421" y="3988696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83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54" name="object 48"/>
          <p:cNvSpPr/>
          <p:nvPr/>
        </p:nvSpPr>
        <p:spPr>
          <a:xfrm>
            <a:off x="2613064" y="3988696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559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55" name="object 49"/>
          <p:cNvSpPr/>
          <p:nvPr/>
        </p:nvSpPr>
        <p:spPr>
          <a:xfrm>
            <a:off x="2678708" y="3988696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56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56" name="object 50"/>
          <p:cNvSpPr/>
          <p:nvPr/>
        </p:nvSpPr>
        <p:spPr>
          <a:xfrm>
            <a:off x="2744352" y="3988696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559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57" name="object 51"/>
          <p:cNvSpPr/>
          <p:nvPr/>
        </p:nvSpPr>
        <p:spPr>
          <a:xfrm>
            <a:off x="2809995" y="3988696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56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58" name="object 52"/>
          <p:cNvSpPr/>
          <p:nvPr/>
        </p:nvSpPr>
        <p:spPr>
          <a:xfrm>
            <a:off x="2875637" y="3988696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56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59" name="object 53"/>
          <p:cNvSpPr/>
          <p:nvPr/>
        </p:nvSpPr>
        <p:spPr>
          <a:xfrm>
            <a:off x="2941281" y="3988696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559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60" name="object 54"/>
          <p:cNvSpPr/>
          <p:nvPr/>
        </p:nvSpPr>
        <p:spPr>
          <a:xfrm>
            <a:off x="3006925" y="3988696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559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61" name="object 55"/>
          <p:cNvSpPr/>
          <p:nvPr/>
        </p:nvSpPr>
        <p:spPr>
          <a:xfrm>
            <a:off x="3072567" y="3988696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56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62" name="object 56"/>
          <p:cNvSpPr/>
          <p:nvPr/>
        </p:nvSpPr>
        <p:spPr>
          <a:xfrm>
            <a:off x="3138212" y="3988696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56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63" name="object 57"/>
          <p:cNvSpPr/>
          <p:nvPr/>
        </p:nvSpPr>
        <p:spPr>
          <a:xfrm>
            <a:off x="3203855" y="3988696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56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64" name="object 58"/>
          <p:cNvSpPr/>
          <p:nvPr/>
        </p:nvSpPr>
        <p:spPr>
          <a:xfrm>
            <a:off x="3269497" y="3988696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56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65" name="object 59"/>
          <p:cNvSpPr/>
          <p:nvPr/>
        </p:nvSpPr>
        <p:spPr>
          <a:xfrm>
            <a:off x="3335141" y="3988696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559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66" name="object 60"/>
          <p:cNvSpPr/>
          <p:nvPr/>
        </p:nvSpPr>
        <p:spPr>
          <a:xfrm>
            <a:off x="3399633" y="3988696"/>
            <a:ext cx="33397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83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67" name="object 61"/>
          <p:cNvSpPr/>
          <p:nvPr/>
        </p:nvSpPr>
        <p:spPr>
          <a:xfrm>
            <a:off x="3465276" y="3988696"/>
            <a:ext cx="33397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83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68" name="object 62"/>
          <p:cNvSpPr/>
          <p:nvPr/>
        </p:nvSpPr>
        <p:spPr>
          <a:xfrm>
            <a:off x="3530920" y="3988696"/>
            <a:ext cx="33397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27939" y="0"/>
                </a:lnTo>
                <a:lnTo>
                  <a:pt x="31750" y="0"/>
                </a:lnTo>
                <a:lnTo>
                  <a:pt x="34289" y="0"/>
                </a:lnTo>
                <a:lnTo>
                  <a:pt x="36829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69" name="object 63"/>
          <p:cNvSpPr/>
          <p:nvPr/>
        </p:nvSpPr>
        <p:spPr>
          <a:xfrm>
            <a:off x="3596563" y="3977852"/>
            <a:ext cx="22457" cy="6334"/>
          </a:xfrm>
          <a:custGeom>
            <a:avLst/>
            <a:gdLst/>
            <a:ahLst/>
            <a:cxnLst/>
            <a:rect l="l" t="t" r="r" b="b"/>
            <a:pathLst>
              <a:path w="24764" h="6985">
                <a:moveTo>
                  <a:pt x="0" y="6878"/>
                </a:moveTo>
                <a:lnTo>
                  <a:pt x="12176" y="3749"/>
                </a:lnTo>
                <a:lnTo>
                  <a:pt x="24353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70" name="object 64"/>
          <p:cNvSpPr/>
          <p:nvPr/>
        </p:nvSpPr>
        <p:spPr>
          <a:xfrm>
            <a:off x="3657600" y="3948694"/>
            <a:ext cx="19578" cy="12668"/>
          </a:xfrm>
          <a:custGeom>
            <a:avLst/>
            <a:gdLst/>
            <a:ahLst/>
            <a:cxnLst/>
            <a:rect l="l" t="t" r="r" b="b"/>
            <a:pathLst>
              <a:path w="21589" h="13970">
                <a:moveTo>
                  <a:pt x="0" y="13632"/>
                </a:moveTo>
                <a:lnTo>
                  <a:pt x="10567" y="6974"/>
                </a:lnTo>
                <a:lnTo>
                  <a:pt x="21134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71" name="object 65"/>
          <p:cNvSpPr/>
          <p:nvPr/>
        </p:nvSpPr>
        <p:spPr>
          <a:xfrm>
            <a:off x="3710576" y="3905922"/>
            <a:ext cx="16699" cy="16123"/>
          </a:xfrm>
          <a:custGeom>
            <a:avLst/>
            <a:gdLst/>
            <a:ahLst/>
            <a:cxnLst/>
            <a:rect l="l" t="t" r="r" b="b"/>
            <a:pathLst>
              <a:path w="18414" h="17779">
                <a:moveTo>
                  <a:pt x="0" y="17620"/>
                </a:moveTo>
                <a:lnTo>
                  <a:pt x="9373" y="9118"/>
                </a:lnTo>
                <a:lnTo>
                  <a:pt x="18409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72" name="object 66"/>
          <p:cNvSpPr/>
          <p:nvPr/>
        </p:nvSpPr>
        <p:spPr>
          <a:xfrm>
            <a:off x="3753186" y="3852696"/>
            <a:ext cx="12092" cy="20154"/>
          </a:xfrm>
          <a:custGeom>
            <a:avLst/>
            <a:gdLst/>
            <a:ahLst/>
            <a:cxnLst/>
            <a:rect l="l" t="t" r="r" b="b"/>
            <a:pathLst>
              <a:path w="13335" h="22225">
                <a:moveTo>
                  <a:pt x="0" y="21707"/>
                </a:moveTo>
                <a:lnTo>
                  <a:pt x="6594" y="11015"/>
                </a:lnTo>
                <a:lnTo>
                  <a:pt x="12865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73" name="object 67"/>
          <p:cNvSpPr/>
          <p:nvPr/>
        </p:nvSpPr>
        <p:spPr>
          <a:xfrm>
            <a:off x="3781976" y="3791028"/>
            <a:ext cx="5758" cy="23033"/>
          </a:xfrm>
          <a:custGeom>
            <a:avLst/>
            <a:gdLst/>
            <a:ahLst/>
            <a:cxnLst/>
            <a:rect l="l" t="t" r="r" b="b"/>
            <a:pathLst>
              <a:path w="6350" h="25400">
                <a:moveTo>
                  <a:pt x="0" y="24942"/>
                </a:moveTo>
                <a:lnTo>
                  <a:pt x="3526" y="12611"/>
                </a:lnTo>
                <a:lnTo>
                  <a:pt x="6124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74" name="object 68"/>
          <p:cNvSpPr/>
          <p:nvPr/>
        </p:nvSpPr>
        <p:spPr>
          <a:xfrm>
            <a:off x="3791190" y="3715757"/>
            <a:ext cx="0" cy="33397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83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75" name="object 69"/>
          <p:cNvSpPr/>
          <p:nvPr/>
        </p:nvSpPr>
        <p:spPr>
          <a:xfrm>
            <a:off x="3791190" y="3650115"/>
            <a:ext cx="0" cy="33397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83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76" name="object 70"/>
          <p:cNvSpPr/>
          <p:nvPr/>
        </p:nvSpPr>
        <p:spPr>
          <a:xfrm>
            <a:off x="3791190" y="3584471"/>
            <a:ext cx="0" cy="33397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829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77" name="object 71"/>
          <p:cNvSpPr/>
          <p:nvPr/>
        </p:nvSpPr>
        <p:spPr>
          <a:xfrm>
            <a:off x="3791190" y="3518827"/>
            <a:ext cx="0" cy="33397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829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78" name="object 72"/>
          <p:cNvSpPr/>
          <p:nvPr/>
        </p:nvSpPr>
        <p:spPr>
          <a:xfrm>
            <a:off x="3782879" y="3470459"/>
            <a:ext cx="16699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8329" y="0"/>
                </a:lnTo>
              </a:path>
            </a:pathLst>
          </a:custGeom>
          <a:ln w="3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79" name="object 73"/>
          <p:cNvSpPr/>
          <p:nvPr/>
        </p:nvSpPr>
        <p:spPr>
          <a:xfrm>
            <a:off x="3782879" y="3404815"/>
            <a:ext cx="16699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8329" y="0"/>
                </a:lnTo>
              </a:path>
            </a:pathLst>
          </a:custGeom>
          <a:ln w="3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80" name="object 74"/>
          <p:cNvSpPr/>
          <p:nvPr/>
        </p:nvSpPr>
        <p:spPr>
          <a:xfrm>
            <a:off x="3782879" y="3339172"/>
            <a:ext cx="16699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8329" y="0"/>
                </a:lnTo>
              </a:path>
            </a:pathLst>
          </a:custGeom>
          <a:ln w="3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81" name="object 75"/>
          <p:cNvSpPr/>
          <p:nvPr/>
        </p:nvSpPr>
        <p:spPr>
          <a:xfrm>
            <a:off x="3782879" y="3273529"/>
            <a:ext cx="16699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8329" y="0"/>
                </a:lnTo>
              </a:path>
            </a:pathLst>
          </a:custGeom>
          <a:ln w="355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82" name="object 76"/>
          <p:cNvSpPr/>
          <p:nvPr/>
        </p:nvSpPr>
        <p:spPr>
          <a:xfrm>
            <a:off x="3782879" y="3207885"/>
            <a:ext cx="16699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8329" y="0"/>
                </a:lnTo>
              </a:path>
            </a:pathLst>
          </a:custGeom>
          <a:ln w="3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83" name="object 77"/>
          <p:cNvSpPr/>
          <p:nvPr/>
        </p:nvSpPr>
        <p:spPr>
          <a:xfrm>
            <a:off x="3782879" y="3142242"/>
            <a:ext cx="16699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8329" y="0"/>
                </a:lnTo>
              </a:path>
            </a:pathLst>
          </a:custGeom>
          <a:ln w="3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84" name="object 78"/>
          <p:cNvSpPr/>
          <p:nvPr/>
        </p:nvSpPr>
        <p:spPr>
          <a:xfrm>
            <a:off x="3782879" y="3076598"/>
            <a:ext cx="16699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8329" y="0"/>
                </a:lnTo>
              </a:path>
            </a:pathLst>
          </a:custGeom>
          <a:ln w="3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85" name="object 79"/>
          <p:cNvSpPr/>
          <p:nvPr/>
        </p:nvSpPr>
        <p:spPr>
          <a:xfrm>
            <a:off x="3782879" y="3010956"/>
            <a:ext cx="16699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8329" y="0"/>
                </a:lnTo>
              </a:path>
            </a:pathLst>
          </a:custGeom>
          <a:ln w="3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86" name="object 80"/>
          <p:cNvSpPr/>
          <p:nvPr/>
        </p:nvSpPr>
        <p:spPr>
          <a:xfrm>
            <a:off x="3782879" y="2945312"/>
            <a:ext cx="16699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8329" y="0"/>
                </a:lnTo>
              </a:path>
            </a:pathLst>
          </a:custGeom>
          <a:ln w="355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87" name="object 81"/>
          <p:cNvSpPr/>
          <p:nvPr/>
        </p:nvSpPr>
        <p:spPr>
          <a:xfrm>
            <a:off x="3782879" y="2879669"/>
            <a:ext cx="16699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8329" y="0"/>
                </a:lnTo>
              </a:path>
            </a:pathLst>
          </a:custGeom>
          <a:ln w="3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88" name="object 82"/>
          <p:cNvSpPr/>
          <p:nvPr/>
        </p:nvSpPr>
        <p:spPr>
          <a:xfrm>
            <a:off x="3782879" y="2814026"/>
            <a:ext cx="16699" cy="0"/>
          </a:xfrm>
          <a:custGeom>
            <a:avLst/>
            <a:gdLst/>
            <a:ahLst/>
            <a:cxnLst/>
            <a:rect l="l" t="t" r="r" b="b"/>
            <a:pathLst>
              <a:path w="18414">
                <a:moveTo>
                  <a:pt x="0" y="0"/>
                </a:moveTo>
                <a:lnTo>
                  <a:pt x="18329" y="0"/>
                </a:lnTo>
              </a:path>
            </a:pathLst>
          </a:custGeom>
          <a:ln w="3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89" name="object 83"/>
          <p:cNvSpPr/>
          <p:nvPr/>
        </p:nvSpPr>
        <p:spPr>
          <a:xfrm>
            <a:off x="3778869" y="2743806"/>
            <a:ext cx="6910" cy="21881"/>
          </a:xfrm>
          <a:custGeom>
            <a:avLst/>
            <a:gdLst/>
            <a:ahLst/>
            <a:cxnLst/>
            <a:rect l="l" t="t" r="r" b="b"/>
            <a:pathLst>
              <a:path w="7620" h="24130">
                <a:moveTo>
                  <a:pt x="7236" y="24096"/>
                </a:moveTo>
                <a:lnTo>
                  <a:pt x="4088" y="12048"/>
                </a:ln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90" name="object 84"/>
          <p:cNvSpPr/>
          <p:nvPr/>
        </p:nvSpPr>
        <p:spPr>
          <a:xfrm>
            <a:off x="3747733" y="2685872"/>
            <a:ext cx="12668" cy="20154"/>
          </a:xfrm>
          <a:custGeom>
            <a:avLst/>
            <a:gdLst/>
            <a:ahLst/>
            <a:cxnLst/>
            <a:rect l="l" t="t" r="r" b="b"/>
            <a:pathLst>
              <a:path w="13970" h="22225">
                <a:moveTo>
                  <a:pt x="13632" y="21944"/>
                </a:moveTo>
                <a:lnTo>
                  <a:pt x="6974" y="10514"/>
                </a:ln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91" name="object 85"/>
          <p:cNvSpPr/>
          <p:nvPr/>
        </p:nvSpPr>
        <p:spPr>
          <a:xfrm>
            <a:off x="3702709" y="2637245"/>
            <a:ext cx="17275" cy="15547"/>
          </a:xfrm>
          <a:custGeom>
            <a:avLst/>
            <a:gdLst/>
            <a:ahLst/>
            <a:cxnLst/>
            <a:rect l="l" t="t" r="r" b="b"/>
            <a:pathLst>
              <a:path w="19050" h="17144">
                <a:moveTo>
                  <a:pt x="18835" y="17149"/>
                </a:moveTo>
                <a:lnTo>
                  <a:pt x="9417" y="8714"/>
                </a:ln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92" name="object 86"/>
          <p:cNvSpPr/>
          <p:nvPr/>
        </p:nvSpPr>
        <p:spPr>
          <a:xfrm>
            <a:off x="3648608" y="2601864"/>
            <a:ext cx="20729" cy="10941"/>
          </a:xfrm>
          <a:custGeom>
            <a:avLst/>
            <a:gdLst/>
            <a:ahLst/>
            <a:cxnLst/>
            <a:rect l="l" t="t" r="r" b="b"/>
            <a:pathLst>
              <a:path w="22860" h="12064">
                <a:moveTo>
                  <a:pt x="22615" y="11716"/>
                </a:moveTo>
                <a:lnTo>
                  <a:pt x="11167" y="5562"/>
                </a:ln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93" name="object 87"/>
          <p:cNvSpPr/>
          <p:nvPr/>
        </p:nvSpPr>
        <p:spPr>
          <a:xfrm>
            <a:off x="3585594" y="2581005"/>
            <a:ext cx="23033" cy="5182"/>
          </a:xfrm>
          <a:custGeom>
            <a:avLst/>
            <a:gdLst/>
            <a:ahLst/>
            <a:cxnLst/>
            <a:rect l="l" t="t" r="r" b="b"/>
            <a:pathLst>
              <a:path w="25400" h="5714">
                <a:moveTo>
                  <a:pt x="24795" y="5510"/>
                </a:moveTo>
                <a:lnTo>
                  <a:pt x="12397" y="2755"/>
                </a:ln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94" name="object 88"/>
          <p:cNvSpPr/>
          <p:nvPr/>
        </p:nvSpPr>
        <p:spPr>
          <a:xfrm>
            <a:off x="3511341" y="2579091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3556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95" name="object 89"/>
          <p:cNvSpPr/>
          <p:nvPr/>
        </p:nvSpPr>
        <p:spPr>
          <a:xfrm>
            <a:off x="3445699" y="2579091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3556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96" name="object 90"/>
          <p:cNvSpPr/>
          <p:nvPr/>
        </p:nvSpPr>
        <p:spPr>
          <a:xfrm>
            <a:off x="3380055" y="2579091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3556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97" name="object 91"/>
          <p:cNvSpPr/>
          <p:nvPr/>
        </p:nvSpPr>
        <p:spPr>
          <a:xfrm>
            <a:off x="3314411" y="2579091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3556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98" name="object 92"/>
          <p:cNvSpPr/>
          <p:nvPr/>
        </p:nvSpPr>
        <p:spPr>
          <a:xfrm>
            <a:off x="3248769" y="2579091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35559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99" name="object 93"/>
          <p:cNvSpPr/>
          <p:nvPr/>
        </p:nvSpPr>
        <p:spPr>
          <a:xfrm>
            <a:off x="3183124" y="2579091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3556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00" name="object 94"/>
          <p:cNvSpPr/>
          <p:nvPr/>
        </p:nvSpPr>
        <p:spPr>
          <a:xfrm>
            <a:off x="3117482" y="2579091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3556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01" name="object 95"/>
          <p:cNvSpPr/>
          <p:nvPr/>
        </p:nvSpPr>
        <p:spPr>
          <a:xfrm>
            <a:off x="3051839" y="2579091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3556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02" name="object 96"/>
          <p:cNvSpPr/>
          <p:nvPr/>
        </p:nvSpPr>
        <p:spPr>
          <a:xfrm>
            <a:off x="2986194" y="2579091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3556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03" name="object 97"/>
          <p:cNvSpPr/>
          <p:nvPr/>
        </p:nvSpPr>
        <p:spPr>
          <a:xfrm>
            <a:off x="2920552" y="2579091"/>
            <a:ext cx="33397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83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04" name="object 98"/>
          <p:cNvSpPr/>
          <p:nvPr/>
        </p:nvSpPr>
        <p:spPr>
          <a:xfrm>
            <a:off x="2854908" y="2579091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83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05" name="object 99"/>
          <p:cNvSpPr/>
          <p:nvPr/>
        </p:nvSpPr>
        <p:spPr>
          <a:xfrm>
            <a:off x="2789265" y="2579091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83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06" name="object 100"/>
          <p:cNvSpPr/>
          <p:nvPr/>
        </p:nvSpPr>
        <p:spPr>
          <a:xfrm>
            <a:off x="2723622" y="2579091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83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07" name="object 101"/>
          <p:cNvSpPr/>
          <p:nvPr/>
        </p:nvSpPr>
        <p:spPr>
          <a:xfrm>
            <a:off x="2657979" y="2579091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829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08" name="object 102"/>
          <p:cNvSpPr/>
          <p:nvPr/>
        </p:nvSpPr>
        <p:spPr>
          <a:xfrm>
            <a:off x="2592336" y="2579091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83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09" name="object 103"/>
          <p:cNvSpPr/>
          <p:nvPr/>
        </p:nvSpPr>
        <p:spPr>
          <a:xfrm>
            <a:off x="2526692" y="2579091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83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10" name="object 104"/>
          <p:cNvSpPr/>
          <p:nvPr/>
        </p:nvSpPr>
        <p:spPr>
          <a:xfrm>
            <a:off x="2461048" y="2579091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83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11" name="object 105"/>
          <p:cNvSpPr/>
          <p:nvPr/>
        </p:nvSpPr>
        <p:spPr>
          <a:xfrm>
            <a:off x="2395406" y="2579091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83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12" name="object 106"/>
          <p:cNvSpPr/>
          <p:nvPr/>
        </p:nvSpPr>
        <p:spPr>
          <a:xfrm>
            <a:off x="2329762" y="2579091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829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13" name="object 107"/>
          <p:cNvSpPr/>
          <p:nvPr/>
        </p:nvSpPr>
        <p:spPr>
          <a:xfrm>
            <a:off x="2264119" y="2579091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83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14" name="object 108"/>
          <p:cNvSpPr/>
          <p:nvPr/>
        </p:nvSpPr>
        <p:spPr>
          <a:xfrm>
            <a:off x="2198475" y="2579091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83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15" name="object 109"/>
          <p:cNvSpPr/>
          <p:nvPr/>
        </p:nvSpPr>
        <p:spPr>
          <a:xfrm>
            <a:off x="2132832" y="2579091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83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16" name="object 110"/>
          <p:cNvSpPr/>
          <p:nvPr/>
        </p:nvSpPr>
        <p:spPr>
          <a:xfrm>
            <a:off x="2067189" y="2579091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83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17" name="object 111"/>
          <p:cNvSpPr/>
          <p:nvPr/>
        </p:nvSpPr>
        <p:spPr>
          <a:xfrm>
            <a:off x="2001546" y="2579091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829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18" name="object 112"/>
          <p:cNvSpPr/>
          <p:nvPr/>
        </p:nvSpPr>
        <p:spPr>
          <a:xfrm>
            <a:off x="1937053" y="2579091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3556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19" name="object 113"/>
          <p:cNvSpPr/>
          <p:nvPr/>
        </p:nvSpPr>
        <p:spPr>
          <a:xfrm>
            <a:off x="1871411" y="2579091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3556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20" name="object 114"/>
          <p:cNvSpPr/>
          <p:nvPr/>
        </p:nvSpPr>
        <p:spPr>
          <a:xfrm>
            <a:off x="1805767" y="2579091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35559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21" name="object 115"/>
          <p:cNvSpPr/>
          <p:nvPr/>
        </p:nvSpPr>
        <p:spPr>
          <a:xfrm>
            <a:off x="1740124" y="2579091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3556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22" name="object 116"/>
          <p:cNvSpPr/>
          <p:nvPr/>
        </p:nvSpPr>
        <p:spPr>
          <a:xfrm>
            <a:off x="1674480" y="2579091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35559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23" name="object 117"/>
          <p:cNvSpPr/>
          <p:nvPr/>
        </p:nvSpPr>
        <p:spPr>
          <a:xfrm>
            <a:off x="1608836" y="2579091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3556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24" name="object 118"/>
          <p:cNvSpPr/>
          <p:nvPr/>
        </p:nvSpPr>
        <p:spPr>
          <a:xfrm>
            <a:off x="1543194" y="2579091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3556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25" name="object 119"/>
          <p:cNvSpPr/>
          <p:nvPr/>
        </p:nvSpPr>
        <p:spPr>
          <a:xfrm>
            <a:off x="1477551" y="2579091"/>
            <a:ext cx="32246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35559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26" name="object 120"/>
          <p:cNvSpPr/>
          <p:nvPr/>
        </p:nvSpPr>
        <p:spPr>
          <a:xfrm>
            <a:off x="1411907" y="2579091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83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27" name="object 121"/>
          <p:cNvSpPr/>
          <p:nvPr/>
        </p:nvSpPr>
        <p:spPr>
          <a:xfrm>
            <a:off x="1346264" y="2579091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829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28" name="object 122"/>
          <p:cNvSpPr/>
          <p:nvPr/>
        </p:nvSpPr>
        <p:spPr>
          <a:xfrm>
            <a:off x="1280620" y="2579091"/>
            <a:ext cx="33397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36829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29" name="object 127"/>
          <p:cNvSpPr txBox="1">
            <a:spLocks noGrp="1"/>
          </p:cNvSpPr>
          <p:nvPr>
            <p:ph sz="half" idx="4294967295"/>
          </p:nvPr>
        </p:nvSpPr>
        <p:spPr>
          <a:xfrm>
            <a:off x="3976414" y="2190991"/>
            <a:ext cx="4352038" cy="300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/>
          <a:p>
            <a:r>
              <a:rPr sz="1800" b="1" dirty="0" smtClean="0">
                <a:latin typeface="+mn-lt"/>
                <a:cs typeface="+mn-cs"/>
              </a:rPr>
              <a:t>Event-Driven </a:t>
            </a:r>
            <a:r>
              <a:rPr sz="1800" b="1" dirty="0">
                <a:latin typeface="+mn-lt"/>
                <a:cs typeface="+mn-cs"/>
              </a:rPr>
              <a:t>Computation</a:t>
            </a:r>
            <a:r>
              <a:rPr sz="1800" dirty="0">
                <a:latin typeface="+mn-lt"/>
                <a:cs typeface="+mn-cs"/>
              </a:rPr>
              <a:t>, which occurs only when relevant events are detected by the </a:t>
            </a:r>
            <a:r>
              <a:rPr sz="1800" dirty="0" smtClean="0">
                <a:latin typeface="+mn-lt"/>
                <a:cs typeface="+mn-cs"/>
              </a:rPr>
              <a:t>sensor</a:t>
            </a:r>
            <a:endParaRPr lang="de-CH" sz="1800" dirty="0" smtClean="0">
              <a:latin typeface="+mn-lt"/>
              <a:cs typeface="+mn-cs"/>
            </a:endParaRPr>
          </a:p>
          <a:p>
            <a:r>
              <a:rPr lang="de-CH" sz="1800" b="1" dirty="0" smtClean="0">
                <a:latin typeface="+mn-lt"/>
                <a:cs typeface="+mn-cs"/>
              </a:rPr>
              <a:t>Event-</a:t>
            </a:r>
            <a:r>
              <a:rPr lang="de-CH" sz="1800" b="1" dirty="0" err="1" smtClean="0">
                <a:latin typeface="+mn-lt"/>
                <a:cs typeface="+mn-cs"/>
              </a:rPr>
              <a:t>based</a:t>
            </a:r>
            <a:r>
              <a:rPr lang="de-CH" sz="1800" b="1" dirty="0" smtClean="0">
                <a:latin typeface="+mn-lt"/>
                <a:cs typeface="+mn-cs"/>
              </a:rPr>
              <a:t> </a:t>
            </a:r>
            <a:r>
              <a:rPr lang="de-CH" sz="1800" b="1" dirty="0" err="1" smtClean="0">
                <a:latin typeface="+mn-lt"/>
                <a:cs typeface="+mn-cs"/>
              </a:rPr>
              <a:t>sensor</a:t>
            </a:r>
            <a:r>
              <a:rPr lang="de-CH" sz="1800" b="1" dirty="0" smtClean="0">
                <a:latin typeface="+mn-lt"/>
                <a:cs typeface="+mn-cs"/>
              </a:rPr>
              <a:t> </a:t>
            </a:r>
            <a:r>
              <a:rPr lang="de-CH" sz="1800" b="1" dirty="0" err="1" smtClean="0">
                <a:latin typeface="+mn-lt"/>
                <a:cs typeface="+mn-cs"/>
              </a:rPr>
              <a:t>interface</a:t>
            </a:r>
            <a:r>
              <a:rPr lang="de-CH" sz="1800" dirty="0" smtClean="0">
                <a:latin typeface="+mn-lt"/>
                <a:cs typeface="+mn-cs"/>
              </a:rPr>
              <a:t> </a:t>
            </a:r>
            <a:r>
              <a:rPr lang="de-CH" sz="1800" dirty="0" err="1" smtClean="0">
                <a:latin typeface="+mn-lt"/>
                <a:cs typeface="+mn-cs"/>
              </a:rPr>
              <a:t>to</a:t>
            </a:r>
            <a:r>
              <a:rPr lang="de-CH" sz="1800" dirty="0" smtClean="0">
                <a:latin typeface="+mn-lt"/>
                <a:cs typeface="+mn-cs"/>
              </a:rPr>
              <a:t> </a:t>
            </a:r>
            <a:r>
              <a:rPr lang="de-CH" sz="1800" dirty="0" err="1" smtClean="0">
                <a:latin typeface="+mn-lt"/>
                <a:cs typeface="+mn-cs"/>
              </a:rPr>
              <a:t>minimize</a:t>
            </a:r>
            <a:r>
              <a:rPr lang="de-CH" sz="1800" dirty="0" smtClean="0">
                <a:latin typeface="+mn-lt"/>
                <a:cs typeface="+mn-cs"/>
              </a:rPr>
              <a:t> IO </a:t>
            </a:r>
            <a:r>
              <a:rPr lang="de-CH" sz="1800" dirty="0" err="1" smtClean="0">
                <a:latin typeface="+mn-lt"/>
                <a:cs typeface="+mn-cs"/>
              </a:rPr>
              <a:t>energy</a:t>
            </a:r>
            <a:r>
              <a:rPr lang="de-CH" sz="1800" dirty="0" smtClean="0">
                <a:latin typeface="+mn-lt"/>
                <a:cs typeface="+mn-cs"/>
              </a:rPr>
              <a:t> (vs. Frame-</a:t>
            </a:r>
            <a:r>
              <a:rPr lang="de-CH" sz="1800" dirty="0" err="1" smtClean="0">
                <a:latin typeface="+mn-lt"/>
                <a:cs typeface="+mn-cs"/>
              </a:rPr>
              <a:t>based</a:t>
            </a:r>
            <a:r>
              <a:rPr lang="de-CH" sz="1800" dirty="0" smtClean="0">
                <a:latin typeface="+mn-lt"/>
                <a:cs typeface="+mn-cs"/>
              </a:rPr>
              <a:t> </a:t>
            </a:r>
            <a:r>
              <a:rPr lang="de-CH" sz="1800" dirty="0" err="1" smtClean="0">
                <a:latin typeface="+mn-lt"/>
                <a:cs typeface="+mn-cs"/>
              </a:rPr>
              <a:t>inteface</a:t>
            </a:r>
            <a:endParaRPr lang="de-CH" sz="1800" dirty="0" smtClean="0">
              <a:latin typeface="+mn-lt"/>
              <a:cs typeface="+mn-cs"/>
            </a:endParaRPr>
          </a:p>
          <a:p>
            <a:r>
              <a:rPr lang="en-US" sz="1800" b="1" dirty="0">
                <a:latin typeface="+mn-lt"/>
              </a:rPr>
              <a:t>Mixed-signal event triggering </a:t>
            </a:r>
            <a:r>
              <a:rPr lang="en-US" sz="1800" dirty="0">
                <a:latin typeface="+mn-lt"/>
              </a:rPr>
              <a:t>with an ULP imager with internal processing AMS capability </a:t>
            </a:r>
          </a:p>
          <a:p>
            <a:endParaRPr sz="1800" dirty="0">
              <a:latin typeface="+mn-lt"/>
              <a:cs typeface="+mn-cs"/>
            </a:endParaRPr>
          </a:p>
        </p:txBody>
      </p:sp>
      <p:sp>
        <p:nvSpPr>
          <p:cNvPr id="130" name="object 128"/>
          <p:cNvSpPr/>
          <p:nvPr/>
        </p:nvSpPr>
        <p:spPr>
          <a:xfrm>
            <a:off x="1027260" y="2827846"/>
            <a:ext cx="1243767" cy="912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51" dirty="0"/>
          </a:p>
        </p:txBody>
      </p:sp>
      <p:sp>
        <p:nvSpPr>
          <p:cNvPr id="131" name="object 129"/>
          <p:cNvSpPr/>
          <p:nvPr/>
        </p:nvSpPr>
        <p:spPr>
          <a:xfrm>
            <a:off x="1027259" y="2827845"/>
            <a:ext cx="1244920" cy="912097"/>
          </a:xfrm>
          <a:custGeom>
            <a:avLst/>
            <a:gdLst/>
            <a:ahLst/>
            <a:cxnLst/>
            <a:rect l="l" t="t" r="r" b="b"/>
            <a:pathLst>
              <a:path w="1372870" h="1005839">
                <a:moveTo>
                  <a:pt x="167640" y="0"/>
                </a:moveTo>
                <a:lnTo>
                  <a:pt x="127427" y="6103"/>
                </a:lnTo>
                <a:lnTo>
                  <a:pt x="89325" y="23048"/>
                </a:lnTo>
                <a:lnTo>
                  <a:pt x="55446" y="48788"/>
                </a:lnTo>
                <a:lnTo>
                  <a:pt x="27901" y="81275"/>
                </a:lnTo>
                <a:lnTo>
                  <a:pt x="8800" y="118463"/>
                </a:lnTo>
                <a:lnTo>
                  <a:pt x="256" y="158303"/>
                </a:lnTo>
                <a:lnTo>
                  <a:pt x="0" y="838200"/>
                </a:lnTo>
                <a:lnTo>
                  <a:pt x="708" y="851657"/>
                </a:lnTo>
                <a:lnTo>
                  <a:pt x="10720" y="891256"/>
                </a:lnTo>
                <a:lnTo>
                  <a:pt x="30938" y="928073"/>
                </a:lnTo>
                <a:lnTo>
                  <a:pt x="59274" y="960018"/>
                </a:lnTo>
                <a:lnTo>
                  <a:pt x="93640" y="985006"/>
                </a:lnTo>
                <a:lnTo>
                  <a:pt x="131950" y="1000949"/>
                </a:lnTo>
                <a:lnTo>
                  <a:pt x="1205230" y="1005839"/>
                </a:lnTo>
                <a:lnTo>
                  <a:pt x="1218687" y="1005131"/>
                </a:lnTo>
                <a:lnTo>
                  <a:pt x="1258286" y="995119"/>
                </a:lnTo>
                <a:lnTo>
                  <a:pt x="1295103" y="974901"/>
                </a:lnTo>
                <a:lnTo>
                  <a:pt x="1327048" y="946565"/>
                </a:lnTo>
                <a:lnTo>
                  <a:pt x="1352036" y="912199"/>
                </a:lnTo>
                <a:lnTo>
                  <a:pt x="1367979" y="873889"/>
                </a:lnTo>
                <a:lnTo>
                  <a:pt x="1372870" y="166369"/>
                </a:lnTo>
                <a:lnTo>
                  <a:pt x="1372155" y="152872"/>
                </a:lnTo>
                <a:lnTo>
                  <a:pt x="1362070" y="113269"/>
                </a:lnTo>
                <a:lnTo>
                  <a:pt x="1341713" y="76593"/>
                </a:lnTo>
                <a:lnTo>
                  <a:pt x="1313194" y="44893"/>
                </a:lnTo>
                <a:lnTo>
                  <a:pt x="1278625" y="20216"/>
                </a:lnTo>
                <a:lnTo>
                  <a:pt x="1240117" y="4608"/>
                </a:lnTo>
                <a:lnTo>
                  <a:pt x="167640" y="0"/>
                </a:lnTo>
                <a:close/>
              </a:path>
            </a:pathLst>
          </a:custGeom>
          <a:ln w="36659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endParaRPr sz="1451" dirty="0"/>
          </a:p>
        </p:txBody>
      </p:sp>
      <p:sp>
        <p:nvSpPr>
          <p:cNvPr id="132" name="object 130"/>
          <p:cNvSpPr/>
          <p:nvPr/>
        </p:nvSpPr>
        <p:spPr>
          <a:xfrm>
            <a:off x="1027260" y="282784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6659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endParaRPr sz="1451" dirty="0"/>
          </a:p>
        </p:txBody>
      </p:sp>
      <p:sp>
        <p:nvSpPr>
          <p:cNvPr id="133" name="object 131"/>
          <p:cNvSpPr/>
          <p:nvPr/>
        </p:nvSpPr>
        <p:spPr>
          <a:xfrm>
            <a:off x="2272180" y="373994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6659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endParaRPr sz="1451" dirty="0"/>
          </a:p>
        </p:txBody>
      </p:sp>
      <p:sp>
        <p:nvSpPr>
          <p:cNvPr id="134" name="object 132"/>
          <p:cNvSpPr/>
          <p:nvPr/>
        </p:nvSpPr>
        <p:spPr>
          <a:xfrm>
            <a:off x="861425" y="2909610"/>
            <a:ext cx="166987" cy="747413"/>
          </a:xfrm>
          <a:custGeom>
            <a:avLst/>
            <a:gdLst/>
            <a:ahLst/>
            <a:cxnLst/>
            <a:rect l="l" t="t" r="r" b="b"/>
            <a:pathLst>
              <a:path w="184150" h="824229">
                <a:moveTo>
                  <a:pt x="0" y="0"/>
                </a:moveTo>
                <a:lnTo>
                  <a:pt x="0" y="824230"/>
                </a:lnTo>
                <a:lnTo>
                  <a:pt x="184150" y="725170"/>
                </a:lnTo>
                <a:lnTo>
                  <a:pt x="184150" y="99060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1451" dirty="0"/>
          </a:p>
        </p:txBody>
      </p:sp>
      <p:sp>
        <p:nvSpPr>
          <p:cNvPr id="135" name="object 133"/>
          <p:cNvSpPr/>
          <p:nvPr/>
        </p:nvSpPr>
        <p:spPr>
          <a:xfrm>
            <a:off x="861425" y="2909610"/>
            <a:ext cx="166987" cy="747413"/>
          </a:xfrm>
          <a:custGeom>
            <a:avLst/>
            <a:gdLst/>
            <a:ahLst/>
            <a:cxnLst/>
            <a:rect l="l" t="t" r="r" b="b"/>
            <a:pathLst>
              <a:path w="184150" h="824229">
                <a:moveTo>
                  <a:pt x="0" y="824230"/>
                </a:moveTo>
                <a:lnTo>
                  <a:pt x="0" y="0"/>
                </a:lnTo>
                <a:lnTo>
                  <a:pt x="184150" y="99060"/>
                </a:lnTo>
                <a:lnTo>
                  <a:pt x="184150" y="725170"/>
                </a:lnTo>
                <a:lnTo>
                  <a:pt x="0" y="824230"/>
                </a:lnTo>
                <a:close/>
              </a:path>
            </a:pathLst>
          </a:custGeom>
          <a:ln w="18329">
            <a:solidFill>
              <a:srgbClr val="0083D0"/>
            </a:solidFill>
          </a:ln>
        </p:spPr>
        <p:txBody>
          <a:bodyPr wrap="square" lIns="0" tIns="0" rIns="0" bIns="0" rtlCol="0"/>
          <a:lstStyle/>
          <a:p>
            <a:endParaRPr sz="1451" dirty="0"/>
          </a:p>
        </p:txBody>
      </p:sp>
      <p:sp>
        <p:nvSpPr>
          <p:cNvPr id="136" name="object 134"/>
          <p:cNvSpPr/>
          <p:nvPr/>
        </p:nvSpPr>
        <p:spPr>
          <a:xfrm>
            <a:off x="861425" y="36570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83D0"/>
            </a:solidFill>
          </a:ln>
        </p:spPr>
        <p:txBody>
          <a:bodyPr wrap="square" lIns="0" tIns="0" rIns="0" bIns="0" rtlCol="0"/>
          <a:lstStyle/>
          <a:p>
            <a:endParaRPr sz="1451" dirty="0"/>
          </a:p>
        </p:txBody>
      </p:sp>
      <p:sp>
        <p:nvSpPr>
          <p:cNvPr id="137" name="object 135"/>
          <p:cNvSpPr/>
          <p:nvPr/>
        </p:nvSpPr>
        <p:spPr>
          <a:xfrm>
            <a:off x="1028412" y="29096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8329">
            <a:solidFill>
              <a:srgbClr val="0083D0"/>
            </a:solidFill>
          </a:ln>
        </p:spPr>
        <p:txBody>
          <a:bodyPr wrap="square" lIns="0" tIns="0" rIns="0" bIns="0" rtlCol="0"/>
          <a:lstStyle/>
          <a:p>
            <a:endParaRPr sz="1451" dirty="0"/>
          </a:p>
        </p:txBody>
      </p:sp>
      <p:sp>
        <p:nvSpPr>
          <p:cNvPr id="138" name="object 136"/>
          <p:cNvSpPr/>
          <p:nvPr/>
        </p:nvSpPr>
        <p:spPr>
          <a:xfrm>
            <a:off x="2432257" y="2662009"/>
            <a:ext cx="1242617" cy="1243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51" dirty="0"/>
          </a:p>
        </p:txBody>
      </p:sp>
      <p:sp>
        <p:nvSpPr>
          <p:cNvPr id="139" name="object 137"/>
          <p:cNvSpPr/>
          <p:nvPr/>
        </p:nvSpPr>
        <p:spPr>
          <a:xfrm>
            <a:off x="2628612" y="3905777"/>
            <a:ext cx="848757" cy="0"/>
          </a:xfrm>
          <a:custGeom>
            <a:avLst/>
            <a:gdLst/>
            <a:ahLst/>
            <a:cxnLst/>
            <a:rect l="l" t="t" r="r" b="b"/>
            <a:pathLst>
              <a:path w="935989">
                <a:moveTo>
                  <a:pt x="0" y="0"/>
                </a:moveTo>
                <a:lnTo>
                  <a:pt x="935990" y="0"/>
                </a:lnTo>
              </a:path>
            </a:pathLst>
          </a:custGeom>
          <a:ln w="3175">
            <a:solidFill>
              <a:srgbClr val="0083D0"/>
            </a:solidFill>
          </a:ln>
        </p:spPr>
        <p:txBody>
          <a:bodyPr wrap="square" lIns="0" tIns="0" rIns="0" bIns="0" rtlCol="0"/>
          <a:lstStyle/>
          <a:p>
            <a:endParaRPr sz="1451" dirty="0"/>
          </a:p>
        </p:txBody>
      </p:sp>
      <p:sp>
        <p:nvSpPr>
          <p:cNvPr id="140" name="object 138"/>
          <p:cNvSpPr/>
          <p:nvPr/>
        </p:nvSpPr>
        <p:spPr>
          <a:xfrm>
            <a:off x="2432257" y="2849726"/>
            <a:ext cx="0" cy="226873"/>
          </a:xfrm>
          <a:custGeom>
            <a:avLst/>
            <a:gdLst/>
            <a:ahLst/>
            <a:cxnLst/>
            <a:rect l="l" t="t" r="r" b="b"/>
            <a:pathLst>
              <a:path h="250189">
                <a:moveTo>
                  <a:pt x="0" y="0"/>
                </a:moveTo>
                <a:lnTo>
                  <a:pt x="0" y="250189"/>
                </a:lnTo>
              </a:path>
            </a:pathLst>
          </a:custGeom>
          <a:ln w="3175">
            <a:solidFill>
              <a:srgbClr val="0083D0"/>
            </a:solidFill>
          </a:ln>
        </p:spPr>
        <p:txBody>
          <a:bodyPr wrap="square" lIns="0" tIns="0" rIns="0" bIns="0" rtlCol="0"/>
          <a:lstStyle/>
          <a:p>
            <a:endParaRPr sz="1451" dirty="0"/>
          </a:p>
        </p:txBody>
      </p:sp>
      <p:sp>
        <p:nvSpPr>
          <p:cNvPr id="141" name="object 139"/>
          <p:cNvSpPr/>
          <p:nvPr/>
        </p:nvSpPr>
        <p:spPr>
          <a:xfrm>
            <a:off x="2432257" y="3491187"/>
            <a:ext cx="0" cy="226873"/>
          </a:xfrm>
          <a:custGeom>
            <a:avLst/>
            <a:gdLst/>
            <a:ahLst/>
            <a:cxnLst/>
            <a:rect l="l" t="t" r="r" b="b"/>
            <a:pathLst>
              <a:path h="250189">
                <a:moveTo>
                  <a:pt x="0" y="0"/>
                </a:moveTo>
                <a:lnTo>
                  <a:pt x="0" y="250189"/>
                </a:lnTo>
              </a:path>
            </a:pathLst>
          </a:custGeom>
          <a:ln w="3175">
            <a:solidFill>
              <a:srgbClr val="0083D0"/>
            </a:solidFill>
          </a:ln>
        </p:spPr>
        <p:txBody>
          <a:bodyPr wrap="square" lIns="0" tIns="0" rIns="0" bIns="0" rtlCol="0"/>
          <a:lstStyle/>
          <a:p>
            <a:endParaRPr sz="1451" dirty="0"/>
          </a:p>
        </p:txBody>
      </p:sp>
      <p:sp>
        <p:nvSpPr>
          <p:cNvPr id="142" name="object 140"/>
          <p:cNvSpPr/>
          <p:nvPr/>
        </p:nvSpPr>
        <p:spPr>
          <a:xfrm>
            <a:off x="2432257" y="2662009"/>
            <a:ext cx="1243768" cy="1243768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228600" y="0"/>
                </a:moveTo>
                <a:lnTo>
                  <a:pt x="177137" y="7329"/>
                </a:lnTo>
                <a:lnTo>
                  <a:pt x="128256" y="27774"/>
                </a:lnTo>
                <a:lnTo>
                  <a:pt x="84191" y="59021"/>
                </a:lnTo>
                <a:lnTo>
                  <a:pt x="47183" y="98755"/>
                </a:lnTo>
                <a:lnTo>
                  <a:pt x="19466" y="144660"/>
                </a:lnTo>
                <a:lnTo>
                  <a:pt x="3280" y="194424"/>
                </a:lnTo>
                <a:lnTo>
                  <a:pt x="0" y="228600"/>
                </a:lnTo>
                <a:lnTo>
                  <a:pt x="0" y="1143000"/>
                </a:lnTo>
                <a:lnTo>
                  <a:pt x="7256" y="1194049"/>
                </a:lnTo>
                <a:lnTo>
                  <a:pt x="27534" y="1242783"/>
                </a:lnTo>
                <a:lnTo>
                  <a:pt x="58597" y="1286889"/>
                </a:lnTo>
                <a:lnTo>
                  <a:pt x="98206" y="1324051"/>
                </a:lnTo>
                <a:lnTo>
                  <a:pt x="144125" y="1351954"/>
                </a:lnTo>
                <a:lnTo>
                  <a:pt x="194115" y="1368285"/>
                </a:lnTo>
                <a:lnTo>
                  <a:pt x="228600" y="1371600"/>
                </a:lnTo>
                <a:lnTo>
                  <a:pt x="1143000" y="1371600"/>
                </a:lnTo>
                <a:lnTo>
                  <a:pt x="1194049" y="1364270"/>
                </a:lnTo>
                <a:lnTo>
                  <a:pt x="1242783" y="1343825"/>
                </a:lnTo>
                <a:lnTo>
                  <a:pt x="1286889" y="1312578"/>
                </a:lnTo>
                <a:lnTo>
                  <a:pt x="1324051" y="1272844"/>
                </a:lnTo>
                <a:lnTo>
                  <a:pt x="1351954" y="1226939"/>
                </a:lnTo>
                <a:lnTo>
                  <a:pt x="1368285" y="1177175"/>
                </a:lnTo>
                <a:lnTo>
                  <a:pt x="1371600" y="1143000"/>
                </a:lnTo>
                <a:lnTo>
                  <a:pt x="1371600" y="228600"/>
                </a:lnTo>
                <a:lnTo>
                  <a:pt x="1364270" y="177550"/>
                </a:lnTo>
                <a:lnTo>
                  <a:pt x="1343825" y="128816"/>
                </a:lnTo>
                <a:lnTo>
                  <a:pt x="1312578" y="84710"/>
                </a:lnTo>
                <a:lnTo>
                  <a:pt x="1272844" y="47548"/>
                </a:lnTo>
                <a:lnTo>
                  <a:pt x="1226939" y="19645"/>
                </a:lnTo>
                <a:lnTo>
                  <a:pt x="1177175" y="3314"/>
                </a:lnTo>
                <a:lnTo>
                  <a:pt x="1143000" y="0"/>
                </a:lnTo>
                <a:lnTo>
                  <a:pt x="228600" y="0"/>
                </a:lnTo>
                <a:close/>
              </a:path>
            </a:pathLst>
          </a:custGeom>
          <a:ln w="36659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endParaRPr sz="1451" dirty="0"/>
          </a:p>
        </p:txBody>
      </p:sp>
      <p:sp>
        <p:nvSpPr>
          <p:cNvPr id="143" name="object 141"/>
          <p:cNvSpPr/>
          <p:nvPr/>
        </p:nvSpPr>
        <p:spPr>
          <a:xfrm>
            <a:off x="2432257" y="26620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6659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endParaRPr sz="1451" dirty="0"/>
          </a:p>
        </p:txBody>
      </p:sp>
      <p:sp>
        <p:nvSpPr>
          <p:cNvPr id="144" name="object 142"/>
          <p:cNvSpPr/>
          <p:nvPr/>
        </p:nvSpPr>
        <p:spPr>
          <a:xfrm>
            <a:off x="3676026" y="390577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6659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endParaRPr sz="1451" dirty="0"/>
          </a:p>
        </p:txBody>
      </p:sp>
      <p:sp>
        <p:nvSpPr>
          <p:cNvPr id="145" name="object 143"/>
          <p:cNvSpPr/>
          <p:nvPr/>
        </p:nvSpPr>
        <p:spPr>
          <a:xfrm>
            <a:off x="1939356" y="3076598"/>
            <a:ext cx="623036" cy="414589"/>
          </a:xfrm>
          <a:custGeom>
            <a:avLst/>
            <a:gdLst/>
            <a:ahLst/>
            <a:cxnLst/>
            <a:rect l="l" t="t" r="r" b="b"/>
            <a:pathLst>
              <a:path w="687069" h="457200">
                <a:moveTo>
                  <a:pt x="0" y="457200"/>
                </a:moveTo>
                <a:lnTo>
                  <a:pt x="687069" y="457200"/>
                </a:lnTo>
                <a:lnTo>
                  <a:pt x="687069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sz="1451" dirty="0"/>
          </a:p>
        </p:txBody>
      </p:sp>
      <p:sp>
        <p:nvSpPr>
          <p:cNvPr id="146" name="object 144"/>
          <p:cNvSpPr/>
          <p:nvPr/>
        </p:nvSpPr>
        <p:spPr>
          <a:xfrm>
            <a:off x="1027259" y="2993681"/>
            <a:ext cx="912097" cy="580425"/>
          </a:xfrm>
          <a:custGeom>
            <a:avLst/>
            <a:gdLst/>
            <a:ahLst/>
            <a:cxnLst/>
            <a:rect l="l" t="t" r="r" b="b"/>
            <a:pathLst>
              <a:path w="1005839" h="640079">
                <a:moveTo>
                  <a:pt x="1005840" y="0"/>
                </a:moveTo>
                <a:lnTo>
                  <a:pt x="0" y="0"/>
                </a:lnTo>
                <a:lnTo>
                  <a:pt x="0" y="640080"/>
                </a:lnTo>
                <a:lnTo>
                  <a:pt x="1005840" y="640080"/>
                </a:lnTo>
                <a:lnTo>
                  <a:pt x="100584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1451" dirty="0"/>
          </a:p>
        </p:txBody>
      </p:sp>
      <p:sp>
        <p:nvSpPr>
          <p:cNvPr id="147" name="object 145"/>
          <p:cNvSpPr/>
          <p:nvPr/>
        </p:nvSpPr>
        <p:spPr>
          <a:xfrm>
            <a:off x="1027259" y="2993681"/>
            <a:ext cx="912097" cy="580425"/>
          </a:xfrm>
          <a:custGeom>
            <a:avLst/>
            <a:gdLst/>
            <a:ahLst/>
            <a:cxnLst/>
            <a:rect l="l" t="t" r="r" b="b"/>
            <a:pathLst>
              <a:path w="1005839" h="640079">
                <a:moveTo>
                  <a:pt x="502920" y="640080"/>
                </a:moveTo>
                <a:lnTo>
                  <a:pt x="0" y="640080"/>
                </a:lnTo>
                <a:lnTo>
                  <a:pt x="0" y="0"/>
                </a:lnTo>
                <a:lnTo>
                  <a:pt x="1005840" y="0"/>
                </a:lnTo>
                <a:lnTo>
                  <a:pt x="1005840" y="640080"/>
                </a:lnTo>
                <a:lnTo>
                  <a:pt x="502920" y="640080"/>
                </a:lnTo>
                <a:close/>
              </a:path>
            </a:pathLst>
          </a:custGeom>
          <a:ln w="18329">
            <a:solidFill>
              <a:srgbClr val="0083D0"/>
            </a:solidFill>
          </a:ln>
        </p:spPr>
        <p:txBody>
          <a:bodyPr wrap="square" lIns="0" tIns="0" rIns="0" bIns="0" rtlCol="0"/>
          <a:lstStyle/>
          <a:p>
            <a:endParaRPr sz="1451" dirty="0"/>
          </a:p>
        </p:txBody>
      </p:sp>
      <p:sp>
        <p:nvSpPr>
          <p:cNvPr id="148" name="object 146"/>
          <p:cNvSpPr/>
          <p:nvPr/>
        </p:nvSpPr>
        <p:spPr>
          <a:xfrm>
            <a:off x="2562393" y="2827845"/>
            <a:ext cx="980043" cy="912097"/>
          </a:xfrm>
          <a:custGeom>
            <a:avLst/>
            <a:gdLst/>
            <a:ahLst/>
            <a:cxnLst/>
            <a:rect l="l" t="t" r="r" b="b"/>
            <a:pathLst>
              <a:path w="1080770" h="1005839">
                <a:moveTo>
                  <a:pt x="1080770" y="0"/>
                </a:moveTo>
                <a:lnTo>
                  <a:pt x="0" y="0"/>
                </a:lnTo>
                <a:lnTo>
                  <a:pt x="0" y="1005839"/>
                </a:lnTo>
                <a:lnTo>
                  <a:pt x="1080770" y="1005839"/>
                </a:lnTo>
                <a:lnTo>
                  <a:pt x="108077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1451" dirty="0"/>
          </a:p>
        </p:txBody>
      </p:sp>
      <p:sp>
        <p:nvSpPr>
          <p:cNvPr id="149" name="object 147"/>
          <p:cNvSpPr/>
          <p:nvPr/>
        </p:nvSpPr>
        <p:spPr>
          <a:xfrm>
            <a:off x="2562393" y="2827845"/>
            <a:ext cx="980043" cy="912097"/>
          </a:xfrm>
          <a:custGeom>
            <a:avLst/>
            <a:gdLst/>
            <a:ahLst/>
            <a:cxnLst/>
            <a:rect l="l" t="t" r="r" b="b"/>
            <a:pathLst>
              <a:path w="1080770" h="1005839">
                <a:moveTo>
                  <a:pt x="539750" y="1005839"/>
                </a:moveTo>
                <a:lnTo>
                  <a:pt x="0" y="1005839"/>
                </a:lnTo>
                <a:lnTo>
                  <a:pt x="0" y="0"/>
                </a:lnTo>
                <a:lnTo>
                  <a:pt x="1080770" y="0"/>
                </a:lnTo>
                <a:lnTo>
                  <a:pt x="1080770" y="1005839"/>
                </a:lnTo>
                <a:lnTo>
                  <a:pt x="539750" y="1005839"/>
                </a:lnTo>
                <a:close/>
              </a:path>
            </a:pathLst>
          </a:custGeom>
          <a:ln w="18329">
            <a:solidFill>
              <a:srgbClr val="0083D0"/>
            </a:solidFill>
          </a:ln>
        </p:spPr>
        <p:txBody>
          <a:bodyPr wrap="square" lIns="0" tIns="0" rIns="0" bIns="0" rtlCol="0"/>
          <a:lstStyle/>
          <a:p>
            <a:endParaRPr sz="1451" dirty="0"/>
          </a:p>
        </p:txBody>
      </p:sp>
      <p:sp>
        <p:nvSpPr>
          <p:cNvPr id="150" name="object 148"/>
          <p:cNvSpPr txBox="1"/>
          <p:nvPr/>
        </p:nvSpPr>
        <p:spPr>
          <a:xfrm>
            <a:off x="1104420" y="2965530"/>
            <a:ext cx="2255482" cy="4293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607" algn="r"/>
            <a:r>
              <a:rPr sz="1270" spc="-9" dirty="0">
                <a:latin typeface="Arial"/>
                <a:cs typeface="Arial"/>
              </a:rPr>
              <a:t>P</a:t>
            </a:r>
            <a:r>
              <a:rPr sz="1270" spc="5" dirty="0">
                <a:latin typeface="Arial"/>
                <a:cs typeface="Arial"/>
              </a:rPr>
              <a:t>U</a:t>
            </a:r>
            <a:r>
              <a:rPr sz="1270" spc="-5" dirty="0">
                <a:latin typeface="Arial"/>
                <a:cs typeface="Arial"/>
              </a:rPr>
              <a:t>L</a:t>
            </a:r>
            <a:r>
              <a:rPr sz="1270" dirty="0">
                <a:latin typeface="Arial"/>
                <a:cs typeface="Arial"/>
              </a:rPr>
              <a:t>Pv3</a:t>
            </a:r>
          </a:p>
          <a:p>
            <a:pPr marL="11516">
              <a:spcBef>
                <a:spcPts val="299"/>
              </a:spcBef>
            </a:pPr>
            <a:r>
              <a:rPr sz="1270" spc="-14" dirty="0">
                <a:latin typeface="Arial"/>
                <a:cs typeface="Arial"/>
              </a:rPr>
              <a:t>Gr</a:t>
            </a:r>
            <a:r>
              <a:rPr sz="1270" spc="-5" dirty="0">
                <a:latin typeface="Arial"/>
                <a:cs typeface="Arial"/>
              </a:rPr>
              <a:t>ain</a:t>
            </a:r>
            <a:r>
              <a:rPr sz="1270" spc="5" dirty="0">
                <a:latin typeface="Arial"/>
                <a:cs typeface="Arial"/>
              </a:rPr>
              <a:t>C</a:t>
            </a:r>
            <a:r>
              <a:rPr sz="1270" spc="-5" dirty="0">
                <a:latin typeface="Arial"/>
                <a:cs typeface="Arial"/>
              </a:rPr>
              <a:t>am</a:t>
            </a:r>
            <a:endParaRPr sz="1270" dirty="0">
              <a:latin typeface="Arial"/>
              <a:cs typeface="Arial"/>
            </a:endParaRPr>
          </a:p>
        </p:txBody>
      </p:sp>
      <p:sp>
        <p:nvSpPr>
          <p:cNvPr id="151" name="object 149"/>
          <p:cNvSpPr txBox="1"/>
          <p:nvPr/>
        </p:nvSpPr>
        <p:spPr>
          <a:xfrm>
            <a:off x="815761" y="4109016"/>
            <a:ext cx="1210370" cy="5980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41" marR="4607" indent="11516" algn="ctr">
              <a:lnSpc>
                <a:spcPct val="102099"/>
              </a:lnSpc>
            </a:pPr>
            <a:r>
              <a:rPr lang="de-CH" sz="1270" i="1" spc="32" dirty="0" smtClean="0">
                <a:cs typeface="Arial" panose="020B0604020202020204" pitchFamily="34" charset="0"/>
              </a:rPr>
              <a:t>Mixed-Signal</a:t>
            </a:r>
            <a:r>
              <a:rPr sz="1270" i="1" spc="268" dirty="0" smtClean="0">
                <a:cs typeface="Arial" panose="020B0604020202020204" pitchFamily="34" charset="0"/>
              </a:rPr>
              <a:t> </a:t>
            </a:r>
            <a:r>
              <a:rPr sz="1270" i="1" spc="73" dirty="0">
                <a:cs typeface="Arial" panose="020B0604020202020204" pitchFamily="34" charset="0"/>
              </a:rPr>
              <a:t>E</a:t>
            </a:r>
            <a:r>
              <a:rPr sz="1270" i="1" spc="36" dirty="0">
                <a:cs typeface="Arial" panose="020B0604020202020204" pitchFamily="34" charset="0"/>
              </a:rPr>
              <a:t>v</a:t>
            </a:r>
            <a:r>
              <a:rPr sz="1270" i="1" spc="5" dirty="0">
                <a:cs typeface="Arial" panose="020B0604020202020204" pitchFamily="34" charset="0"/>
              </a:rPr>
              <a:t>e</a:t>
            </a:r>
            <a:r>
              <a:rPr sz="1270" i="1" spc="14" dirty="0">
                <a:cs typeface="Arial" panose="020B0604020202020204" pitchFamily="34" charset="0"/>
              </a:rPr>
              <a:t>n</a:t>
            </a:r>
            <a:r>
              <a:rPr sz="1270" i="1" dirty="0">
                <a:cs typeface="Arial" panose="020B0604020202020204" pitchFamily="34" charset="0"/>
              </a:rPr>
              <a:t>t</a:t>
            </a:r>
            <a:r>
              <a:rPr sz="1270" i="1" spc="127" dirty="0">
                <a:cs typeface="Arial" panose="020B0604020202020204" pitchFamily="34" charset="0"/>
              </a:rPr>
              <a:t>-</a:t>
            </a:r>
            <a:r>
              <a:rPr sz="1270" i="1" spc="54" dirty="0">
                <a:cs typeface="Arial" panose="020B0604020202020204" pitchFamily="34" charset="0"/>
              </a:rPr>
              <a:t>b</a:t>
            </a:r>
            <a:r>
              <a:rPr sz="1270" i="1" spc="82" dirty="0">
                <a:cs typeface="Arial" panose="020B0604020202020204" pitchFamily="34" charset="0"/>
              </a:rPr>
              <a:t>a</a:t>
            </a:r>
            <a:r>
              <a:rPr sz="1270" i="1" spc="36" dirty="0">
                <a:cs typeface="Arial" panose="020B0604020202020204" pitchFamily="34" charset="0"/>
              </a:rPr>
              <a:t>s</a:t>
            </a:r>
            <a:r>
              <a:rPr sz="1270" i="1" spc="5" dirty="0">
                <a:cs typeface="Arial" panose="020B0604020202020204" pitchFamily="34" charset="0"/>
              </a:rPr>
              <a:t>e</a:t>
            </a:r>
            <a:r>
              <a:rPr sz="1270" i="1" spc="612" dirty="0">
                <a:cs typeface="Arial" panose="020B0604020202020204" pitchFamily="34" charset="0"/>
              </a:rPr>
              <a:t>d</a:t>
            </a:r>
            <a:r>
              <a:rPr sz="1270" i="1" spc="268" dirty="0">
                <a:cs typeface="Arial" panose="020B0604020202020204" pitchFamily="34" charset="0"/>
              </a:rPr>
              <a:t> </a:t>
            </a:r>
            <a:r>
              <a:rPr sz="1270" i="1" spc="5" dirty="0">
                <a:cs typeface="Arial" panose="020B0604020202020204" pitchFamily="34" charset="0"/>
              </a:rPr>
              <a:t>I</a:t>
            </a:r>
            <a:r>
              <a:rPr sz="1270" i="1" spc="54" dirty="0">
                <a:cs typeface="Arial" panose="020B0604020202020204" pitchFamily="34" charset="0"/>
              </a:rPr>
              <a:t>m</a:t>
            </a:r>
            <a:r>
              <a:rPr sz="1270" i="1" spc="77" dirty="0">
                <a:cs typeface="Arial" panose="020B0604020202020204" pitchFamily="34" charset="0"/>
              </a:rPr>
              <a:t>a</a:t>
            </a:r>
            <a:r>
              <a:rPr sz="1270" i="1" spc="-41" dirty="0">
                <a:cs typeface="Arial" panose="020B0604020202020204" pitchFamily="34" charset="0"/>
              </a:rPr>
              <a:t>g</a:t>
            </a:r>
            <a:r>
              <a:rPr sz="1270" i="1" spc="5" dirty="0">
                <a:cs typeface="Arial" panose="020B0604020202020204" pitchFamily="34" charset="0"/>
              </a:rPr>
              <a:t>e</a:t>
            </a:r>
            <a:r>
              <a:rPr sz="1270" i="1" spc="830" dirty="0">
                <a:cs typeface="Arial" panose="020B0604020202020204" pitchFamily="34" charset="0"/>
              </a:rPr>
              <a:t>r</a:t>
            </a:r>
            <a:endParaRPr sz="1270" dirty="0">
              <a:cs typeface="Arial" panose="020B0604020202020204" pitchFamily="34" charset="0"/>
            </a:endParaRPr>
          </a:p>
        </p:txBody>
      </p:sp>
      <p:sp>
        <p:nvSpPr>
          <p:cNvPr id="152" name="object 150"/>
          <p:cNvSpPr txBox="1"/>
          <p:nvPr/>
        </p:nvSpPr>
        <p:spPr>
          <a:xfrm>
            <a:off x="2580818" y="4126945"/>
            <a:ext cx="1119432" cy="5980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marR="4607" indent="102496" algn="ctr">
              <a:lnSpc>
                <a:spcPct val="102099"/>
              </a:lnSpc>
            </a:pPr>
            <a:r>
              <a:rPr sz="1270" i="1" spc="91" dirty="0">
                <a:cs typeface="Arial" panose="020B0604020202020204" pitchFamily="34" charset="0"/>
              </a:rPr>
              <a:t>D</a:t>
            </a:r>
            <a:r>
              <a:rPr sz="1270" i="1" spc="9" dirty="0">
                <a:cs typeface="Arial" panose="020B0604020202020204" pitchFamily="34" charset="0"/>
              </a:rPr>
              <a:t>i</a:t>
            </a:r>
            <a:r>
              <a:rPr sz="1270" i="1" spc="-41" dirty="0">
                <a:cs typeface="Arial" panose="020B0604020202020204" pitchFamily="34" charset="0"/>
              </a:rPr>
              <a:t>g</a:t>
            </a:r>
            <a:r>
              <a:rPr sz="1270" i="1" spc="9" dirty="0">
                <a:cs typeface="Arial" panose="020B0604020202020204" pitchFamily="34" charset="0"/>
              </a:rPr>
              <a:t>i</a:t>
            </a:r>
            <a:r>
              <a:rPr sz="1270" i="1" dirty="0">
                <a:cs typeface="Arial" panose="020B0604020202020204" pitchFamily="34" charset="0"/>
              </a:rPr>
              <a:t>t</a:t>
            </a:r>
            <a:r>
              <a:rPr sz="1270" i="1" spc="63" dirty="0">
                <a:cs typeface="Arial" panose="020B0604020202020204" pitchFamily="34" charset="0"/>
              </a:rPr>
              <a:t>a</a:t>
            </a:r>
            <a:r>
              <a:rPr sz="1270" i="1" spc="975" dirty="0">
                <a:cs typeface="Arial" panose="020B0604020202020204" pitchFamily="34" charset="0"/>
              </a:rPr>
              <a:t>l</a:t>
            </a:r>
            <a:r>
              <a:rPr sz="1270" i="1" spc="961" dirty="0">
                <a:cs typeface="Arial" panose="020B0604020202020204" pitchFamily="34" charset="0"/>
              </a:rPr>
              <a:t> </a:t>
            </a:r>
            <a:r>
              <a:rPr sz="1270" i="1" spc="73" dirty="0">
                <a:cs typeface="Arial" panose="020B0604020202020204" pitchFamily="34" charset="0"/>
              </a:rPr>
              <a:t>P</a:t>
            </a:r>
            <a:r>
              <a:rPr sz="1270" i="1" spc="82" dirty="0">
                <a:cs typeface="Arial" panose="020B0604020202020204" pitchFamily="34" charset="0"/>
              </a:rPr>
              <a:t>a</a:t>
            </a:r>
            <a:r>
              <a:rPr sz="1270" i="1" spc="-14" dirty="0">
                <a:cs typeface="Arial" panose="020B0604020202020204" pitchFamily="34" charset="0"/>
              </a:rPr>
              <a:t>r</a:t>
            </a:r>
            <a:r>
              <a:rPr sz="1270" i="1" spc="63" dirty="0">
                <a:cs typeface="Arial" panose="020B0604020202020204" pitchFamily="34" charset="0"/>
              </a:rPr>
              <a:t>a</a:t>
            </a:r>
            <a:r>
              <a:rPr sz="1270" i="1" spc="27" dirty="0">
                <a:cs typeface="Arial" panose="020B0604020202020204" pitchFamily="34" charset="0"/>
              </a:rPr>
              <a:t>ll</a:t>
            </a:r>
            <a:r>
              <a:rPr sz="1270" i="1" spc="5" dirty="0">
                <a:cs typeface="Arial" panose="020B0604020202020204" pitchFamily="34" charset="0"/>
              </a:rPr>
              <a:t>e</a:t>
            </a:r>
            <a:r>
              <a:rPr sz="1270" i="1" spc="975" dirty="0">
                <a:cs typeface="Arial" panose="020B0604020202020204" pitchFamily="34" charset="0"/>
              </a:rPr>
              <a:t>l</a:t>
            </a:r>
            <a:r>
              <a:rPr sz="1270" i="1" spc="961" dirty="0">
                <a:cs typeface="Arial" panose="020B0604020202020204" pitchFamily="34" charset="0"/>
              </a:rPr>
              <a:t> </a:t>
            </a:r>
            <a:r>
              <a:rPr sz="1270" i="1" spc="82" dirty="0">
                <a:cs typeface="Arial" panose="020B0604020202020204" pitchFamily="34" charset="0"/>
              </a:rPr>
              <a:t>P</a:t>
            </a:r>
            <a:r>
              <a:rPr sz="1270" i="1" spc="-23" dirty="0">
                <a:cs typeface="Arial" panose="020B0604020202020204" pitchFamily="34" charset="0"/>
              </a:rPr>
              <a:t>r</a:t>
            </a:r>
            <a:r>
              <a:rPr sz="1270" i="1" spc="36" dirty="0">
                <a:cs typeface="Arial" panose="020B0604020202020204" pitchFamily="34" charset="0"/>
              </a:rPr>
              <a:t>o</a:t>
            </a:r>
            <a:r>
              <a:rPr sz="1270" i="1" spc="14" dirty="0">
                <a:cs typeface="Arial" panose="020B0604020202020204" pitchFamily="34" charset="0"/>
              </a:rPr>
              <a:t>c</a:t>
            </a:r>
            <a:r>
              <a:rPr sz="1270" i="1" spc="9" dirty="0">
                <a:cs typeface="Arial" panose="020B0604020202020204" pitchFamily="34" charset="0"/>
              </a:rPr>
              <a:t>e</a:t>
            </a:r>
            <a:r>
              <a:rPr sz="1270" i="1" spc="27" dirty="0">
                <a:cs typeface="Arial" panose="020B0604020202020204" pitchFamily="34" charset="0"/>
              </a:rPr>
              <a:t>s</a:t>
            </a:r>
            <a:r>
              <a:rPr sz="1270" i="1" spc="36" dirty="0">
                <a:cs typeface="Arial" panose="020B0604020202020204" pitchFamily="34" charset="0"/>
              </a:rPr>
              <a:t>so</a:t>
            </a:r>
            <a:r>
              <a:rPr sz="1270" i="1" spc="830" dirty="0">
                <a:cs typeface="Arial" panose="020B0604020202020204" pitchFamily="34" charset="0"/>
              </a:rPr>
              <a:t>r</a:t>
            </a:r>
            <a:endParaRPr sz="1270" dirty="0">
              <a:cs typeface="Arial" panose="020B0604020202020204" pitchFamily="34" charset="0"/>
            </a:endParaRPr>
          </a:p>
        </p:txBody>
      </p:sp>
      <p:sp>
        <p:nvSpPr>
          <p:cNvPr id="153" name="object 151"/>
          <p:cNvSpPr/>
          <p:nvPr/>
        </p:nvSpPr>
        <p:spPr>
          <a:xfrm>
            <a:off x="2796176" y="3153759"/>
            <a:ext cx="497506" cy="4975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51" dirty="0"/>
          </a:p>
        </p:txBody>
      </p:sp>
      <p:sp>
        <p:nvSpPr>
          <p:cNvPr id="155" name="TextBox 154"/>
          <p:cNvSpPr txBox="1"/>
          <p:nvPr/>
        </p:nvSpPr>
        <p:spPr>
          <a:xfrm>
            <a:off x="186135" y="1010404"/>
            <a:ext cx="8848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Smart Visual </a:t>
            </a:r>
            <a:r>
              <a:rPr lang="en-US" sz="1800" b="1" dirty="0" smtClean="0"/>
              <a:t>Sensor</a:t>
            </a:r>
            <a:r>
              <a:rPr lang="en-US" sz="1800" dirty="0" smtClean="0">
                <a:sym typeface="Wingdings" panose="05000000000000000000" pitchFamily="2" charset="2"/>
              </a:rPr>
              <a:t> </a:t>
            </a:r>
            <a:r>
              <a:rPr lang="en-US" sz="1800" dirty="0">
                <a:sym typeface="Wingdings" panose="05000000000000000000" pitchFamily="2" charset="2"/>
              </a:rPr>
              <a:t>idle most of the time (nothing interesting to see)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156" name="TextBox 152"/>
          <p:cNvSpPr txBox="1"/>
          <p:nvPr/>
        </p:nvSpPr>
        <p:spPr>
          <a:xfrm>
            <a:off x="1709516" y="5448861"/>
            <a:ext cx="6271782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A </a:t>
            </a:r>
            <a:r>
              <a:rPr kumimoji="0" lang="de-CH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Neuromorphic</a:t>
            </a:r>
            <a:r>
              <a:rPr kumimoji="0" lang="de-C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Approach </a:t>
            </a:r>
            <a:r>
              <a:rPr kumimoji="0" lang="de-CH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for</a:t>
            </a:r>
            <a:r>
              <a:rPr kumimoji="0" lang="de-C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de-CH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doing</a:t>
            </a:r>
            <a:r>
              <a:rPr kumimoji="0" lang="de-C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de-CH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nothing</a:t>
            </a:r>
            <a:r>
              <a:rPr kumimoji="0" lang="de-CH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de-CH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VERY </a:t>
            </a:r>
            <a:r>
              <a:rPr kumimoji="0" lang="de-CH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well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3310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34</a:t>
            </a:fld>
            <a:endParaRPr lang="de-CH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pc="-27" dirty="0"/>
              <a:t>Gr</a:t>
            </a:r>
            <a:r>
              <a:rPr lang="it-IT" spc="-5" dirty="0"/>
              <a:t>ainCa</a:t>
            </a:r>
            <a:r>
              <a:rPr lang="it-IT" dirty="0"/>
              <a:t>m</a:t>
            </a:r>
            <a:r>
              <a:rPr lang="it-IT" spc="-5" dirty="0"/>
              <a:t> </a:t>
            </a:r>
            <a:r>
              <a:rPr lang="it-IT" spc="-9" dirty="0"/>
              <a:t>I</a:t>
            </a:r>
            <a:r>
              <a:rPr lang="it-IT" dirty="0"/>
              <a:t>ma</a:t>
            </a:r>
            <a:r>
              <a:rPr lang="it-IT" spc="-9" dirty="0"/>
              <a:t>g</a:t>
            </a:r>
            <a:r>
              <a:rPr lang="it-IT" spc="-5" dirty="0"/>
              <a:t>e</a:t>
            </a:r>
            <a:r>
              <a:rPr lang="it-IT" dirty="0"/>
              <a:t>r</a:t>
            </a:r>
            <a:r>
              <a:rPr lang="it-IT" spc="-5" dirty="0"/>
              <a:t> </a:t>
            </a:r>
            <a:r>
              <a:rPr lang="it-IT" dirty="0"/>
              <a:t>(</a:t>
            </a:r>
            <a:r>
              <a:rPr lang="it-IT" spc="-5" dirty="0"/>
              <a:t>FBK)</a:t>
            </a:r>
            <a:endParaRPr lang="it-IT" dirty="0"/>
          </a:p>
        </p:txBody>
      </p:sp>
      <p:sp>
        <p:nvSpPr>
          <p:cNvPr id="8" name="object 4"/>
          <p:cNvSpPr txBox="1"/>
          <p:nvPr/>
        </p:nvSpPr>
        <p:spPr>
          <a:xfrm>
            <a:off x="2902989" y="1356129"/>
            <a:ext cx="530501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2000" spc="-18" dirty="0">
                <a:latin typeface="Arial"/>
                <a:cs typeface="Arial"/>
              </a:rPr>
              <a:t>P</a:t>
            </a:r>
            <a:r>
              <a:rPr sz="2000" spc="-9" dirty="0">
                <a:latin typeface="Arial"/>
                <a:cs typeface="Arial"/>
              </a:rPr>
              <a:t>i</a:t>
            </a:r>
            <a:r>
              <a:rPr sz="2000" spc="5" dirty="0">
                <a:latin typeface="Arial"/>
                <a:cs typeface="Arial"/>
              </a:rPr>
              <a:t>x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-5" dirty="0">
                <a:latin typeface="Arial"/>
                <a:cs typeface="Arial"/>
              </a:rPr>
              <a:t>l</a:t>
            </a:r>
            <a:r>
              <a:rPr sz="2000" spc="-9" dirty="0">
                <a:latin typeface="Arial"/>
                <a:cs typeface="Arial"/>
              </a:rPr>
              <a:t>-</a:t>
            </a:r>
            <a:r>
              <a:rPr sz="2000" spc="-5" dirty="0">
                <a:latin typeface="Arial"/>
                <a:cs typeface="Arial"/>
              </a:rPr>
              <a:t>l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5" dirty="0">
                <a:latin typeface="Arial"/>
                <a:cs typeface="Arial"/>
              </a:rPr>
              <a:t>v</a:t>
            </a:r>
            <a:r>
              <a:rPr sz="2000" dirty="0">
                <a:latin typeface="Arial"/>
                <a:cs typeface="Arial"/>
              </a:rPr>
              <a:t>el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9" dirty="0">
                <a:latin typeface="Arial"/>
                <a:cs typeface="Arial"/>
              </a:rPr>
              <a:t>p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5" dirty="0">
                <a:latin typeface="Arial"/>
                <a:cs typeface="Arial"/>
              </a:rPr>
              <a:t>t</a:t>
            </a:r>
            <a:r>
              <a:rPr sz="2000" spc="-9" dirty="0">
                <a:latin typeface="Arial"/>
                <a:cs typeface="Arial"/>
              </a:rPr>
              <a:t>i</a:t>
            </a:r>
            <a:r>
              <a:rPr sz="2000" spc="9" dirty="0">
                <a:latin typeface="Arial"/>
                <a:cs typeface="Arial"/>
              </a:rPr>
              <a:t>a</a:t>
            </a:r>
            <a:r>
              <a:rPr sz="2000" spc="-9" dirty="0">
                <a:latin typeface="Arial"/>
                <a:cs typeface="Arial"/>
              </a:rPr>
              <a:t>l</a:t>
            </a:r>
            <a:r>
              <a:rPr sz="2000" dirty="0">
                <a:latin typeface="Arial"/>
                <a:cs typeface="Arial"/>
              </a:rPr>
              <a:t>-</a:t>
            </a:r>
            <a:r>
              <a:rPr sz="2000" spc="5" dirty="0">
                <a:latin typeface="Arial"/>
                <a:cs typeface="Arial"/>
              </a:rPr>
              <a:t>c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-14" dirty="0">
                <a:latin typeface="Arial"/>
                <a:cs typeface="Arial"/>
              </a:rPr>
              <a:t>t</a:t>
            </a:r>
            <a:r>
              <a:rPr sz="2000" spc="-18" dirty="0">
                <a:latin typeface="Arial"/>
                <a:cs typeface="Arial"/>
              </a:rPr>
              <a:t>r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5" dirty="0">
                <a:latin typeface="Arial"/>
                <a:cs typeface="Arial"/>
              </a:rPr>
              <a:t>s</a:t>
            </a:r>
            <a:r>
              <a:rPr sz="2000" spc="-9" dirty="0">
                <a:latin typeface="Arial"/>
                <a:cs typeface="Arial"/>
              </a:rPr>
              <a:t>t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9" dirty="0" smtClean="0">
                <a:latin typeface="Arial"/>
                <a:cs typeface="Arial"/>
              </a:rPr>
              <a:t>e</a:t>
            </a:r>
            <a:r>
              <a:rPr sz="2000" spc="-9" dirty="0" smtClean="0">
                <a:latin typeface="Arial"/>
                <a:cs typeface="Arial"/>
              </a:rPr>
              <a:t>xtr</a:t>
            </a:r>
            <a:r>
              <a:rPr sz="2000" dirty="0" smtClean="0">
                <a:latin typeface="Arial"/>
                <a:cs typeface="Arial"/>
              </a:rPr>
              <a:t>a</a:t>
            </a:r>
            <a:r>
              <a:rPr sz="2000" spc="5" dirty="0" smtClean="0">
                <a:latin typeface="Arial"/>
                <a:cs typeface="Arial"/>
              </a:rPr>
              <a:t>c</a:t>
            </a:r>
            <a:r>
              <a:rPr sz="2000" spc="-5" dirty="0" smtClean="0">
                <a:latin typeface="Arial"/>
                <a:cs typeface="Arial"/>
              </a:rPr>
              <a:t>t</a:t>
            </a:r>
            <a:r>
              <a:rPr sz="2000" spc="-9" dirty="0" smtClean="0">
                <a:latin typeface="Arial"/>
                <a:cs typeface="Arial"/>
              </a:rPr>
              <a:t>i</a:t>
            </a:r>
            <a:r>
              <a:rPr sz="2000" dirty="0" smtClean="0">
                <a:latin typeface="Arial"/>
                <a:cs typeface="Arial"/>
              </a:rPr>
              <a:t>on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448850" y="1436377"/>
            <a:ext cx="2072947" cy="20729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0" name="object 6"/>
          <p:cNvSpPr/>
          <p:nvPr/>
        </p:nvSpPr>
        <p:spPr>
          <a:xfrm>
            <a:off x="2496462" y="1850966"/>
            <a:ext cx="3010379" cy="19900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1" name="object 7"/>
          <p:cNvSpPr/>
          <p:nvPr/>
        </p:nvSpPr>
        <p:spPr>
          <a:xfrm>
            <a:off x="6656176" y="3989556"/>
            <a:ext cx="1994635" cy="2007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2" name="object 11"/>
          <p:cNvSpPr txBox="1"/>
          <p:nvPr/>
        </p:nvSpPr>
        <p:spPr>
          <a:xfrm>
            <a:off x="1173230" y="4479050"/>
            <a:ext cx="5401335" cy="148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  <a:spAutoFit/>
          </a:bodyPr>
          <a:lstStyle>
            <a:lvl1pPr marL="361950" indent="-361950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b="1" i="0">
                <a:solidFill>
                  <a:schemeClr val="tx1"/>
                </a:solidFill>
                <a:latin typeface="+mn-lt"/>
                <a:ea typeface="+mn-ea"/>
              </a:defRPr>
            </a:lvl1pPr>
            <a:lvl2pPr marL="628650" indent="-242888" eaLnBrk="1" hangingPunct="1">
              <a:lnSpc>
                <a:spcPts val="2200"/>
              </a:lnSpc>
              <a:spcBef>
                <a:spcPts val="400"/>
              </a:spcBef>
              <a:buClr>
                <a:srgbClr val="7FA7C8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57263" indent="-190500" eaLnBrk="1" hangingPunct="1">
              <a:lnSpc>
                <a:spcPts val="2000"/>
              </a:lnSpc>
              <a:spcBef>
                <a:spcPts val="400"/>
              </a:spcBef>
              <a:buClr>
                <a:srgbClr val="BFD3E3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343025" indent="-195263" eaLnBrk="1" hangingPunct="1">
              <a:lnSpc>
                <a:spcPts val="1800"/>
              </a:lnSpc>
              <a:spcBef>
                <a:spcPts val="200"/>
              </a:spcBef>
              <a:buClr>
                <a:srgbClr val="BFD3E3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1524000" indent="-96838" eaLnBrk="1" hangingPunct="1">
              <a:spcBef>
                <a:spcPct val="20000"/>
              </a:spcBef>
              <a:buClr>
                <a:srgbClr val="BFD3E3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  <a:ea typeface="+mn-ea"/>
              </a:defRPr>
            </a:lvl5pPr>
            <a:lvl6pPr marL="1981200" indent="-96838" fontAlgn="base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Font typeface="Wingdings" pitchFamily="16" charset="2"/>
              <a:buChar char="§"/>
              <a:defRPr sz="1000">
                <a:solidFill>
                  <a:schemeClr val="tx1"/>
                </a:solidFill>
                <a:latin typeface="+mn-lt"/>
                <a:ea typeface="+mn-ea"/>
              </a:defRPr>
            </a:lvl6pPr>
            <a:lvl7pPr marL="2438400" indent="-96838" fontAlgn="base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Font typeface="Wingdings" pitchFamily="16" charset="2"/>
              <a:buChar char="§"/>
              <a:defRPr sz="1000">
                <a:solidFill>
                  <a:schemeClr val="tx1"/>
                </a:solidFill>
                <a:latin typeface="+mn-lt"/>
                <a:ea typeface="+mn-ea"/>
              </a:defRPr>
            </a:lvl7pPr>
            <a:lvl8pPr marL="2895600" indent="-96838" fontAlgn="base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Font typeface="Wingdings" pitchFamily="16" charset="2"/>
              <a:buChar char="§"/>
              <a:defRPr sz="1000">
                <a:solidFill>
                  <a:schemeClr val="tx1"/>
                </a:solidFill>
                <a:latin typeface="+mn-lt"/>
                <a:ea typeface="+mn-ea"/>
              </a:defRPr>
            </a:lvl8pPr>
            <a:lvl9pPr marL="3352800" indent="-96838" fontAlgn="base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Font typeface="Wingdings" pitchFamily="16" charset="2"/>
              <a:buChar char="§"/>
              <a:defRPr sz="1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dirty="0"/>
              <a:t>Analog internal image processing </a:t>
            </a:r>
          </a:p>
          <a:p>
            <a:r>
              <a:rPr sz="1600" b="0" dirty="0"/>
              <a:t>Contrast Extraction</a:t>
            </a:r>
          </a:p>
          <a:p>
            <a:r>
              <a:rPr sz="1600" b="0" dirty="0"/>
              <a:t>Motion Extraction, differencing two successive frames</a:t>
            </a:r>
          </a:p>
          <a:p>
            <a:r>
              <a:rPr sz="1600" b="0" dirty="0"/>
              <a:t>Background Subtraction, differencing the reference image, stored in the memory, with the current frame</a:t>
            </a:r>
          </a:p>
        </p:txBody>
      </p:sp>
      <p:sp>
        <p:nvSpPr>
          <p:cNvPr id="13" name="object 14"/>
          <p:cNvSpPr/>
          <p:nvPr/>
        </p:nvSpPr>
        <p:spPr>
          <a:xfrm>
            <a:off x="5672676" y="2431393"/>
            <a:ext cx="2985044" cy="13589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51"/>
          </a:p>
        </p:txBody>
      </p:sp>
      <p:sp>
        <p:nvSpPr>
          <p:cNvPr id="14" name="object 15"/>
          <p:cNvSpPr/>
          <p:nvPr/>
        </p:nvSpPr>
        <p:spPr>
          <a:xfrm>
            <a:off x="5341006" y="1850966"/>
            <a:ext cx="3399633" cy="4894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51"/>
          </a:p>
        </p:txBody>
      </p:sp>
    </p:spTree>
    <p:extLst>
      <p:ext uri="{BB962C8B-B14F-4D97-AF65-F5344CB8AC3E}">
        <p14:creationId xmlns:p14="http://schemas.microsoft.com/office/powerpoint/2010/main" val="14665110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35</a:t>
            </a:fld>
            <a:endParaRPr lang="de-CH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GrainCam</a:t>
            </a:r>
            <a:r>
              <a:rPr lang="it-IT" dirty="0" smtClean="0"/>
              <a:t> </a:t>
            </a:r>
            <a:r>
              <a:rPr lang="it-IT" dirty="0" err="1" smtClean="0"/>
              <a:t>Readout</a:t>
            </a:r>
            <a:endParaRPr lang="it-IT" dirty="0"/>
          </a:p>
        </p:txBody>
      </p:sp>
      <p:pic>
        <p:nvPicPr>
          <p:cNvPr id="8" name="Immagine 7"/>
          <p:cNvPicPr/>
          <p:nvPr/>
        </p:nvPicPr>
        <p:blipFill>
          <a:blip r:embed="rId2"/>
          <a:stretch>
            <a:fillRect/>
          </a:stretch>
        </p:blipFill>
        <p:spPr>
          <a:xfrm>
            <a:off x="4963165" y="1302228"/>
            <a:ext cx="4183593" cy="4736280"/>
          </a:xfrm>
          <a:prstGeom prst="rect">
            <a:avLst/>
          </a:prstGeom>
          <a:ln>
            <a:noFill/>
          </a:ln>
        </p:spPr>
      </p:pic>
      <p:sp>
        <p:nvSpPr>
          <p:cNvPr id="9" name="Segnaposto contenuto 2"/>
          <p:cNvSpPr>
            <a:spLocks noGrp="1"/>
          </p:cNvSpPr>
          <p:nvPr>
            <p:ph idx="4294967295"/>
          </p:nvPr>
        </p:nvSpPr>
        <p:spPr>
          <a:xfrm>
            <a:off x="42335" y="1083205"/>
            <a:ext cx="5063067" cy="251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 defTabSz="457200">
              <a:buNone/>
            </a:pPr>
            <a:r>
              <a:rPr lang="en-US" sz="1800" kern="1200" dirty="0"/>
              <a:t>Readout modes:</a:t>
            </a:r>
          </a:p>
          <a:p>
            <a:pPr lvl="1" defTabSz="457200">
              <a:buFont typeface="Wingdings" panose="05000000000000000000" pitchFamily="2" charset="2"/>
              <a:buChar char="§"/>
            </a:pPr>
            <a:r>
              <a:rPr lang="en-US" sz="1800" kern="1200" dirty="0">
                <a:cs typeface="+mn-cs"/>
              </a:rPr>
              <a:t>IDLE:  readout the counter of asserted pixels</a:t>
            </a:r>
          </a:p>
          <a:p>
            <a:pPr lvl="1" defTabSz="457200">
              <a:buFont typeface="Wingdings" panose="05000000000000000000" pitchFamily="2" charset="2"/>
              <a:buChar char="§"/>
            </a:pPr>
            <a:r>
              <a:rPr lang="en-US" sz="1800" kern="1200" dirty="0">
                <a:cs typeface="+mn-cs"/>
              </a:rPr>
              <a:t>ACTIVE: sending out the addresses of asserted pixels (address-coded representation), according raster scan order</a:t>
            </a:r>
          </a:p>
          <a:p>
            <a:pPr marL="0" indent="0" defTabSz="457200">
              <a:buNone/>
            </a:pPr>
            <a:r>
              <a:rPr lang="en-US" sz="1800" b="1" kern="1200" dirty="0"/>
              <a:t>Event-based sensing: output frame data bandwidth depends on the external context-activity</a:t>
            </a:r>
          </a:p>
          <a:p>
            <a:pPr marL="0" indent="0" defTabSz="457200">
              <a:buNone/>
            </a:pPr>
            <a:endParaRPr lang="en-US" sz="1800" b="1" kern="1200" dirty="0"/>
          </a:p>
        </p:txBody>
      </p:sp>
      <p:sp>
        <p:nvSpPr>
          <p:cNvPr id="10" name="CustomShape 13"/>
          <p:cNvSpPr/>
          <p:nvPr/>
        </p:nvSpPr>
        <p:spPr>
          <a:xfrm>
            <a:off x="794495" y="4241406"/>
            <a:ext cx="913623" cy="131777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round/>
          </a:ln>
        </p:spPr>
      </p:sp>
      <p:sp>
        <p:nvSpPr>
          <p:cNvPr id="11" name="CustomShape 14"/>
          <p:cNvSpPr/>
          <p:nvPr/>
        </p:nvSpPr>
        <p:spPr>
          <a:xfrm>
            <a:off x="794495" y="4370978"/>
            <a:ext cx="913623" cy="132267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round/>
          </a:ln>
        </p:spPr>
      </p:sp>
      <p:sp>
        <p:nvSpPr>
          <p:cNvPr id="12" name="CustomShape 15"/>
          <p:cNvSpPr/>
          <p:nvPr/>
        </p:nvSpPr>
        <p:spPr>
          <a:xfrm>
            <a:off x="794495" y="4501042"/>
            <a:ext cx="913623" cy="131777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round/>
          </a:ln>
        </p:spPr>
      </p:sp>
      <p:sp>
        <p:nvSpPr>
          <p:cNvPr id="13" name="CustomShape 16"/>
          <p:cNvSpPr/>
          <p:nvPr/>
        </p:nvSpPr>
        <p:spPr>
          <a:xfrm>
            <a:off x="794495" y="4630613"/>
            <a:ext cx="913623" cy="132023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round/>
          </a:ln>
        </p:spPr>
      </p:sp>
      <p:sp>
        <p:nvSpPr>
          <p:cNvPr id="14" name="CustomShape 17"/>
          <p:cNvSpPr/>
          <p:nvPr/>
        </p:nvSpPr>
        <p:spPr>
          <a:xfrm>
            <a:off x="794495" y="4890495"/>
            <a:ext cx="913623" cy="131777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round/>
          </a:ln>
        </p:spPr>
      </p:sp>
      <p:sp>
        <p:nvSpPr>
          <p:cNvPr id="15" name="Line 19"/>
          <p:cNvSpPr/>
          <p:nvPr/>
        </p:nvSpPr>
        <p:spPr>
          <a:xfrm>
            <a:off x="955665" y="4241405"/>
            <a:ext cx="0" cy="780866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6" name="Line 20"/>
          <p:cNvSpPr/>
          <p:nvPr/>
        </p:nvSpPr>
        <p:spPr>
          <a:xfrm>
            <a:off x="1103853" y="4241405"/>
            <a:ext cx="0" cy="780866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7" name="Line 21"/>
          <p:cNvSpPr/>
          <p:nvPr/>
        </p:nvSpPr>
        <p:spPr>
          <a:xfrm>
            <a:off x="1252042" y="4241405"/>
            <a:ext cx="0" cy="780866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8" name="Line 22"/>
          <p:cNvSpPr/>
          <p:nvPr/>
        </p:nvSpPr>
        <p:spPr>
          <a:xfrm>
            <a:off x="1400230" y="4241405"/>
            <a:ext cx="0" cy="780866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9" name="Line 23"/>
          <p:cNvSpPr/>
          <p:nvPr/>
        </p:nvSpPr>
        <p:spPr>
          <a:xfrm>
            <a:off x="1548173" y="4241405"/>
            <a:ext cx="0" cy="780866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20" name="TextShape 24"/>
          <p:cNvSpPr txBox="1"/>
          <p:nvPr/>
        </p:nvSpPr>
        <p:spPr>
          <a:xfrm>
            <a:off x="77042" y="4426807"/>
            <a:ext cx="793414" cy="342708"/>
          </a:xfrm>
          <a:prstGeom prst="rect">
            <a:avLst/>
          </a:prstGeom>
        </p:spPr>
        <p:txBody>
          <a:bodyPr lIns="61235" tIns="30617" rIns="61235" bIns="30617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Frame-based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1" name="Immagine 20"/>
          <p:cNvPicPr/>
          <p:nvPr/>
        </p:nvPicPr>
        <p:blipFill>
          <a:blip r:embed="rId3"/>
          <a:stretch>
            <a:fillRect/>
          </a:stretch>
        </p:blipFill>
        <p:spPr>
          <a:xfrm rot="10800000" flipH="1">
            <a:off x="2043642" y="3336231"/>
            <a:ext cx="1347876" cy="832169"/>
          </a:xfrm>
          <a:prstGeom prst="rect">
            <a:avLst/>
          </a:prstGeom>
          <a:ln>
            <a:noFill/>
          </a:ln>
        </p:spPr>
      </p:pic>
      <p:pic>
        <p:nvPicPr>
          <p:cNvPr id="22" name="Immagine 21"/>
          <p:cNvPicPr/>
          <p:nvPr/>
        </p:nvPicPr>
        <p:blipFill>
          <a:blip r:embed="rId4"/>
          <a:stretch>
            <a:fillRect/>
          </a:stretch>
        </p:blipFill>
        <p:spPr>
          <a:xfrm>
            <a:off x="538692" y="3336232"/>
            <a:ext cx="1345585" cy="821400"/>
          </a:xfrm>
          <a:prstGeom prst="rect">
            <a:avLst/>
          </a:prstGeom>
          <a:ln>
            <a:noFill/>
          </a:ln>
        </p:spPr>
      </p:pic>
      <p:grpSp>
        <p:nvGrpSpPr>
          <p:cNvPr id="23" name="Group 5"/>
          <p:cNvGrpSpPr/>
          <p:nvPr/>
        </p:nvGrpSpPr>
        <p:grpSpPr>
          <a:xfrm>
            <a:off x="1884277" y="4206015"/>
            <a:ext cx="2109131" cy="1484644"/>
            <a:chOff x="1884277" y="4206015"/>
            <a:chExt cx="2109131" cy="1484644"/>
          </a:xfrm>
        </p:grpSpPr>
        <p:grpSp>
          <p:nvGrpSpPr>
            <p:cNvPr id="24" name="Group 4"/>
            <p:cNvGrpSpPr/>
            <p:nvPr/>
          </p:nvGrpSpPr>
          <p:grpSpPr>
            <a:xfrm>
              <a:off x="2400357" y="4206015"/>
              <a:ext cx="561613" cy="1484644"/>
              <a:chOff x="2979233" y="4716058"/>
              <a:chExt cx="417621" cy="780865"/>
            </a:xfrm>
          </p:grpSpPr>
          <p:sp>
            <p:nvSpPr>
              <p:cNvPr id="27" name="CustomShape 5"/>
              <p:cNvSpPr/>
              <p:nvPr/>
            </p:nvSpPr>
            <p:spPr>
              <a:xfrm>
                <a:off x="2979233" y="4716058"/>
                <a:ext cx="417621" cy="131777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round/>
              </a:ln>
            </p:spPr>
            <p:txBody>
              <a:bodyPr wrap="none" lIns="65399" tIns="0" rIns="65399" bIns="0" anchor="t" anchorCtr="0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{x</a:t>
                </a:r>
                <a:r>
                  <a:rPr kumimoji="0" lang="en-US" sz="1000" b="0" i="0" u="none" strike="noStrike" kern="1200" cap="none" spc="0" normalizeH="0" baseline="-101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0</a:t>
                </a: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, y</a:t>
                </a:r>
                <a:r>
                  <a:rPr kumimoji="0" lang="en-US" sz="1000" b="0" i="0" u="none" strike="noStrike" kern="1200" cap="none" spc="0" normalizeH="0" baseline="-101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0</a:t>
                </a:r>
                <a:r>
                  <a:rPr kumimoji="0" 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}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28" name="CustomShape 6"/>
              <p:cNvSpPr/>
              <p:nvPr/>
            </p:nvSpPr>
            <p:spPr>
              <a:xfrm>
                <a:off x="2979233" y="4845874"/>
                <a:ext cx="417621" cy="1320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round/>
              </a:ln>
            </p:spPr>
            <p:txBody>
              <a:bodyPr wrap="none" lIns="65399" tIns="0" rIns="65399" bIns="0" anchor="t" anchorCtr="0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{x</a:t>
                </a:r>
                <a:r>
                  <a:rPr kumimoji="0" lang="en-US" sz="1000" b="0" i="0" u="none" strike="noStrike" kern="1200" cap="none" spc="0" normalizeH="0" baseline="-101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1</a:t>
                </a: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, y</a:t>
                </a:r>
                <a:r>
                  <a:rPr kumimoji="0" lang="en-US" sz="1000" b="0" i="0" u="none" strike="noStrike" kern="1200" cap="none" spc="0" normalizeH="0" baseline="-101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1</a:t>
                </a: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}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29" name="CustomShape 7"/>
              <p:cNvSpPr/>
              <p:nvPr/>
            </p:nvSpPr>
            <p:spPr>
              <a:xfrm>
                <a:off x="2979233" y="4975693"/>
                <a:ext cx="417621" cy="131777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round/>
              </a:ln>
            </p:spPr>
            <p:txBody>
              <a:bodyPr wrap="none" lIns="65399" tIns="0" rIns="65399" bIns="0" anchor="t" anchorCtr="0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{x</a:t>
                </a:r>
                <a:r>
                  <a:rPr kumimoji="0" lang="en-US" sz="1000" b="0" i="0" u="none" strike="noStrike" kern="1200" cap="none" spc="0" normalizeH="0" baseline="-101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2</a:t>
                </a: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, y</a:t>
                </a:r>
                <a:r>
                  <a:rPr kumimoji="0" lang="en-US" sz="1000" b="0" i="0" u="none" strike="noStrike" kern="1200" cap="none" spc="0" normalizeH="0" baseline="-101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2</a:t>
                </a: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}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30" name="CustomShape 8"/>
              <p:cNvSpPr/>
              <p:nvPr/>
            </p:nvSpPr>
            <p:spPr>
              <a:xfrm>
                <a:off x="2979233" y="5105511"/>
                <a:ext cx="417621" cy="131777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round/>
              </a:ln>
            </p:spPr>
            <p:txBody>
              <a:bodyPr wrap="none" lIns="65399" tIns="0" rIns="65399" bIns="0" anchor="t" anchorCtr="0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{x</a:t>
                </a:r>
                <a:r>
                  <a:rPr kumimoji="0" lang="en-US" sz="1000" b="0" i="0" u="none" strike="noStrike" kern="1200" cap="none" spc="0" normalizeH="0" baseline="-101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3</a:t>
                </a: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, y</a:t>
                </a:r>
                <a:r>
                  <a:rPr kumimoji="0" lang="en-US" sz="1000" b="0" i="0" u="none" strike="noStrike" kern="1200" cap="none" spc="0" normalizeH="0" baseline="-101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3</a:t>
                </a: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}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31" name="CustomShape 9"/>
              <p:cNvSpPr/>
              <p:nvPr/>
            </p:nvSpPr>
            <p:spPr>
              <a:xfrm>
                <a:off x="2979233" y="5365146"/>
                <a:ext cx="417621" cy="131777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round/>
              </a:ln>
            </p:spPr>
            <p:txBody>
              <a:bodyPr wrap="none" lIns="65399" tIns="0" rIns="65399" bIns="0" anchor="t" anchorCtr="0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{x</a:t>
                </a:r>
                <a:r>
                  <a:rPr kumimoji="0" lang="en-US" sz="1000" b="0" i="0" u="none" strike="noStrike" kern="1200" cap="none" spc="0" normalizeH="0" baseline="-101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N-1</a:t>
                </a: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, y</a:t>
                </a:r>
                <a:r>
                  <a:rPr kumimoji="0" lang="en-US" sz="1000" b="0" i="0" u="none" strike="noStrike" kern="1200" cap="none" spc="0" normalizeH="0" baseline="-101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N-1</a:t>
                </a: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}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32" name="CustomShape 11"/>
              <p:cNvSpPr/>
              <p:nvPr/>
            </p:nvSpPr>
            <p:spPr>
              <a:xfrm>
                <a:off x="3176899" y="5265700"/>
                <a:ext cx="22045" cy="21800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</p:sp>
          <p:sp>
            <p:nvSpPr>
              <p:cNvPr id="33" name="CustomShape 12"/>
              <p:cNvSpPr/>
              <p:nvPr/>
            </p:nvSpPr>
            <p:spPr>
              <a:xfrm>
                <a:off x="3177144" y="5308810"/>
                <a:ext cx="22045" cy="22045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</p:sp>
        </p:grpSp>
        <p:sp>
          <p:nvSpPr>
            <p:cNvPr id="25" name="TextShape 25"/>
            <p:cNvSpPr txBox="1"/>
            <p:nvPr/>
          </p:nvSpPr>
          <p:spPr>
            <a:xfrm>
              <a:off x="3200295" y="4502220"/>
              <a:ext cx="793113" cy="342708"/>
            </a:xfrm>
            <a:prstGeom prst="rect">
              <a:avLst/>
            </a:prstGeom>
          </p:spPr>
          <p:txBody>
            <a:bodyPr lIns="61235" tIns="30617" rIns="61235" bIns="30617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Event-based</a:t>
              </a:r>
              <a:endPara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6" name="Freccia a destra 25"/>
            <p:cNvSpPr/>
            <p:nvPr/>
          </p:nvSpPr>
          <p:spPr>
            <a:xfrm>
              <a:off x="1884277" y="4531164"/>
              <a:ext cx="433102" cy="215057"/>
            </a:xfrm>
            <a:prstGeom prst="rightArrow">
              <a:avLst/>
            </a:prstGeom>
            <a:solidFill>
              <a:srgbClr val="FF66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Segnaposto contenuto 2"/>
          <p:cNvSpPr txBox="1">
            <a:spLocks/>
          </p:cNvSpPr>
          <p:nvPr/>
        </p:nvSpPr>
        <p:spPr>
          <a:xfrm>
            <a:off x="1163163" y="5759040"/>
            <a:ext cx="5703304" cy="38989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vert="horz" lIns="0" tIns="0" rIns="0" bIns="0" rtlCol="0" anchor="ctr" anchorCtr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F81BD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1769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Ultra </a:t>
            </a:r>
            <a:r>
              <a:rPr kumimoji="0" lang="en-US" sz="176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Power </a:t>
            </a:r>
            <a:r>
              <a:rPr kumimoji="0" lang="en-US" sz="1769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Consumption e.g</a:t>
            </a:r>
            <a:r>
              <a:rPr kumimoji="0" lang="en-US" sz="176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10-20uW @</a:t>
            </a:r>
            <a:r>
              <a:rPr kumimoji="0" lang="en-US" sz="1769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10fps</a:t>
            </a:r>
            <a:endParaRPr kumimoji="0" lang="en-US" sz="122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910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36</a:t>
            </a:fld>
            <a:endParaRPr lang="de-CH" dirty="0"/>
          </a:p>
        </p:txBody>
      </p:sp>
      <p:sp>
        <p:nvSpPr>
          <p:cNvPr id="8" name="Title 34"/>
          <p:cNvSpPr txBox="1">
            <a:spLocks/>
          </p:cNvSpPr>
          <p:nvPr/>
        </p:nvSpPr>
        <p:spPr>
          <a:xfrm>
            <a:off x="326644" y="429366"/>
            <a:ext cx="8601710" cy="383182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Power Management</a:t>
            </a:r>
            <a:endParaRPr lang="en-US" dirty="0"/>
          </a:p>
        </p:txBody>
      </p:sp>
      <p:cxnSp>
        <p:nvCxnSpPr>
          <p:cNvPr id="9" name="Connettore 2 31"/>
          <p:cNvCxnSpPr/>
          <p:nvPr/>
        </p:nvCxnSpPr>
        <p:spPr>
          <a:xfrm>
            <a:off x="1051257" y="4590134"/>
            <a:ext cx="7982988" cy="372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10" name="Connettore 2 32"/>
          <p:cNvCxnSpPr/>
          <p:nvPr/>
        </p:nvCxnSpPr>
        <p:spPr>
          <a:xfrm flipV="1">
            <a:off x="1051257" y="3883175"/>
            <a:ext cx="0" cy="1604048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11" name="CasellaDiTesto 33"/>
          <p:cNvSpPr txBox="1"/>
          <p:nvPr/>
        </p:nvSpPr>
        <p:spPr>
          <a:xfrm>
            <a:off x="24629" y="4316859"/>
            <a:ext cx="1415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Graincam</a:t>
            </a:r>
            <a:endParaRPr lang="en-US" sz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" name="Rettangolo 34"/>
          <p:cNvSpPr/>
          <p:nvPr/>
        </p:nvSpPr>
        <p:spPr>
          <a:xfrm>
            <a:off x="1079003" y="4316859"/>
            <a:ext cx="2961494" cy="281395"/>
          </a:xfrm>
          <a:prstGeom prst="rect">
            <a:avLst/>
          </a:prstGeom>
          <a:solidFill>
            <a:srgbClr val="3E8853"/>
          </a:solidFill>
          <a:ln w="15875" cap="flat" cmpd="sng" algn="ctr">
            <a:solidFill>
              <a:srgbClr val="3E885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IDLE</a:t>
            </a:r>
          </a:p>
        </p:txBody>
      </p:sp>
      <p:cxnSp>
        <p:nvCxnSpPr>
          <p:cNvPr id="13" name="Connettore 2 35"/>
          <p:cNvCxnSpPr/>
          <p:nvPr/>
        </p:nvCxnSpPr>
        <p:spPr>
          <a:xfrm>
            <a:off x="1051257" y="5198798"/>
            <a:ext cx="7982988" cy="1053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14" name="CasellaDiTesto 36"/>
          <p:cNvSpPr txBox="1"/>
          <p:nvPr/>
        </p:nvSpPr>
        <p:spPr>
          <a:xfrm>
            <a:off x="20003" y="4917403"/>
            <a:ext cx="1415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PULP</a:t>
            </a:r>
          </a:p>
        </p:txBody>
      </p:sp>
      <p:sp>
        <p:nvSpPr>
          <p:cNvPr id="15" name="Rettangolo 37"/>
          <p:cNvSpPr/>
          <p:nvPr/>
        </p:nvSpPr>
        <p:spPr>
          <a:xfrm>
            <a:off x="1074377" y="4917403"/>
            <a:ext cx="2938374" cy="281395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85000"/>
                  <a:satMod val="130000"/>
                </a:sysClr>
              </a:gs>
              <a:gs pos="34000">
                <a:sysClr val="windowText" lastClr="000000">
                  <a:shade val="87000"/>
                  <a:satMod val="125000"/>
                </a:sysClr>
              </a:gs>
              <a:gs pos="70000">
                <a:sysClr val="windowText" lastClr="000000">
                  <a:tint val="100000"/>
                  <a:shade val="90000"/>
                  <a:satMod val="130000"/>
                </a:sysClr>
              </a:gs>
              <a:gs pos="100000">
                <a:sysClr val="windowText" lastClr="000000">
                  <a:tint val="100000"/>
                  <a:shade val="100000"/>
                  <a:satMod val="110000"/>
                </a:sysClr>
              </a:gs>
            </a:gsLst>
            <a:path path="circle">
              <a:fillToRect l="100000" t="100000" r="100000" b="100000"/>
            </a:path>
          </a:gra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Deep Sleep</a:t>
            </a:r>
          </a:p>
        </p:txBody>
      </p:sp>
      <p:cxnSp>
        <p:nvCxnSpPr>
          <p:cNvPr id="16" name="Connettore 2 38"/>
          <p:cNvCxnSpPr/>
          <p:nvPr/>
        </p:nvCxnSpPr>
        <p:spPr>
          <a:xfrm flipV="1">
            <a:off x="4040499" y="3883175"/>
            <a:ext cx="0" cy="1495271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17" name="Callout 1 39"/>
          <p:cNvSpPr/>
          <p:nvPr/>
        </p:nvSpPr>
        <p:spPr>
          <a:xfrm>
            <a:off x="1362940" y="3613850"/>
            <a:ext cx="2289104" cy="419142"/>
          </a:xfrm>
          <a:prstGeom prst="borderCallout1">
            <a:avLst>
              <a:gd name="adj1" fmla="val 63512"/>
              <a:gd name="adj2" fmla="val 101364"/>
              <a:gd name="adj3" fmla="val 169940"/>
              <a:gd name="adj4" fmla="val 113787"/>
            </a:avLst>
          </a:prstGeom>
          <a:solidFill>
            <a:sysClr val="window" lastClr="FFFFFF"/>
          </a:solidFill>
          <a:ln w="15875" cap="flat" cmpd="sng" algn="ctr">
            <a:solidFill>
              <a:srgbClr val="3E88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#events &gt; threshold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Switch to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</a:t>
            </a:r>
          </a:p>
        </p:txBody>
      </p:sp>
      <p:sp>
        <p:nvSpPr>
          <p:cNvPr id="18" name="Rettangolo 40"/>
          <p:cNvSpPr/>
          <p:nvPr/>
        </p:nvSpPr>
        <p:spPr>
          <a:xfrm>
            <a:off x="4059005" y="4316859"/>
            <a:ext cx="2153139" cy="281395"/>
          </a:xfrm>
          <a:prstGeom prst="rect">
            <a:avLst/>
          </a:prstGeom>
          <a:solidFill>
            <a:srgbClr val="62A39F"/>
          </a:solidFill>
          <a:ln w="15875" cap="flat" cmpd="sng" algn="ctr">
            <a:solidFill>
              <a:srgbClr val="62A39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</a:t>
            </a:r>
          </a:p>
        </p:txBody>
      </p:sp>
      <p:sp>
        <p:nvSpPr>
          <p:cNvPr id="19" name="Rettangolo 41"/>
          <p:cNvSpPr/>
          <p:nvPr/>
        </p:nvSpPr>
        <p:spPr>
          <a:xfrm>
            <a:off x="4035872" y="4917403"/>
            <a:ext cx="2176272" cy="281395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85000"/>
                  <a:satMod val="130000"/>
                </a:sysClr>
              </a:gs>
              <a:gs pos="34000">
                <a:sysClr val="windowText" lastClr="000000">
                  <a:shade val="87000"/>
                  <a:satMod val="125000"/>
                </a:sysClr>
              </a:gs>
              <a:gs pos="70000">
                <a:sysClr val="windowText" lastClr="000000">
                  <a:tint val="100000"/>
                  <a:shade val="90000"/>
                  <a:satMod val="130000"/>
                </a:sysClr>
              </a:gs>
              <a:gs pos="100000">
                <a:sysClr val="windowText" lastClr="000000">
                  <a:tint val="100000"/>
                  <a:shade val="100000"/>
                  <a:satMod val="110000"/>
                </a:sysClr>
              </a:gs>
            </a:gsLst>
            <a:path path="circle">
              <a:fillToRect l="100000" t="100000" r="100000" b="100000"/>
            </a:path>
          </a:gra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Deep Sleep</a:t>
            </a:r>
          </a:p>
        </p:txBody>
      </p:sp>
      <p:sp>
        <p:nvSpPr>
          <p:cNvPr id="20" name="CasellaDiTesto 42"/>
          <p:cNvSpPr txBox="1"/>
          <p:nvPr/>
        </p:nvSpPr>
        <p:spPr>
          <a:xfrm>
            <a:off x="1772671" y="4598254"/>
            <a:ext cx="1526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10</a:t>
            </a:r>
            <a:r>
              <a:rPr lang="el-GR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μ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 @10fps</a:t>
            </a:r>
          </a:p>
        </p:txBody>
      </p:sp>
      <p:sp>
        <p:nvSpPr>
          <p:cNvPr id="21" name="CasellaDiTesto 43"/>
          <p:cNvSpPr txBox="1"/>
          <p:nvPr/>
        </p:nvSpPr>
        <p:spPr>
          <a:xfrm>
            <a:off x="2077884" y="5269667"/>
            <a:ext cx="1526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7</a:t>
            </a:r>
            <a:r>
              <a:rPr lang="el-GR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μ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</a:t>
            </a:r>
          </a:p>
        </p:txBody>
      </p:sp>
      <p:sp>
        <p:nvSpPr>
          <p:cNvPr id="22" name="Rettangolo 44"/>
          <p:cNvSpPr/>
          <p:nvPr/>
        </p:nvSpPr>
        <p:spPr>
          <a:xfrm>
            <a:off x="6230650" y="4316859"/>
            <a:ext cx="1098749" cy="281395"/>
          </a:xfrm>
          <a:prstGeom prst="rect">
            <a:avLst/>
          </a:prstGeom>
          <a:solidFill>
            <a:srgbClr val="62A39F"/>
          </a:solidFill>
          <a:ln w="15875" cap="flat" cmpd="sng" algn="ctr">
            <a:solidFill>
              <a:srgbClr val="62A39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READOUT</a:t>
            </a:r>
          </a:p>
        </p:txBody>
      </p:sp>
      <p:cxnSp>
        <p:nvCxnSpPr>
          <p:cNvPr id="23" name="Connettore 2 45"/>
          <p:cNvCxnSpPr/>
          <p:nvPr/>
        </p:nvCxnSpPr>
        <p:spPr>
          <a:xfrm flipV="1">
            <a:off x="6230650" y="4180349"/>
            <a:ext cx="0" cy="417906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tailEnd type="triangle"/>
          </a:ln>
          <a:effectLst/>
        </p:spPr>
      </p:cxnSp>
      <p:sp>
        <p:nvSpPr>
          <p:cNvPr id="24" name="Callout 1 46"/>
          <p:cNvSpPr/>
          <p:nvPr/>
        </p:nvSpPr>
        <p:spPr>
          <a:xfrm>
            <a:off x="4791962" y="3568112"/>
            <a:ext cx="1110800" cy="514176"/>
          </a:xfrm>
          <a:prstGeom prst="borderCallout1">
            <a:avLst>
              <a:gd name="adj1" fmla="val 63512"/>
              <a:gd name="adj2" fmla="val 101364"/>
              <a:gd name="adj3" fmla="val 128399"/>
              <a:gd name="adj4" fmla="val 120032"/>
            </a:avLst>
          </a:prstGeom>
          <a:solidFill>
            <a:sysClr val="window" lastClr="FFFFFF"/>
          </a:solidFill>
          <a:ln w="15875" cap="flat" cmpd="sng" algn="ctr">
            <a:solidFill>
              <a:srgbClr val="3E88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Wake-up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</a:t>
            </a:r>
          </a:p>
        </p:txBody>
      </p:sp>
      <p:sp>
        <p:nvSpPr>
          <p:cNvPr id="25" name="Rettangolo 47"/>
          <p:cNvSpPr/>
          <p:nvPr/>
        </p:nvSpPr>
        <p:spPr>
          <a:xfrm>
            <a:off x="6239891" y="4912758"/>
            <a:ext cx="1098749" cy="303372"/>
          </a:xfrm>
          <a:prstGeom prst="rect">
            <a:avLst/>
          </a:prstGeom>
          <a:solidFill>
            <a:srgbClr val="62A39F"/>
          </a:solidFill>
          <a:ln w="15875" cap="flat" cmpd="sng" algn="ctr">
            <a:solidFill>
              <a:srgbClr val="62A39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Trasfer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Connettore 2 48"/>
          <p:cNvCxnSpPr/>
          <p:nvPr/>
        </p:nvCxnSpPr>
        <p:spPr>
          <a:xfrm flipV="1">
            <a:off x="7363646" y="4205111"/>
            <a:ext cx="0" cy="417906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tailEnd type="triangle"/>
          </a:ln>
          <a:effectLst/>
        </p:spPr>
      </p:cxnSp>
      <p:sp>
        <p:nvSpPr>
          <p:cNvPr id="27" name="Callout 1 49"/>
          <p:cNvSpPr/>
          <p:nvPr/>
        </p:nvSpPr>
        <p:spPr>
          <a:xfrm>
            <a:off x="6961514" y="3603559"/>
            <a:ext cx="735769" cy="401972"/>
          </a:xfrm>
          <a:prstGeom prst="borderCallout1">
            <a:avLst>
              <a:gd name="adj1" fmla="val 105053"/>
              <a:gd name="adj2" fmla="val 70140"/>
              <a:gd name="adj3" fmla="val 143059"/>
              <a:gd name="adj4" fmla="val 56973"/>
            </a:avLst>
          </a:prstGeom>
          <a:solidFill>
            <a:sysClr val="window" lastClr="FFFFFF"/>
          </a:solidFill>
          <a:ln w="15875" cap="flat" cmpd="sng" algn="ctr">
            <a:solidFill>
              <a:srgbClr val="3E885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</a:t>
            </a:r>
          </a:p>
        </p:txBody>
      </p:sp>
      <p:sp>
        <p:nvSpPr>
          <p:cNvPr id="28" name="Rettangolo 50"/>
          <p:cNvSpPr/>
          <p:nvPr/>
        </p:nvSpPr>
        <p:spPr>
          <a:xfrm>
            <a:off x="7363646" y="4913379"/>
            <a:ext cx="1098749" cy="303372"/>
          </a:xfrm>
          <a:prstGeom prst="rect">
            <a:avLst/>
          </a:prstGeom>
          <a:solidFill>
            <a:srgbClr val="62A39F"/>
          </a:solidFill>
          <a:ln w="15875" cap="flat" cmpd="sng" algn="ctr">
            <a:solidFill>
              <a:srgbClr val="62A39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Processing</a:t>
            </a:r>
          </a:p>
        </p:txBody>
      </p:sp>
      <p:sp>
        <p:nvSpPr>
          <p:cNvPr id="29" name="CasellaDiTesto 51"/>
          <p:cNvSpPr txBox="1"/>
          <p:nvPr/>
        </p:nvSpPr>
        <p:spPr>
          <a:xfrm>
            <a:off x="4926545" y="4615269"/>
            <a:ext cx="17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10-20</a:t>
            </a:r>
            <a:r>
              <a:rPr lang="el-GR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μ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 @10fps</a:t>
            </a:r>
          </a:p>
        </p:txBody>
      </p:sp>
      <p:sp>
        <p:nvSpPr>
          <p:cNvPr id="30" name="CasellaDiTesto 52"/>
          <p:cNvSpPr txBox="1"/>
          <p:nvPr/>
        </p:nvSpPr>
        <p:spPr>
          <a:xfrm>
            <a:off x="6112234" y="5269667"/>
            <a:ext cx="2780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2.88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mW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Active Power @ 0.55V , 81MHz </a:t>
            </a:r>
          </a:p>
        </p:txBody>
      </p:sp>
      <p:sp>
        <p:nvSpPr>
          <p:cNvPr id="31" name="CustomShape 1"/>
          <p:cNvSpPr/>
          <p:nvPr/>
        </p:nvSpPr>
        <p:spPr>
          <a:xfrm>
            <a:off x="2724530" y="1556792"/>
            <a:ext cx="3047760" cy="1554480"/>
          </a:xfrm>
          <a:prstGeom prst="roundRect">
            <a:avLst>
              <a:gd name="adj" fmla="val 3600"/>
            </a:avLst>
          </a:prstGeom>
          <a:noFill/>
          <a:ln w="18360">
            <a:solidFill>
              <a:srgbClr val="000000"/>
            </a:solidFill>
            <a:custDash>
              <a:ds d="197000" sp="197000"/>
            </a:custDash>
            <a:rou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" name="CustomShape 3"/>
          <p:cNvSpPr/>
          <p:nvPr/>
        </p:nvSpPr>
        <p:spPr>
          <a:xfrm>
            <a:off x="2724530" y="1831112"/>
            <a:ext cx="1371600" cy="1005840"/>
          </a:xfrm>
          <a:prstGeom prst="roundRect">
            <a:avLst>
              <a:gd name="adj" fmla="val 3600"/>
            </a:avLst>
          </a:prstGeom>
          <a:gradFill>
            <a:gsLst>
              <a:gs pos="0">
                <a:srgbClr val="3F4F3D"/>
              </a:gs>
              <a:gs pos="100000">
                <a:srgbClr val="83A67F"/>
              </a:gs>
            </a:gsLst>
            <a:lin ang="1800000"/>
          </a:gradFill>
          <a:ln w="36720">
            <a:solidFill>
              <a:srgbClr val="3465A4"/>
            </a:solidFill>
            <a:rou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CustomShape 5"/>
          <p:cNvSpPr/>
          <p:nvPr/>
        </p:nvSpPr>
        <p:spPr>
          <a:xfrm>
            <a:off x="4272890" y="1648592"/>
            <a:ext cx="1371600" cy="1371600"/>
          </a:xfrm>
          <a:prstGeom prst="roundRect">
            <a:avLst>
              <a:gd name="adj" fmla="val 3600"/>
            </a:avLst>
          </a:prstGeom>
          <a:gradFill>
            <a:gsLst>
              <a:gs pos="0">
                <a:srgbClr val="3F4F3D"/>
              </a:gs>
              <a:gs pos="100000">
                <a:srgbClr val="83A67F"/>
              </a:gs>
            </a:gsLst>
            <a:lin ang="1800000"/>
          </a:gradFill>
          <a:ln w="36720">
            <a:solidFill>
              <a:srgbClr val="3465A4"/>
            </a:solidFill>
            <a:rou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4" name="CustomShape 6"/>
          <p:cNvSpPr/>
          <p:nvPr/>
        </p:nvSpPr>
        <p:spPr>
          <a:xfrm>
            <a:off x="3730370" y="2105432"/>
            <a:ext cx="686159" cy="457200"/>
          </a:xfrm>
          <a:prstGeom prst="rect">
            <a:avLst/>
          </a:prstGeom>
          <a:solidFill>
            <a:srgbClr val="DDDDDD">
              <a:alpha val="83000"/>
            </a:srgb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5" name="CustomShape 7"/>
          <p:cNvSpPr/>
          <p:nvPr/>
        </p:nvSpPr>
        <p:spPr>
          <a:xfrm>
            <a:off x="2724530" y="2013992"/>
            <a:ext cx="1005840" cy="640080"/>
          </a:xfrm>
          <a:prstGeom prst="rect">
            <a:avLst/>
          </a:prstGeom>
          <a:gradFill rotWithShape="1">
            <a:gsLst>
              <a:gs pos="0">
                <a:sysClr val="window" lastClr="FFFFFF">
                  <a:tint val="96000"/>
                  <a:shade val="99000"/>
                  <a:satMod val="140000"/>
                </a:sysClr>
              </a:gs>
              <a:gs pos="65000">
                <a:sysClr val="window" lastClr="FFFFFF">
                  <a:tint val="100000"/>
                  <a:shade val="80000"/>
                  <a:satMod val="130000"/>
                </a:sysClr>
              </a:gs>
              <a:gs pos="100000">
                <a:sysClr val="window" lastClr="FFFFFF">
                  <a:tint val="100000"/>
                  <a:shade val="48000"/>
                  <a:satMod val="120000"/>
                </a:sysClr>
              </a:gs>
            </a:gsLst>
            <a:lin ang="16200000" scaled="0"/>
          </a:gradFill>
          <a:ln w="18360">
            <a:solidFill>
              <a:srgbClr val="0084D1"/>
            </a:solidFill>
            <a:round/>
          </a:ln>
          <a:effectLst/>
        </p:spPr>
        <p:txBody>
          <a:bodyPr wrap="none" lIns="99000" tIns="54000" rIns="99000" bIns="540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Graincam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CustomShape 8"/>
          <p:cNvSpPr/>
          <p:nvPr/>
        </p:nvSpPr>
        <p:spPr>
          <a:xfrm>
            <a:off x="4416530" y="1831112"/>
            <a:ext cx="1081440" cy="1005840"/>
          </a:xfrm>
          <a:prstGeom prst="rect">
            <a:avLst/>
          </a:prstGeom>
          <a:gradFill rotWithShape="1">
            <a:gsLst>
              <a:gs pos="0">
                <a:sysClr val="window" lastClr="FFFFFF">
                  <a:tint val="96000"/>
                  <a:shade val="99000"/>
                  <a:satMod val="140000"/>
                </a:sysClr>
              </a:gs>
              <a:gs pos="65000">
                <a:sysClr val="window" lastClr="FFFFFF">
                  <a:tint val="100000"/>
                  <a:shade val="80000"/>
                  <a:satMod val="130000"/>
                </a:sysClr>
              </a:gs>
              <a:gs pos="100000">
                <a:sysClr val="window" lastClr="FFFFFF">
                  <a:tint val="100000"/>
                  <a:shade val="48000"/>
                  <a:satMod val="120000"/>
                </a:sysClr>
              </a:gs>
            </a:gsLst>
            <a:lin ang="16200000" scaled="0"/>
          </a:gradFill>
          <a:ln w="15875" cap="flat" cmpd="sng" algn="ctr">
            <a:solidFill>
              <a:srgbClr val="2683C6"/>
            </a:solidFill>
            <a:prstDash val="solid"/>
          </a:ln>
          <a:effectLst/>
        </p:spPr>
        <p:txBody>
          <a:bodyPr wrap="none" lIns="99000" tIns="54000" rIns="99000" bIns="540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PULP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rapezio 59"/>
          <p:cNvSpPr/>
          <p:nvPr/>
        </p:nvSpPr>
        <p:spPr>
          <a:xfrm rot="5400000">
            <a:off x="2123830" y="2238843"/>
            <a:ext cx="960302" cy="192967"/>
          </a:xfrm>
          <a:prstGeom prst="trapezoid">
            <a:avLst>
              <a:gd name="adj" fmla="val 76920"/>
            </a:avLst>
          </a:prstGeom>
          <a:gradFill rotWithShape="1">
            <a:gsLst>
              <a:gs pos="0">
                <a:sysClr val="window" lastClr="FFFFFF">
                  <a:tint val="96000"/>
                  <a:shade val="99000"/>
                  <a:satMod val="140000"/>
                </a:sysClr>
              </a:gs>
              <a:gs pos="65000">
                <a:sysClr val="window" lastClr="FFFFFF">
                  <a:tint val="100000"/>
                  <a:shade val="80000"/>
                  <a:satMod val="130000"/>
                </a:sysClr>
              </a:gs>
              <a:gs pos="100000">
                <a:sysClr val="window" lastClr="FFFFFF">
                  <a:tint val="100000"/>
                  <a:shade val="48000"/>
                  <a:satMod val="120000"/>
                </a:sysClr>
              </a:gs>
            </a:gsLst>
            <a:lin ang="16200000" scaled="0"/>
          </a:gradFill>
          <a:ln w="15875" cap="flat" cmpd="sng" algn="ctr">
            <a:solidFill>
              <a:srgbClr val="1CADE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ttangolo 37"/>
          <p:cNvSpPr/>
          <p:nvPr/>
        </p:nvSpPr>
        <p:spPr>
          <a:xfrm>
            <a:off x="2204863" y="6298196"/>
            <a:ext cx="4572000" cy="430887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100" b="1" dirty="0"/>
              <a:t>M. </a:t>
            </a:r>
            <a:r>
              <a:rPr lang="it-IT" sz="1100" b="1" dirty="0" err="1"/>
              <a:t>Rusci</a:t>
            </a:r>
            <a:r>
              <a:rPr lang="it-IT" sz="1100" b="1" dirty="0"/>
              <a:t>, </a:t>
            </a:r>
            <a:r>
              <a:rPr lang="it-IT" sz="1100" b="1" dirty="0" smtClean="0"/>
              <a:t>et. </a:t>
            </a:r>
            <a:r>
              <a:rPr lang="it-IT" sz="1100" b="1" dirty="0"/>
              <a:t>a</a:t>
            </a:r>
            <a:r>
              <a:rPr lang="it-IT" sz="1100" b="1" dirty="0" smtClean="0"/>
              <a:t>l., </a:t>
            </a:r>
            <a:r>
              <a:rPr lang="it-IT" sz="1100" b="1" dirty="0"/>
              <a:t>"A Sub-</a:t>
            </a:r>
            <a:r>
              <a:rPr lang="it-IT" sz="1100" b="1" dirty="0" err="1"/>
              <a:t>mW</a:t>
            </a:r>
            <a:r>
              <a:rPr lang="it-IT" sz="1100" b="1" dirty="0"/>
              <a:t> </a:t>
            </a:r>
            <a:r>
              <a:rPr lang="it-IT" sz="1100" b="1" dirty="0" err="1"/>
              <a:t>IoT-Endnode</a:t>
            </a:r>
            <a:r>
              <a:rPr lang="it-IT" sz="1100" b="1" dirty="0"/>
              <a:t> for Always-On Visual </a:t>
            </a:r>
            <a:r>
              <a:rPr lang="it-IT" sz="1100" b="1" dirty="0" err="1"/>
              <a:t>Monitoring</a:t>
            </a:r>
            <a:r>
              <a:rPr lang="it-IT" sz="1100" b="1" dirty="0"/>
              <a:t> and Smart </a:t>
            </a:r>
            <a:r>
              <a:rPr lang="it-IT" sz="1100" b="1" dirty="0" err="1"/>
              <a:t>Triggering</a:t>
            </a:r>
            <a:r>
              <a:rPr lang="it-IT" sz="1100" b="1" dirty="0"/>
              <a:t>," in IEEE </a:t>
            </a:r>
            <a:r>
              <a:rPr lang="it-IT" sz="1100" b="1" dirty="0" err="1" smtClean="0"/>
              <a:t>IoT</a:t>
            </a:r>
            <a:r>
              <a:rPr lang="it-IT" sz="1100" b="1" dirty="0" smtClean="0"/>
              <a:t> </a:t>
            </a:r>
            <a:r>
              <a:rPr lang="it-IT" sz="1100" b="1" dirty="0"/>
              <a:t>Journal, </a:t>
            </a:r>
            <a:r>
              <a:rPr lang="it-IT" sz="1100" b="1" dirty="0" smtClean="0"/>
              <a:t>2017</a:t>
            </a:r>
            <a:r>
              <a:rPr lang="it-IT" sz="11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7424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 animBg="1"/>
      <p:bldP spid="18" grpId="0" animBg="1"/>
      <p:bldP spid="19" grpId="0" animBg="1"/>
      <p:bldP spid="20" grpId="0"/>
      <p:bldP spid="21" grpId="0"/>
      <p:bldP spid="22" grpId="0" animBg="1"/>
      <p:bldP spid="24" grpId="0" animBg="1"/>
      <p:bldP spid="25" grpId="0" animBg="1"/>
      <p:bldP spid="27" grpId="0" animBg="1"/>
      <p:bldP spid="28" grpId="0" animBg="1"/>
      <p:bldP spid="29" grpId="0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37</a:t>
            </a:fld>
            <a:endParaRPr lang="de-CH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Event-Driven Binary Deep Network</a:t>
            </a:r>
            <a:endParaRPr lang="it-IT" dirty="0"/>
          </a:p>
        </p:txBody>
      </p:sp>
      <p:grpSp>
        <p:nvGrpSpPr>
          <p:cNvPr id="8" name="Gruppo 1"/>
          <p:cNvGrpSpPr/>
          <p:nvPr/>
        </p:nvGrpSpPr>
        <p:grpSpPr>
          <a:xfrm>
            <a:off x="575733" y="1998133"/>
            <a:ext cx="8024821" cy="3396671"/>
            <a:chOff x="1267472" y="1820041"/>
            <a:chExt cx="10199933" cy="4230030"/>
          </a:xfrm>
        </p:grpSpPr>
        <p:sp>
          <p:nvSpPr>
            <p:cNvPr id="9" name="Cubo 179"/>
            <p:cNvSpPr/>
            <p:nvPr/>
          </p:nvSpPr>
          <p:spPr>
            <a:xfrm>
              <a:off x="3094314" y="2219376"/>
              <a:ext cx="570205" cy="1409548"/>
            </a:xfrm>
            <a:prstGeom prst="cube">
              <a:avLst>
                <a:gd name="adj" fmla="val 85618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ccia a destra rientrata 146"/>
            <p:cNvSpPr/>
            <p:nvPr/>
          </p:nvSpPr>
          <p:spPr>
            <a:xfrm>
              <a:off x="3713133" y="2630465"/>
              <a:ext cx="1331429" cy="572363"/>
            </a:xfrm>
            <a:prstGeom prst="notchedRightArrow">
              <a:avLst>
                <a:gd name="adj1" fmla="val 28115"/>
                <a:gd name="adj2" fmla="val 5437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Cubo 69"/>
            <p:cNvSpPr/>
            <p:nvPr/>
          </p:nvSpPr>
          <p:spPr>
            <a:xfrm>
              <a:off x="5097998" y="2241295"/>
              <a:ext cx="570205" cy="1409548"/>
            </a:xfrm>
            <a:prstGeom prst="cube">
              <a:avLst>
                <a:gd name="adj" fmla="val 9440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Parallelogramma 70"/>
            <p:cNvSpPr/>
            <p:nvPr/>
          </p:nvSpPr>
          <p:spPr>
            <a:xfrm rot="16200000" flipV="1">
              <a:off x="5219790" y="2689572"/>
              <a:ext cx="537660" cy="211524"/>
            </a:xfrm>
            <a:prstGeom prst="parallelogram">
              <a:avLst>
                <a:gd name="adj" fmla="val 100041"/>
              </a:avLst>
            </a:prstGeom>
            <a:solidFill>
              <a:srgbClr val="FFE38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" name="Connettore diritto 71"/>
            <p:cNvCxnSpPr>
              <a:endCxn id="16" idx="1"/>
            </p:cNvCxnSpPr>
            <p:nvPr/>
          </p:nvCxnSpPr>
          <p:spPr>
            <a:xfrm flipV="1">
              <a:off x="5381519" y="2834064"/>
              <a:ext cx="582311" cy="235395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" name="Connettore diritto 72"/>
            <p:cNvCxnSpPr>
              <a:endCxn id="16" idx="1"/>
            </p:cNvCxnSpPr>
            <p:nvPr/>
          </p:nvCxnSpPr>
          <p:spPr>
            <a:xfrm>
              <a:off x="5365611" y="2742916"/>
              <a:ext cx="598219" cy="9114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" name="Connettore diritto 73"/>
            <p:cNvCxnSpPr>
              <a:endCxn id="16" idx="1"/>
            </p:cNvCxnSpPr>
            <p:nvPr/>
          </p:nvCxnSpPr>
          <p:spPr>
            <a:xfrm>
              <a:off x="5605960" y="2514302"/>
              <a:ext cx="357870" cy="319762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6" name="Cubo 74"/>
            <p:cNvSpPr/>
            <p:nvPr/>
          </p:nvSpPr>
          <p:spPr>
            <a:xfrm>
              <a:off x="5886461" y="2438955"/>
              <a:ext cx="549847" cy="1068735"/>
            </a:xfrm>
            <a:prstGeom prst="cube">
              <a:avLst>
                <a:gd name="adj" fmla="val 71858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Parallelogramma 75"/>
            <p:cNvSpPr/>
            <p:nvPr/>
          </p:nvSpPr>
          <p:spPr>
            <a:xfrm rot="16200000" flipV="1">
              <a:off x="6050066" y="2730473"/>
              <a:ext cx="469018" cy="193990"/>
            </a:xfrm>
            <a:prstGeom prst="parallelogram">
              <a:avLst>
                <a:gd name="adj" fmla="val 100041"/>
              </a:avLst>
            </a:prstGeom>
            <a:solidFill>
              <a:srgbClr val="FFE38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" name="Connettore diritto 76"/>
            <p:cNvCxnSpPr/>
            <p:nvPr/>
          </p:nvCxnSpPr>
          <p:spPr>
            <a:xfrm flipV="1">
              <a:off x="6177641" y="2910280"/>
              <a:ext cx="596002" cy="157037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Connettore diritto 77"/>
            <p:cNvCxnSpPr/>
            <p:nvPr/>
          </p:nvCxnSpPr>
          <p:spPr>
            <a:xfrm>
              <a:off x="6184626" y="2757908"/>
              <a:ext cx="589017" cy="168534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Connettore diritto 78"/>
            <p:cNvCxnSpPr/>
            <p:nvPr/>
          </p:nvCxnSpPr>
          <p:spPr>
            <a:xfrm>
              <a:off x="6385880" y="2592959"/>
              <a:ext cx="354774" cy="333483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1" name="Cubo 79"/>
            <p:cNvSpPr/>
            <p:nvPr/>
          </p:nvSpPr>
          <p:spPr>
            <a:xfrm>
              <a:off x="6654565" y="2619395"/>
              <a:ext cx="469546" cy="621113"/>
            </a:xfrm>
            <a:prstGeom prst="cube">
              <a:avLst>
                <a:gd name="adj" fmla="val 52885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Parallelogramma 80"/>
            <p:cNvSpPr/>
            <p:nvPr/>
          </p:nvSpPr>
          <p:spPr>
            <a:xfrm rot="16200000" flipV="1">
              <a:off x="6865378" y="2787032"/>
              <a:ext cx="318220" cy="145516"/>
            </a:xfrm>
            <a:prstGeom prst="parallelogram">
              <a:avLst>
                <a:gd name="adj" fmla="val 100041"/>
              </a:avLst>
            </a:prstGeom>
            <a:solidFill>
              <a:srgbClr val="FFE38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3" name="Connettore diritto 81"/>
            <p:cNvCxnSpPr/>
            <p:nvPr/>
          </p:nvCxnSpPr>
          <p:spPr>
            <a:xfrm flipV="1">
              <a:off x="6947167" y="2926442"/>
              <a:ext cx="423483" cy="104849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4" name="Connettore diritto 82"/>
            <p:cNvCxnSpPr/>
            <p:nvPr/>
          </p:nvCxnSpPr>
          <p:spPr>
            <a:xfrm>
              <a:off x="6939629" y="2826416"/>
              <a:ext cx="431021" cy="83864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5" name="Connettore diritto 83"/>
            <p:cNvCxnSpPr/>
            <p:nvPr/>
          </p:nvCxnSpPr>
          <p:spPr>
            <a:xfrm>
              <a:off x="7099993" y="2696817"/>
              <a:ext cx="296267" cy="22584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6" name="Cubo 84"/>
            <p:cNvSpPr/>
            <p:nvPr/>
          </p:nvSpPr>
          <p:spPr>
            <a:xfrm>
              <a:off x="7342368" y="2771200"/>
              <a:ext cx="795790" cy="347757"/>
            </a:xfrm>
            <a:prstGeom prst="cube">
              <a:avLst>
                <a:gd name="adj" fmla="val 29688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Cubo 85"/>
            <p:cNvSpPr/>
            <p:nvPr/>
          </p:nvSpPr>
          <p:spPr>
            <a:xfrm rot="16200000">
              <a:off x="8103346" y="2818495"/>
              <a:ext cx="927445" cy="168363"/>
            </a:xfrm>
            <a:prstGeom prst="cube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Cubo 87"/>
            <p:cNvSpPr/>
            <p:nvPr/>
          </p:nvSpPr>
          <p:spPr>
            <a:xfrm rot="16200000">
              <a:off x="8705912" y="2867944"/>
              <a:ext cx="499358" cy="175119"/>
            </a:xfrm>
            <a:prstGeom prst="cube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Parallelogramma 88"/>
            <p:cNvSpPr/>
            <p:nvPr/>
          </p:nvSpPr>
          <p:spPr>
            <a:xfrm rot="16200000" flipV="1">
              <a:off x="7990248" y="2897841"/>
              <a:ext cx="204340" cy="57201"/>
            </a:xfrm>
            <a:prstGeom prst="parallelogram">
              <a:avLst>
                <a:gd name="adj" fmla="val 100041"/>
              </a:avLst>
            </a:prstGeom>
            <a:solidFill>
              <a:srgbClr val="FFE38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" name="Connettore diritto 89"/>
            <p:cNvCxnSpPr>
              <a:endCxn id="27" idx="0"/>
            </p:cNvCxnSpPr>
            <p:nvPr/>
          </p:nvCxnSpPr>
          <p:spPr>
            <a:xfrm flipV="1">
              <a:off x="8049488" y="2902676"/>
              <a:ext cx="433399" cy="12681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" name="Connettore diritto 90"/>
            <p:cNvCxnSpPr>
              <a:endCxn id="27" idx="0"/>
            </p:cNvCxnSpPr>
            <p:nvPr/>
          </p:nvCxnSpPr>
          <p:spPr>
            <a:xfrm>
              <a:off x="8063818" y="2886369"/>
              <a:ext cx="419069" cy="16307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" name="Connettore diritto 91"/>
            <p:cNvCxnSpPr>
              <a:endCxn id="27" idx="0"/>
            </p:cNvCxnSpPr>
            <p:nvPr/>
          </p:nvCxnSpPr>
          <p:spPr>
            <a:xfrm>
              <a:off x="8126043" y="2824271"/>
              <a:ext cx="356844" cy="78405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3" name="Connettore diritto 93"/>
            <p:cNvCxnSpPr/>
            <p:nvPr/>
          </p:nvCxnSpPr>
          <p:spPr>
            <a:xfrm flipV="1">
              <a:off x="8665104" y="3205184"/>
              <a:ext cx="202927" cy="161215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4" name="Connettore diritto 94"/>
            <p:cNvCxnSpPr/>
            <p:nvPr/>
          </p:nvCxnSpPr>
          <p:spPr>
            <a:xfrm>
              <a:off x="8665104" y="2479554"/>
              <a:ext cx="202927" cy="22627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5" name="CasellaDiTesto 96"/>
            <p:cNvSpPr txBox="1"/>
            <p:nvPr/>
          </p:nvSpPr>
          <p:spPr>
            <a:xfrm>
              <a:off x="4922753" y="1943445"/>
              <a:ext cx="1238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25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Interger</a:t>
              </a:r>
              <a:r>
                <a:rPr kumimoji="0" lang="it-IT" sz="82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 Input </a:t>
              </a:r>
              <a:r>
                <a:rPr kumimoji="0" lang="it-IT" sz="825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Layer</a:t>
              </a:r>
              <a:endParaRPr kumimoji="0" lang="en-US" sz="82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6" name="CasellaDiTesto 97"/>
            <p:cNvSpPr txBox="1"/>
            <p:nvPr/>
          </p:nvSpPr>
          <p:spPr>
            <a:xfrm>
              <a:off x="8907856" y="2204601"/>
              <a:ext cx="620353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2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Output </a:t>
              </a:r>
              <a:r>
                <a:rPr kumimoji="0" lang="it-IT" sz="825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Layer</a:t>
              </a:r>
              <a:endParaRPr kumimoji="0" lang="en-US" sz="82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37" name="Connettore diritto 98"/>
            <p:cNvCxnSpPr/>
            <p:nvPr/>
          </p:nvCxnSpPr>
          <p:spPr>
            <a:xfrm>
              <a:off x="1392176" y="3727155"/>
              <a:ext cx="932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ubo 99"/>
            <p:cNvSpPr/>
            <p:nvPr/>
          </p:nvSpPr>
          <p:spPr>
            <a:xfrm>
              <a:off x="5111852" y="3949195"/>
              <a:ext cx="570205" cy="1409548"/>
            </a:xfrm>
            <a:prstGeom prst="cube">
              <a:avLst>
                <a:gd name="adj" fmla="val 94405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Parallelogramma 100"/>
            <p:cNvSpPr/>
            <p:nvPr/>
          </p:nvSpPr>
          <p:spPr>
            <a:xfrm rot="16200000" flipV="1">
              <a:off x="5233644" y="4322316"/>
              <a:ext cx="537660" cy="211524"/>
            </a:xfrm>
            <a:prstGeom prst="parallelogram">
              <a:avLst>
                <a:gd name="adj" fmla="val 100041"/>
              </a:avLst>
            </a:prstGeom>
            <a:solidFill>
              <a:srgbClr val="FFE38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" name="Connettore diritto 101"/>
            <p:cNvCxnSpPr>
              <a:endCxn id="43" idx="1"/>
            </p:cNvCxnSpPr>
            <p:nvPr/>
          </p:nvCxnSpPr>
          <p:spPr>
            <a:xfrm flipV="1">
              <a:off x="5395373" y="4466808"/>
              <a:ext cx="582311" cy="235395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1" name="Connettore diritto 102"/>
            <p:cNvCxnSpPr>
              <a:endCxn id="43" idx="1"/>
            </p:cNvCxnSpPr>
            <p:nvPr/>
          </p:nvCxnSpPr>
          <p:spPr>
            <a:xfrm>
              <a:off x="5379465" y="4375660"/>
              <a:ext cx="598219" cy="9114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2" name="Connettore diritto 103"/>
            <p:cNvCxnSpPr>
              <a:endCxn id="43" idx="1"/>
            </p:cNvCxnSpPr>
            <p:nvPr/>
          </p:nvCxnSpPr>
          <p:spPr>
            <a:xfrm>
              <a:off x="5619814" y="4147046"/>
              <a:ext cx="357870" cy="319762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3" name="Cubo 104"/>
            <p:cNvSpPr/>
            <p:nvPr/>
          </p:nvSpPr>
          <p:spPr>
            <a:xfrm>
              <a:off x="5900315" y="4071699"/>
              <a:ext cx="549847" cy="1068735"/>
            </a:xfrm>
            <a:prstGeom prst="cube">
              <a:avLst>
                <a:gd name="adj" fmla="val 71858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Parallelogramma 105"/>
            <p:cNvSpPr/>
            <p:nvPr/>
          </p:nvSpPr>
          <p:spPr>
            <a:xfrm rot="16200000" flipV="1">
              <a:off x="6063920" y="4363217"/>
              <a:ext cx="469018" cy="193990"/>
            </a:xfrm>
            <a:prstGeom prst="parallelogram">
              <a:avLst>
                <a:gd name="adj" fmla="val 100041"/>
              </a:avLst>
            </a:prstGeom>
            <a:solidFill>
              <a:srgbClr val="FFE38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5" name="Connettore diritto 106"/>
            <p:cNvCxnSpPr/>
            <p:nvPr/>
          </p:nvCxnSpPr>
          <p:spPr>
            <a:xfrm flipV="1">
              <a:off x="6191495" y="4543024"/>
              <a:ext cx="596002" cy="157037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6" name="Connettore diritto 107"/>
            <p:cNvCxnSpPr/>
            <p:nvPr/>
          </p:nvCxnSpPr>
          <p:spPr>
            <a:xfrm>
              <a:off x="6198480" y="4390652"/>
              <a:ext cx="589017" cy="168534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7" name="Connettore diritto 108"/>
            <p:cNvCxnSpPr/>
            <p:nvPr/>
          </p:nvCxnSpPr>
          <p:spPr>
            <a:xfrm>
              <a:off x="6399734" y="4225703"/>
              <a:ext cx="354774" cy="333483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8" name="Cubo 109"/>
            <p:cNvSpPr/>
            <p:nvPr/>
          </p:nvSpPr>
          <p:spPr>
            <a:xfrm>
              <a:off x="6668419" y="4252139"/>
              <a:ext cx="469546" cy="621113"/>
            </a:xfrm>
            <a:prstGeom prst="cube">
              <a:avLst>
                <a:gd name="adj" fmla="val 52885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Parallelogramma 110"/>
            <p:cNvSpPr/>
            <p:nvPr/>
          </p:nvSpPr>
          <p:spPr>
            <a:xfrm rot="16200000" flipV="1">
              <a:off x="6879232" y="4419776"/>
              <a:ext cx="318220" cy="145516"/>
            </a:xfrm>
            <a:prstGeom prst="parallelogram">
              <a:avLst>
                <a:gd name="adj" fmla="val 100041"/>
              </a:avLst>
            </a:prstGeom>
            <a:solidFill>
              <a:srgbClr val="FFE38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0" name="Connettore diritto 111"/>
            <p:cNvCxnSpPr/>
            <p:nvPr/>
          </p:nvCxnSpPr>
          <p:spPr>
            <a:xfrm flipV="1">
              <a:off x="6961021" y="4559186"/>
              <a:ext cx="423483" cy="104849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1" name="Connettore diritto 112"/>
            <p:cNvCxnSpPr/>
            <p:nvPr/>
          </p:nvCxnSpPr>
          <p:spPr>
            <a:xfrm>
              <a:off x="6953483" y="4459160"/>
              <a:ext cx="431021" cy="83864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2" name="Connettore diritto 113"/>
            <p:cNvCxnSpPr/>
            <p:nvPr/>
          </p:nvCxnSpPr>
          <p:spPr>
            <a:xfrm>
              <a:off x="7113847" y="4329561"/>
              <a:ext cx="296267" cy="22584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3" name="Cubo 114"/>
            <p:cNvSpPr/>
            <p:nvPr/>
          </p:nvSpPr>
          <p:spPr>
            <a:xfrm>
              <a:off x="7356222" y="4403944"/>
              <a:ext cx="795790" cy="347757"/>
            </a:xfrm>
            <a:prstGeom prst="cube">
              <a:avLst>
                <a:gd name="adj" fmla="val 29688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Cubo 115"/>
            <p:cNvSpPr/>
            <p:nvPr/>
          </p:nvSpPr>
          <p:spPr>
            <a:xfrm rot="16200000">
              <a:off x="8117200" y="4451239"/>
              <a:ext cx="927445" cy="168363"/>
            </a:xfrm>
            <a:prstGeom prst="cube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Cubo 117"/>
            <p:cNvSpPr/>
            <p:nvPr/>
          </p:nvSpPr>
          <p:spPr>
            <a:xfrm rot="16200000">
              <a:off x="8729065" y="4459046"/>
              <a:ext cx="499358" cy="175119"/>
            </a:xfrm>
            <a:prstGeom prst="cube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Parallelogramma 118"/>
            <p:cNvSpPr/>
            <p:nvPr/>
          </p:nvSpPr>
          <p:spPr>
            <a:xfrm rot="16200000" flipV="1">
              <a:off x="8004102" y="4530585"/>
              <a:ext cx="204340" cy="57201"/>
            </a:xfrm>
            <a:prstGeom prst="parallelogram">
              <a:avLst>
                <a:gd name="adj" fmla="val 100041"/>
              </a:avLst>
            </a:prstGeom>
            <a:solidFill>
              <a:srgbClr val="FFE38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7" name="Connettore diritto 119"/>
            <p:cNvCxnSpPr>
              <a:endCxn id="54" idx="0"/>
            </p:cNvCxnSpPr>
            <p:nvPr/>
          </p:nvCxnSpPr>
          <p:spPr>
            <a:xfrm flipV="1">
              <a:off x="8063342" y="4535420"/>
              <a:ext cx="433399" cy="12681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8" name="Connettore diritto 120"/>
            <p:cNvCxnSpPr>
              <a:endCxn id="54" idx="0"/>
            </p:cNvCxnSpPr>
            <p:nvPr/>
          </p:nvCxnSpPr>
          <p:spPr>
            <a:xfrm>
              <a:off x="8077672" y="4519113"/>
              <a:ext cx="419069" cy="16307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9" name="Connettore diritto 121"/>
            <p:cNvCxnSpPr>
              <a:endCxn id="54" idx="0"/>
            </p:cNvCxnSpPr>
            <p:nvPr/>
          </p:nvCxnSpPr>
          <p:spPr>
            <a:xfrm>
              <a:off x="8139897" y="4457015"/>
              <a:ext cx="356844" cy="78405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0" name="Connettore diritto 123"/>
            <p:cNvCxnSpPr/>
            <p:nvPr/>
          </p:nvCxnSpPr>
          <p:spPr>
            <a:xfrm flipV="1">
              <a:off x="8665104" y="4796286"/>
              <a:ext cx="226080" cy="202857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1" name="Connettore diritto 124"/>
            <p:cNvCxnSpPr/>
            <p:nvPr/>
          </p:nvCxnSpPr>
          <p:spPr>
            <a:xfrm>
              <a:off x="8719675" y="4099518"/>
              <a:ext cx="171509" cy="197409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2" name="CasellaDiTesto 126"/>
            <p:cNvSpPr txBox="1"/>
            <p:nvPr/>
          </p:nvSpPr>
          <p:spPr>
            <a:xfrm>
              <a:off x="4939481" y="3720779"/>
              <a:ext cx="877003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2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Binary</a:t>
              </a:r>
              <a:r>
                <a:rPr kumimoji="0" lang="it-IT" sz="82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 Input </a:t>
              </a:r>
              <a:r>
                <a:rPr kumimoji="0" lang="it-IT" sz="82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Layer</a:t>
              </a:r>
              <a:endPara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3" name="CasellaDiTesto 127"/>
            <p:cNvSpPr txBox="1"/>
            <p:nvPr/>
          </p:nvSpPr>
          <p:spPr>
            <a:xfrm>
              <a:off x="8766566" y="3739703"/>
              <a:ext cx="666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2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Output </a:t>
              </a:r>
              <a:r>
                <a:rPr kumimoji="0" lang="it-IT" sz="82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Layer</a:t>
              </a:r>
              <a:endPara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4" name="CasellaDiTesto 128"/>
            <p:cNvSpPr txBox="1"/>
            <p:nvPr/>
          </p:nvSpPr>
          <p:spPr>
            <a:xfrm>
              <a:off x="9544880" y="2494152"/>
              <a:ext cx="1899765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Binary</a:t>
              </a:r>
              <a:r>
                <a:rPr kumimoji="0" lang="it-IT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 </a:t>
              </a:r>
              <a:r>
                <a:rPr kumimoji="0" lang="it-IT" sz="1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Neural</a:t>
              </a:r>
              <a:r>
                <a:rPr kumimoji="0" lang="it-IT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 Network (BNN)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5" name="CasellaDiTesto 129"/>
            <p:cNvSpPr txBox="1"/>
            <p:nvPr/>
          </p:nvSpPr>
          <p:spPr>
            <a:xfrm>
              <a:off x="9570130" y="4067897"/>
              <a:ext cx="189727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Event-based</a:t>
              </a:r>
              <a:endPara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Binarized</a:t>
              </a:r>
              <a:r>
                <a:rPr kumimoji="0" lang="it-IT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 </a:t>
              </a:r>
              <a:r>
                <a:rPr kumimoji="0" lang="it-IT" sz="1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Neural</a:t>
              </a:r>
              <a:r>
                <a:rPr kumimoji="0" lang="it-IT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 Network </a:t>
              </a:r>
            </a:p>
          </p:txBody>
        </p:sp>
        <p:sp>
          <p:nvSpPr>
            <p:cNvPr id="66" name="Cubo 135"/>
            <p:cNvSpPr/>
            <p:nvPr/>
          </p:nvSpPr>
          <p:spPr>
            <a:xfrm>
              <a:off x="3066908" y="3908948"/>
              <a:ext cx="570205" cy="1409548"/>
            </a:xfrm>
            <a:prstGeom prst="cube">
              <a:avLst>
                <a:gd name="adj" fmla="val 85618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Parallelogramma 137"/>
            <p:cNvSpPr/>
            <p:nvPr/>
          </p:nvSpPr>
          <p:spPr>
            <a:xfrm rot="16200000" flipV="1">
              <a:off x="3163865" y="2719156"/>
              <a:ext cx="537660" cy="211524"/>
            </a:xfrm>
            <a:prstGeom prst="parallelogram">
              <a:avLst>
                <a:gd name="adj" fmla="val 100041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8" name="Connettore diritto 139"/>
            <p:cNvCxnSpPr/>
            <p:nvPr/>
          </p:nvCxnSpPr>
          <p:spPr>
            <a:xfrm>
              <a:off x="4659680" y="1855530"/>
              <a:ext cx="0" cy="419454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9" name="Freccia bidirezionale orizzontale 140"/>
            <p:cNvSpPr/>
            <p:nvPr/>
          </p:nvSpPr>
          <p:spPr>
            <a:xfrm>
              <a:off x="4680193" y="5600477"/>
              <a:ext cx="6595484" cy="350729"/>
            </a:xfrm>
            <a:prstGeom prst="leftRightArrow">
              <a:avLst>
                <a:gd name="adj1" fmla="val 28571"/>
                <a:gd name="adj2" fmla="val 6071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CasellaDiTesto 142"/>
            <p:cNvSpPr txBox="1"/>
            <p:nvPr/>
          </p:nvSpPr>
          <p:spPr>
            <a:xfrm>
              <a:off x="6194283" y="5374280"/>
              <a:ext cx="2713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Digital </a:t>
              </a: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Signal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 Processing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1" name="Freccia bidirezionale orizzontale 143"/>
            <p:cNvSpPr/>
            <p:nvPr/>
          </p:nvSpPr>
          <p:spPr>
            <a:xfrm>
              <a:off x="1392177" y="5602866"/>
              <a:ext cx="3246992" cy="350729"/>
            </a:xfrm>
            <a:prstGeom prst="leftRightArrow">
              <a:avLst>
                <a:gd name="adj1" fmla="val 28571"/>
                <a:gd name="adj2" fmla="val 6071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CasellaDiTesto 144"/>
            <p:cNvSpPr txBox="1"/>
            <p:nvPr/>
          </p:nvSpPr>
          <p:spPr>
            <a:xfrm>
              <a:off x="1979112" y="5391516"/>
              <a:ext cx="3445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Mixed-</a:t>
              </a: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Signal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 </a:t>
              </a: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Sensing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3" name="Freccia a destra rientrata 147"/>
            <p:cNvSpPr/>
            <p:nvPr/>
          </p:nvSpPr>
          <p:spPr>
            <a:xfrm>
              <a:off x="3740273" y="4260933"/>
              <a:ext cx="1331429" cy="572363"/>
            </a:xfrm>
            <a:prstGeom prst="notchedRightArrow">
              <a:avLst>
                <a:gd name="adj1" fmla="val 28115"/>
                <a:gd name="adj2" fmla="val 5437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CasellaDiTesto 148"/>
            <p:cNvSpPr txBox="1"/>
            <p:nvPr/>
          </p:nvSpPr>
          <p:spPr>
            <a:xfrm>
              <a:off x="3691384" y="2589028"/>
              <a:ext cx="1525085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Integer</a:t>
              </a:r>
              <a:r>
                <a:rPr kumimoji="0" lang="it-IT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 data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5" name="CasellaDiTesto 149"/>
            <p:cNvSpPr txBox="1"/>
            <p:nvPr/>
          </p:nvSpPr>
          <p:spPr>
            <a:xfrm>
              <a:off x="3717359" y="3943589"/>
              <a:ext cx="1525085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binary</a:t>
              </a:r>
              <a:r>
                <a:rPr kumimoji="0" lang="it-IT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 data (</a:t>
              </a:r>
              <a:r>
                <a:rPr kumimoji="0" lang="it-IT" sz="10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events</a:t>
              </a:r>
              <a:r>
                <a:rPr kumimoji="0" lang="it-IT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)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6" name="CasellaDiTesto 154"/>
            <p:cNvSpPr txBox="1"/>
            <p:nvPr/>
          </p:nvSpPr>
          <p:spPr>
            <a:xfrm>
              <a:off x="1267472" y="4213309"/>
              <a:ext cx="17202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Spatial-local</a:t>
              </a:r>
              <a:r>
                <a:rPr kumimoji="0" lang="it-IT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 </a:t>
              </a:r>
              <a:r>
                <a:rPr kumimoji="0" lang="it-IT" sz="10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filtering</a:t>
              </a:r>
              <a:r>
                <a:rPr kumimoji="0" lang="it-IT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 and </a:t>
              </a:r>
              <a:r>
                <a:rPr kumimoji="0" lang="it-IT" sz="10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binarization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7" name="CasellaDiTesto 159"/>
            <p:cNvSpPr txBox="1"/>
            <p:nvPr/>
          </p:nvSpPr>
          <p:spPr>
            <a:xfrm>
              <a:off x="1816036" y="2222716"/>
              <a:ext cx="11210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Digital pixel </a:t>
              </a:r>
              <a:r>
                <a:rPr kumimoji="0" lang="it-IT" sz="10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sampling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78" name="Connettore 7 160"/>
            <p:cNvCxnSpPr>
              <a:stCxn id="67" idx="2"/>
              <a:endCxn id="77" idx="3"/>
            </p:cNvCxnSpPr>
            <p:nvPr/>
          </p:nvCxnSpPr>
          <p:spPr>
            <a:xfrm rot="16200000" flipV="1">
              <a:off x="3096106" y="2325304"/>
              <a:ext cx="177568" cy="495610"/>
            </a:xfrm>
            <a:prstGeom prst="curvedConnector2">
              <a:avLst/>
            </a:prstGeom>
            <a:ln>
              <a:solidFill>
                <a:srgbClr val="00206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Parentesi graffa chiusa 167"/>
            <p:cNvSpPr/>
            <p:nvPr/>
          </p:nvSpPr>
          <p:spPr>
            <a:xfrm rot="16200000">
              <a:off x="7247210" y="810870"/>
              <a:ext cx="379426" cy="2908523"/>
            </a:xfrm>
            <a:prstGeom prst="rightBrace">
              <a:avLst>
                <a:gd name="adj1" fmla="val 29822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CasellaDiTesto 168"/>
            <p:cNvSpPr txBox="1"/>
            <p:nvPr/>
          </p:nvSpPr>
          <p:spPr>
            <a:xfrm>
              <a:off x="6198480" y="1820041"/>
              <a:ext cx="2948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2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Layers</a:t>
              </a:r>
              <a:r>
                <a:rPr kumimoji="0" lang="it-IT" sz="82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 with </a:t>
              </a:r>
              <a:r>
                <a:rPr kumimoji="0" lang="it-IT" sz="82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binary</a:t>
              </a:r>
              <a:r>
                <a:rPr kumimoji="0" lang="it-IT" sz="82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 </a:t>
              </a:r>
              <a:r>
                <a:rPr kumimoji="0" lang="it-IT" sz="82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inputs</a:t>
              </a:r>
              <a:r>
                <a:rPr kumimoji="0" lang="it-IT" sz="82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 and </a:t>
              </a:r>
              <a:r>
                <a:rPr kumimoji="0" lang="it-IT" sz="82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binary</a:t>
              </a:r>
              <a:r>
                <a:rPr kumimoji="0" lang="it-IT" sz="82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 </a:t>
              </a:r>
              <a:r>
                <a:rPr kumimoji="0" lang="it-IT" sz="82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weights</a:t>
              </a:r>
              <a:endPara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81" name="Connettore 7 172"/>
            <p:cNvCxnSpPr>
              <a:stCxn id="82" idx="2"/>
              <a:endCxn id="76" idx="0"/>
            </p:cNvCxnSpPr>
            <p:nvPr/>
          </p:nvCxnSpPr>
          <p:spPr>
            <a:xfrm rot="16200000" flipV="1">
              <a:off x="2774905" y="3566002"/>
              <a:ext cx="27610" cy="1322223"/>
            </a:xfrm>
            <a:prstGeom prst="curvedConnector3">
              <a:avLst>
                <a:gd name="adj1" fmla="val 927961"/>
              </a:avLst>
            </a:prstGeom>
            <a:ln>
              <a:solidFill>
                <a:srgbClr val="00206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Parallelogramma 176"/>
            <p:cNvSpPr/>
            <p:nvPr/>
          </p:nvSpPr>
          <p:spPr>
            <a:xfrm rot="16200000" flipV="1">
              <a:off x="3180991" y="4298182"/>
              <a:ext cx="537660" cy="211524"/>
            </a:xfrm>
            <a:prstGeom prst="parallelogram">
              <a:avLst>
                <a:gd name="adj" fmla="val 100041"/>
              </a:avLst>
            </a:prstGeom>
            <a:solidFill>
              <a:srgbClr val="FFE38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3" name="CasellaDiTesto 182"/>
          <p:cNvSpPr txBox="1"/>
          <p:nvPr/>
        </p:nvSpPr>
        <p:spPr>
          <a:xfrm>
            <a:off x="2239173" y="2152871"/>
            <a:ext cx="974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Imager</a:t>
            </a:r>
            <a:endParaRPr kumimoji="0" lang="en-US" sz="1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7665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38</a:t>
            </a:fld>
            <a:endParaRPr lang="de-CH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Preliminary </a:t>
            </a:r>
            <a:r>
              <a:rPr lang="en-US" dirty="0" smtClean="0"/>
              <a:t>Results</a:t>
            </a:r>
            <a:endParaRPr lang="it-IT" dirty="0"/>
          </a:p>
        </p:txBody>
      </p:sp>
      <p:sp>
        <p:nvSpPr>
          <p:cNvPr id="14" name="Title 34"/>
          <p:cNvSpPr txBox="1">
            <a:spLocks/>
          </p:cNvSpPr>
          <p:nvPr/>
        </p:nvSpPr>
        <p:spPr>
          <a:xfrm>
            <a:off x="320040" y="177554"/>
            <a:ext cx="8601710" cy="383182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12" y="1059165"/>
            <a:ext cx="5660319" cy="1996127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2" y="3224569"/>
            <a:ext cx="3632682" cy="2901450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3466445"/>
            <a:ext cx="5002427" cy="2530324"/>
          </a:xfrm>
          <a:prstGeom prst="rect">
            <a:avLst/>
          </a:prstGeom>
        </p:spPr>
      </p:pic>
      <p:sp>
        <p:nvSpPr>
          <p:cNvPr id="19" name="Right Arrow 6"/>
          <p:cNvSpPr/>
          <p:nvPr/>
        </p:nvSpPr>
        <p:spPr>
          <a:xfrm>
            <a:off x="3733194" y="4429760"/>
            <a:ext cx="405313" cy="4267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8"/>
          <p:cNvSpPr txBox="1"/>
          <p:nvPr/>
        </p:nvSpPr>
        <p:spPr>
          <a:xfrm>
            <a:off x="5601584" y="4391378"/>
            <a:ext cx="2108269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300 – 800 </a:t>
            </a:r>
            <a:r>
              <a:rPr lang="en-US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µ</a:t>
            </a:r>
            <a:r>
              <a:rPr lang="en-US" sz="2400" b="1" dirty="0" smtClean="0">
                <a:solidFill>
                  <a:srgbClr val="FF0000"/>
                </a:solidFill>
              </a:rPr>
              <a:t>W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Segnaposto contenuto 2"/>
          <p:cNvSpPr>
            <a:spLocks noGrp="1"/>
          </p:cNvSpPr>
          <p:nvPr>
            <p:ph sz="half" idx="2"/>
          </p:nvPr>
        </p:nvSpPr>
        <p:spPr>
          <a:xfrm>
            <a:off x="5748376" y="1208332"/>
            <a:ext cx="3312368" cy="1813720"/>
          </a:xfrm>
        </p:spPr>
        <p:txBody>
          <a:bodyPr/>
          <a:lstStyle/>
          <a:p>
            <a:r>
              <a:rPr lang="it-IT" b="1" dirty="0" smtClean="0"/>
              <a:t>3 </a:t>
            </a:r>
            <a:r>
              <a:rPr lang="it-IT" b="1" dirty="0" err="1" smtClean="0"/>
              <a:t>Classes</a:t>
            </a:r>
            <a:r>
              <a:rPr lang="it-IT" b="1" dirty="0" smtClean="0"/>
              <a:t>:</a:t>
            </a:r>
          </a:p>
          <a:p>
            <a:pPr lvl="1"/>
            <a:r>
              <a:rPr lang="it-IT" b="1" dirty="0" err="1" smtClean="0"/>
              <a:t>Pedestrians</a:t>
            </a:r>
            <a:endParaRPr lang="it-IT" b="1" dirty="0" smtClean="0"/>
          </a:p>
          <a:p>
            <a:pPr lvl="1"/>
            <a:r>
              <a:rPr lang="it-IT" b="1" smtClean="0"/>
              <a:t>Bikes</a:t>
            </a:r>
            <a:endParaRPr lang="it-IT" b="1" dirty="0" smtClean="0"/>
          </a:p>
          <a:p>
            <a:pPr lvl="1"/>
            <a:r>
              <a:rPr lang="it-IT" b="1" dirty="0" err="1" smtClean="0"/>
              <a:t>Cars</a:t>
            </a:r>
            <a:endParaRPr lang="it-IT" b="1" dirty="0" smtClean="0"/>
          </a:p>
          <a:p>
            <a:r>
              <a:rPr lang="en-US" b="1" dirty="0"/>
              <a:t>84.6%  vs. 81.6% </a:t>
            </a:r>
            <a:r>
              <a:rPr lang="en-US" b="1" dirty="0" smtClean="0"/>
              <a:t>Accuracy</a:t>
            </a:r>
            <a:endParaRPr lang="it-IT" b="1" dirty="0"/>
          </a:p>
          <a:p>
            <a:endParaRPr lang="it-IT" b="1" dirty="0" smtClean="0"/>
          </a:p>
        </p:txBody>
      </p:sp>
    </p:spTree>
    <p:extLst>
      <p:ext uri="{BB962C8B-B14F-4D97-AF65-F5344CB8AC3E}">
        <p14:creationId xmlns:p14="http://schemas.microsoft.com/office/powerpoint/2010/main" val="701769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39</a:t>
            </a:fld>
            <a:endParaRPr lang="de-CH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Outline</a:t>
            </a:r>
            <a:endParaRPr lang="it-IT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2117" y="1830656"/>
            <a:ext cx="8382000" cy="336698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dirty="0" err="1" smtClean="0"/>
              <a:t>Near</a:t>
            </a:r>
            <a:r>
              <a:rPr lang="de-CH" sz="2800" dirty="0" smtClean="0"/>
              <a:t> </a:t>
            </a:r>
            <a:r>
              <a:rPr lang="de-CH" sz="2800" dirty="0" err="1" smtClean="0"/>
              <a:t>Threshold</a:t>
            </a:r>
            <a:r>
              <a:rPr lang="de-CH" sz="2800" dirty="0" smtClean="0"/>
              <a:t> </a:t>
            </a:r>
            <a:r>
              <a:rPr lang="de-CH" sz="2800" dirty="0" err="1" smtClean="0"/>
              <a:t>Multiprocessing</a:t>
            </a:r>
            <a:endParaRPr lang="de-CH" sz="28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dirty="0" smtClean="0"/>
              <a:t>Non-Von Neumann </a:t>
            </a:r>
            <a:r>
              <a:rPr lang="de-CH" sz="2800" dirty="0" err="1" smtClean="0"/>
              <a:t>Accelerators</a:t>
            </a:r>
            <a:endParaRPr lang="de-CH" sz="28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dirty="0" smtClean="0"/>
              <a:t>Aggressive Approximation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dirty="0" err="1" smtClean="0"/>
              <a:t>From</a:t>
            </a:r>
            <a:r>
              <a:rPr lang="de-CH" sz="2800" dirty="0"/>
              <a:t> </a:t>
            </a:r>
            <a:r>
              <a:rPr lang="de-CH" sz="2800" dirty="0" smtClean="0"/>
              <a:t>Frame-</a:t>
            </a:r>
            <a:r>
              <a:rPr lang="de-CH" sz="2800" dirty="0" err="1"/>
              <a:t>b</a:t>
            </a:r>
            <a:r>
              <a:rPr lang="de-CH" sz="2800" dirty="0" err="1" smtClean="0"/>
              <a:t>ased</a:t>
            </a:r>
            <a:r>
              <a:rPr lang="de-CH" sz="2800" dirty="0" smtClean="0"/>
              <a:t> </a:t>
            </a:r>
            <a:r>
              <a:rPr lang="de-CH" sz="2800" dirty="0" err="1" smtClean="0"/>
              <a:t>to</a:t>
            </a:r>
            <a:r>
              <a:rPr lang="de-CH" sz="2800" dirty="0" smtClean="0"/>
              <a:t> Event-</a:t>
            </a:r>
            <a:r>
              <a:rPr lang="de-CH" sz="2800" dirty="0" err="1"/>
              <a:t>b</a:t>
            </a:r>
            <a:r>
              <a:rPr lang="de-CH" sz="2800" dirty="0" err="1" smtClean="0"/>
              <a:t>ased</a:t>
            </a:r>
            <a:r>
              <a:rPr lang="de-CH" sz="2800" dirty="0" smtClean="0"/>
              <a:t> Processing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b="1" dirty="0" smtClean="0"/>
              <a:t>Outlook </a:t>
            </a:r>
            <a:r>
              <a:rPr lang="de-CH" sz="2800" b="1" dirty="0" err="1" smtClean="0"/>
              <a:t>and</a:t>
            </a:r>
            <a:r>
              <a:rPr lang="de-CH" sz="2800" b="1" dirty="0" smtClean="0"/>
              <a:t> </a:t>
            </a:r>
            <a:r>
              <a:rPr lang="de-CH" sz="2800" b="1" dirty="0" err="1"/>
              <a:t>C</a:t>
            </a:r>
            <a:r>
              <a:rPr lang="de-CH" sz="2800" b="1" dirty="0" err="1" smtClean="0"/>
              <a:t>onclusion</a:t>
            </a:r>
            <a:endParaRPr lang="de-CH" sz="2800" b="1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de-CH" sz="28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8175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4</a:t>
            </a:fld>
            <a:endParaRPr lang="de-CH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NSP: A Quantitative </a:t>
            </a:r>
            <a:r>
              <a:rPr lang="it-IT" dirty="0" err="1" smtClean="0"/>
              <a:t>View</a:t>
            </a:r>
            <a:endParaRPr lang="it-IT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07504" y="1235700"/>
            <a:ext cx="2287471" cy="399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>
            <a:lvl1pPr marL="361950" indent="-3619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42888" algn="l" rtl="0" eaLnBrk="1" fontAlgn="base" hangingPunct="1">
              <a:lnSpc>
                <a:spcPts val="2200"/>
              </a:lnSpc>
              <a:spcBef>
                <a:spcPts val="400"/>
              </a:spcBef>
              <a:spcAft>
                <a:spcPct val="0"/>
              </a:spcAft>
              <a:buClr>
                <a:srgbClr val="7FA7C8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57263" indent="-190500" algn="l" rtl="0" eaLnBrk="1" fontAlgn="base" hangingPunct="1">
              <a:lnSpc>
                <a:spcPts val="2000"/>
              </a:lnSpc>
              <a:spcBef>
                <a:spcPts val="400"/>
              </a:spcBef>
              <a:spcAft>
                <a:spcPct val="0"/>
              </a:spcAft>
              <a:buClr>
                <a:srgbClr val="BFD3E3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343025" indent="-195263" algn="l" rtl="0" eaLnBrk="1" fontAlgn="base" hangingPunct="1">
              <a:lnSpc>
                <a:spcPts val="1800"/>
              </a:lnSpc>
              <a:spcBef>
                <a:spcPts val="200"/>
              </a:spcBef>
              <a:spcAft>
                <a:spcPct val="0"/>
              </a:spcAft>
              <a:buClr>
                <a:srgbClr val="BFD3E3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1524000" indent="-96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FD3E3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  <a:ea typeface="+mn-ea"/>
              </a:defRPr>
            </a:lvl5pPr>
            <a:lvl6pPr marL="1981200" indent="-96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Font typeface="Wingdings" pitchFamily="16" charset="2"/>
              <a:buChar char="§"/>
              <a:defRPr sz="1000">
                <a:solidFill>
                  <a:schemeClr val="tx1"/>
                </a:solidFill>
                <a:latin typeface="+mn-lt"/>
                <a:ea typeface="+mn-ea"/>
              </a:defRPr>
            </a:lvl6pPr>
            <a:lvl7pPr marL="2438400" indent="-96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Font typeface="Wingdings" pitchFamily="16" charset="2"/>
              <a:buChar char="§"/>
              <a:defRPr sz="1000">
                <a:solidFill>
                  <a:schemeClr val="tx1"/>
                </a:solidFill>
                <a:latin typeface="+mn-lt"/>
                <a:ea typeface="+mn-ea"/>
              </a:defRPr>
            </a:lvl7pPr>
            <a:lvl8pPr marL="2895600" indent="-96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Font typeface="Wingdings" pitchFamily="16" charset="2"/>
              <a:buChar char="§"/>
              <a:defRPr sz="1000">
                <a:solidFill>
                  <a:schemeClr val="tx1"/>
                </a:solidFill>
                <a:latin typeface="+mn-lt"/>
                <a:ea typeface="+mn-ea"/>
              </a:defRPr>
            </a:lvl8pPr>
            <a:lvl9pPr marL="3352800" indent="-96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Font typeface="Wingdings" pitchFamily="16" charset="2"/>
              <a:buChar char="§"/>
              <a:defRPr sz="1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buNone/>
            </a:pPr>
            <a:r>
              <a:rPr lang="en-US" kern="0" dirty="0" smtClean="0">
                <a:solidFill>
                  <a:srgbClr val="FF0000"/>
                </a:solidFill>
              </a:rPr>
              <a:t>Image</a:t>
            </a:r>
          </a:p>
          <a:p>
            <a:pPr marL="0" indent="0" defTabSz="914400">
              <a:buNone/>
            </a:pPr>
            <a:r>
              <a:rPr lang="en-US" sz="3200" kern="0" dirty="0" smtClean="0">
                <a:solidFill>
                  <a:srgbClr val="FF0000"/>
                </a:solidFill>
              </a:rPr>
              <a:t>	</a:t>
            </a:r>
          </a:p>
          <a:p>
            <a:pPr marL="0" indent="0" defTabSz="914400">
              <a:buNone/>
            </a:pPr>
            <a:r>
              <a:rPr lang="en-US" kern="0" dirty="0" smtClean="0">
                <a:solidFill>
                  <a:srgbClr val="FF0000"/>
                </a:solidFill>
              </a:rPr>
              <a:t>Voice/Sound</a:t>
            </a:r>
          </a:p>
          <a:p>
            <a:pPr marL="0" indent="0" defTabSz="914400">
              <a:buNone/>
            </a:pPr>
            <a:endParaRPr lang="en-US" sz="3200" kern="0" dirty="0" smtClean="0">
              <a:solidFill>
                <a:srgbClr val="FF0000"/>
              </a:solidFill>
            </a:endParaRPr>
          </a:p>
          <a:p>
            <a:pPr marL="0" indent="0" defTabSz="914400">
              <a:buNone/>
            </a:pPr>
            <a:r>
              <a:rPr lang="en-US" kern="0" dirty="0" smtClean="0">
                <a:solidFill>
                  <a:srgbClr val="FF0000"/>
                </a:solidFill>
              </a:rPr>
              <a:t>Inertial</a:t>
            </a:r>
          </a:p>
          <a:p>
            <a:pPr marL="0" indent="0" defTabSz="914400">
              <a:buNone/>
            </a:pPr>
            <a:endParaRPr lang="en-US" sz="3200" kern="0" dirty="0" smtClean="0">
              <a:solidFill>
                <a:srgbClr val="FF0000"/>
              </a:solidFill>
            </a:endParaRPr>
          </a:p>
          <a:p>
            <a:pPr marL="0" indent="0" defTabSz="914400">
              <a:buNone/>
            </a:pPr>
            <a:r>
              <a:rPr lang="en-US" kern="0" dirty="0" smtClean="0">
                <a:solidFill>
                  <a:srgbClr val="FF0000"/>
                </a:solidFill>
              </a:rPr>
              <a:t>Biometrics</a:t>
            </a:r>
            <a:endParaRPr lang="en-US" kern="0" dirty="0"/>
          </a:p>
        </p:txBody>
      </p:sp>
      <p:sp>
        <p:nvSpPr>
          <p:cNvPr id="9" name="TextBox 6"/>
          <p:cNvSpPr txBox="1"/>
          <p:nvPr/>
        </p:nvSpPr>
        <p:spPr>
          <a:xfrm>
            <a:off x="1124084" y="5301208"/>
            <a:ext cx="6545382" cy="369332"/>
          </a:xfrm>
          <a:prstGeom prst="rect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Extremely compact output (single index, alarm, signature)</a:t>
            </a:r>
          </a:p>
        </p:txBody>
      </p:sp>
      <p:sp>
        <p:nvSpPr>
          <p:cNvPr id="10" name="Right Arrow 7"/>
          <p:cNvSpPr/>
          <p:nvPr/>
        </p:nvSpPr>
        <p:spPr>
          <a:xfrm>
            <a:off x="556487" y="5336755"/>
            <a:ext cx="432048" cy="35240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1" dirty="0"/>
          </a:p>
        </p:txBody>
      </p:sp>
      <p:sp>
        <p:nvSpPr>
          <p:cNvPr id="11" name="Rectangle 2"/>
          <p:cNvSpPr/>
          <p:nvPr/>
        </p:nvSpPr>
        <p:spPr>
          <a:xfrm>
            <a:off x="358035" y="1689091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 err="1" smtClean="0"/>
              <a:t>Recognition</a:t>
            </a:r>
            <a:r>
              <a:rPr lang="it-IT" sz="1800" b="1" dirty="0" smtClean="0"/>
              <a:t>:</a:t>
            </a:r>
            <a:endParaRPr lang="it-IT" sz="1800" b="1" dirty="0"/>
          </a:p>
        </p:txBody>
      </p:sp>
      <p:sp>
        <p:nvSpPr>
          <p:cNvPr id="12" name="Rectangle 12"/>
          <p:cNvSpPr/>
          <p:nvPr/>
        </p:nvSpPr>
        <p:spPr>
          <a:xfrm>
            <a:off x="342196" y="2652931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 smtClean="0"/>
              <a:t>Speech:</a:t>
            </a:r>
            <a:endParaRPr lang="it-IT" sz="1800" b="1" dirty="0"/>
          </a:p>
        </p:txBody>
      </p:sp>
      <p:sp>
        <p:nvSpPr>
          <p:cNvPr id="13" name="Rectangle 13"/>
          <p:cNvSpPr/>
          <p:nvPr/>
        </p:nvSpPr>
        <p:spPr>
          <a:xfrm>
            <a:off x="347076" y="3753405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 smtClean="0"/>
              <a:t>Kalman:</a:t>
            </a:r>
            <a:endParaRPr lang="it-IT" sz="1800" b="1" dirty="0"/>
          </a:p>
        </p:txBody>
      </p:sp>
      <p:sp>
        <p:nvSpPr>
          <p:cNvPr id="14" name="Rectangle 15"/>
          <p:cNvSpPr/>
          <p:nvPr/>
        </p:nvSpPr>
        <p:spPr>
          <a:xfrm>
            <a:off x="358035" y="4668298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 smtClean="0"/>
              <a:t>SVM:</a:t>
            </a:r>
            <a:endParaRPr lang="it-IT" sz="1800" b="1" dirty="0"/>
          </a:p>
        </p:txBody>
      </p:sp>
      <p:sp>
        <p:nvSpPr>
          <p:cNvPr id="15" name="Rectangle 16"/>
          <p:cNvSpPr/>
          <p:nvPr/>
        </p:nvSpPr>
        <p:spPr>
          <a:xfrm>
            <a:off x="2200908" y="1678205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 smtClean="0"/>
              <a:t>607 Kbps</a:t>
            </a:r>
            <a:endParaRPr lang="it-IT" sz="1800" b="1" dirty="0"/>
          </a:p>
        </p:txBody>
      </p:sp>
      <p:sp>
        <p:nvSpPr>
          <p:cNvPr id="16" name="Rectangle 17"/>
          <p:cNvSpPr/>
          <p:nvPr/>
        </p:nvSpPr>
        <p:spPr>
          <a:xfrm>
            <a:off x="2025918" y="934950"/>
            <a:ext cx="1608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800" b="1" i="1" dirty="0" smtClean="0">
                <a:solidFill>
                  <a:srgbClr val="C00000"/>
                </a:solidFill>
              </a:rPr>
              <a:t>INPUT </a:t>
            </a:r>
          </a:p>
          <a:p>
            <a:pPr algn="ctr"/>
            <a:r>
              <a:rPr lang="it-IT" sz="1800" b="1" i="1" dirty="0" smtClean="0">
                <a:solidFill>
                  <a:srgbClr val="C00000"/>
                </a:solidFill>
              </a:rPr>
              <a:t>BANDWIDTH</a:t>
            </a:r>
            <a:endParaRPr lang="it-IT" sz="1800" b="1" i="1" dirty="0">
              <a:solidFill>
                <a:srgbClr val="C00000"/>
              </a:solidFill>
            </a:endParaRPr>
          </a:p>
        </p:txBody>
      </p:sp>
      <p:sp>
        <p:nvSpPr>
          <p:cNvPr id="17" name="Rectangle 19"/>
          <p:cNvSpPr/>
          <p:nvPr/>
        </p:nvSpPr>
        <p:spPr>
          <a:xfrm>
            <a:off x="3511881" y="918491"/>
            <a:ext cx="217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800" b="1" i="1" dirty="0" smtClean="0">
                <a:solidFill>
                  <a:srgbClr val="C00000"/>
                </a:solidFill>
              </a:rPr>
              <a:t>COMPUTATIONAL</a:t>
            </a:r>
          </a:p>
          <a:p>
            <a:pPr algn="ctr"/>
            <a:r>
              <a:rPr lang="it-IT" sz="1800" b="1" i="1" dirty="0" smtClean="0">
                <a:solidFill>
                  <a:srgbClr val="C00000"/>
                </a:solidFill>
              </a:rPr>
              <a:t>DEMAND</a:t>
            </a:r>
            <a:endParaRPr lang="it-IT" sz="1800" b="1" i="1" dirty="0">
              <a:solidFill>
                <a:srgbClr val="C00000"/>
              </a:solidFill>
            </a:endParaRPr>
          </a:p>
        </p:txBody>
      </p:sp>
      <p:sp>
        <p:nvSpPr>
          <p:cNvPr id="18" name="Rectangle 20"/>
          <p:cNvSpPr/>
          <p:nvPr/>
        </p:nvSpPr>
        <p:spPr>
          <a:xfrm>
            <a:off x="5535762" y="917646"/>
            <a:ext cx="1608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800" b="1" i="1" dirty="0" smtClean="0">
                <a:solidFill>
                  <a:srgbClr val="C00000"/>
                </a:solidFill>
              </a:rPr>
              <a:t>OUTPUT </a:t>
            </a:r>
          </a:p>
          <a:p>
            <a:pPr algn="ctr"/>
            <a:r>
              <a:rPr lang="it-IT" sz="1800" b="1" i="1" dirty="0" smtClean="0">
                <a:solidFill>
                  <a:srgbClr val="C00000"/>
                </a:solidFill>
              </a:rPr>
              <a:t>BANDWIDTH</a:t>
            </a:r>
            <a:endParaRPr lang="it-IT" sz="1800" b="1" i="1" dirty="0">
              <a:solidFill>
                <a:srgbClr val="C00000"/>
              </a:solidFill>
            </a:endParaRPr>
          </a:p>
        </p:txBody>
      </p:sp>
      <p:sp>
        <p:nvSpPr>
          <p:cNvPr id="19" name="Rectangle 21"/>
          <p:cNvSpPr/>
          <p:nvPr/>
        </p:nvSpPr>
        <p:spPr>
          <a:xfrm>
            <a:off x="3813541" y="1694346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 smtClean="0"/>
              <a:t>4.00 GOPS</a:t>
            </a:r>
            <a:endParaRPr lang="it-IT" sz="1800" b="1" dirty="0"/>
          </a:p>
        </p:txBody>
      </p:sp>
      <p:sp>
        <p:nvSpPr>
          <p:cNvPr id="20" name="Rectangle 22"/>
          <p:cNvSpPr/>
          <p:nvPr/>
        </p:nvSpPr>
        <p:spPr>
          <a:xfrm>
            <a:off x="5634574" y="1694346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 smtClean="0"/>
              <a:t>10 bps</a:t>
            </a:r>
            <a:endParaRPr lang="it-IT" sz="1800" b="1" dirty="0"/>
          </a:p>
        </p:txBody>
      </p:sp>
      <p:sp>
        <p:nvSpPr>
          <p:cNvPr id="21" name="Rectangle 23"/>
          <p:cNvSpPr/>
          <p:nvPr/>
        </p:nvSpPr>
        <p:spPr>
          <a:xfrm>
            <a:off x="2190022" y="2652931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 smtClean="0"/>
              <a:t>256 Kbps</a:t>
            </a:r>
            <a:endParaRPr lang="it-IT" sz="1800" b="1" dirty="0"/>
          </a:p>
        </p:txBody>
      </p:sp>
      <p:sp>
        <p:nvSpPr>
          <p:cNvPr id="22" name="Rectangle 24"/>
          <p:cNvSpPr/>
          <p:nvPr/>
        </p:nvSpPr>
        <p:spPr>
          <a:xfrm>
            <a:off x="3813541" y="2658186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 smtClean="0"/>
              <a:t>100 </a:t>
            </a:r>
            <a:r>
              <a:rPr lang="it-IT" sz="1800" b="1" dirty="0"/>
              <a:t>M</a:t>
            </a:r>
            <a:r>
              <a:rPr lang="it-IT" sz="1800" b="1" dirty="0" smtClean="0"/>
              <a:t>OPS</a:t>
            </a:r>
            <a:endParaRPr lang="it-IT" sz="1800" b="1" dirty="0"/>
          </a:p>
        </p:txBody>
      </p:sp>
      <p:sp>
        <p:nvSpPr>
          <p:cNvPr id="23" name="Rectangle 25"/>
          <p:cNvSpPr/>
          <p:nvPr/>
        </p:nvSpPr>
        <p:spPr>
          <a:xfrm>
            <a:off x="5634574" y="2658186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 smtClean="0"/>
              <a:t>0.02 Kbps</a:t>
            </a:r>
            <a:endParaRPr lang="it-IT" sz="1800" b="1" dirty="0"/>
          </a:p>
        </p:txBody>
      </p:sp>
      <p:sp>
        <p:nvSpPr>
          <p:cNvPr id="24" name="Rectangle 26"/>
          <p:cNvSpPr/>
          <p:nvPr/>
        </p:nvSpPr>
        <p:spPr>
          <a:xfrm>
            <a:off x="2190022" y="3786063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 smtClean="0"/>
              <a:t>2.4 Kbps</a:t>
            </a:r>
            <a:endParaRPr lang="it-IT" sz="1800" b="1" dirty="0"/>
          </a:p>
        </p:txBody>
      </p:sp>
      <p:sp>
        <p:nvSpPr>
          <p:cNvPr id="25" name="Rectangle 27"/>
          <p:cNvSpPr/>
          <p:nvPr/>
        </p:nvSpPr>
        <p:spPr>
          <a:xfrm>
            <a:off x="3813541" y="3791318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 smtClean="0"/>
              <a:t>7.7 MOPS</a:t>
            </a:r>
            <a:endParaRPr lang="it-IT" sz="1800" b="1" dirty="0"/>
          </a:p>
        </p:txBody>
      </p:sp>
      <p:sp>
        <p:nvSpPr>
          <p:cNvPr id="26" name="Rectangle 28"/>
          <p:cNvSpPr/>
          <p:nvPr/>
        </p:nvSpPr>
        <p:spPr>
          <a:xfrm>
            <a:off x="5634574" y="3791318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 smtClean="0"/>
              <a:t>0.02 Kbps</a:t>
            </a:r>
            <a:endParaRPr lang="it-IT" sz="1800" b="1" dirty="0"/>
          </a:p>
        </p:txBody>
      </p:sp>
      <p:sp>
        <p:nvSpPr>
          <p:cNvPr id="27" name="Rectangle 29"/>
          <p:cNvSpPr/>
          <p:nvPr/>
        </p:nvSpPr>
        <p:spPr>
          <a:xfrm>
            <a:off x="2190022" y="4668298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 smtClean="0"/>
              <a:t>16 Kbps</a:t>
            </a:r>
            <a:endParaRPr lang="it-IT" sz="1800" b="1" dirty="0"/>
          </a:p>
        </p:txBody>
      </p:sp>
      <p:sp>
        <p:nvSpPr>
          <p:cNvPr id="28" name="Rectangle 30"/>
          <p:cNvSpPr/>
          <p:nvPr/>
        </p:nvSpPr>
        <p:spPr>
          <a:xfrm>
            <a:off x="3813541" y="4673553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 smtClean="0"/>
              <a:t>150 MOPS</a:t>
            </a:r>
            <a:endParaRPr lang="it-IT" sz="1800" b="1" dirty="0"/>
          </a:p>
        </p:txBody>
      </p:sp>
      <p:sp>
        <p:nvSpPr>
          <p:cNvPr id="29" name="Rectangle 31"/>
          <p:cNvSpPr/>
          <p:nvPr/>
        </p:nvSpPr>
        <p:spPr>
          <a:xfrm>
            <a:off x="5634574" y="4673553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 smtClean="0"/>
              <a:t>0.08 Kbps</a:t>
            </a:r>
            <a:endParaRPr lang="it-IT" sz="1800" b="1" dirty="0"/>
          </a:p>
        </p:txBody>
      </p:sp>
      <p:sp>
        <p:nvSpPr>
          <p:cNvPr id="30" name="Rectangle 8"/>
          <p:cNvSpPr/>
          <p:nvPr/>
        </p:nvSpPr>
        <p:spPr>
          <a:xfrm>
            <a:off x="328495" y="3991373"/>
            <a:ext cx="1656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[*Nilsson2014</a:t>
            </a:r>
            <a:r>
              <a:rPr lang="en-US" b="1" dirty="0"/>
              <a:t>]</a:t>
            </a:r>
            <a:r>
              <a:rPr lang="en-US" dirty="0"/>
              <a:t> </a:t>
            </a:r>
            <a:endParaRPr lang="it-IT" dirty="0"/>
          </a:p>
        </p:txBody>
      </p:sp>
      <p:sp>
        <p:nvSpPr>
          <p:cNvPr id="31" name="Rectangle 32"/>
          <p:cNvSpPr/>
          <p:nvPr/>
        </p:nvSpPr>
        <p:spPr>
          <a:xfrm>
            <a:off x="350936" y="4892145"/>
            <a:ext cx="1611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[*Benatti2014</a:t>
            </a:r>
            <a:r>
              <a:rPr lang="en-US" b="1" dirty="0"/>
              <a:t>]</a:t>
            </a:r>
            <a:r>
              <a:rPr lang="en-US" dirty="0"/>
              <a:t> </a:t>
            </a:r>
            <a:endParaRPr lang="it-IT" dirty="0"/>
          </a:p>
        </p:txBody>
      </p:sp>
      <p:sp>
        <p:nvSpPr>
          <p:cNvPr id="32" name="Rectangle 33"/>
          <p:cNvSpPr/>
          <p:nvPr/>
        </p:nvSpPr>
        <p:spPr>
          <a:xfrm>
            <a:off x="381764" y="1932782"/>
            <a:ext cx="13500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[*Ioffe2015] </a:t>
            </a:r>
            <a:endParaRPr lang="it-IT" b="1" dirty="0"/>
          </a:p>
        </p:txBody>
      </p:sp>
      <p:sp>
        <p:nvSpPr>
          <p:cNvPr id="33" name="Rectangle 34"/>
          <p:cNvSpPr/>
          <p:nvPr/>
        </p:nvSpPr>
        <p:spPr>
          <a:xfrm>
            <a:off x="342430" y="2913097"/>
            <a:ext cx="1721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[*</a:t>
            </a:r>
            <a:r>
              <a:rPr lang="en-US" b="1" dirty="0" err="1" smtClean="0"/>
              <a:t>VoiceControl</a:t>
            </a:r>
            <a:r>
              <a:rPr lang="en-US" b="1" dirty="0" smtClean="0"/>
              <a:t>]</a:t>
            </a:r>
            <a:r>
              <a:rPr lang="en-US" dirty="0" smtClean="0"/>
              <a:t> </a:t>
            </a:r>
            <a:endParaRPr lang="it-IT" dirty="0"/>
          </a:p>
        </p:txBody>
      </p:sp>
      <p:sp>
        <p:nvSpPr>
          <p:cNvPr id="34" name="Rounded Rectangle 9"/>
          <p:cNvSpPr/>
          <p:nvPr/>
        </p:nvSpPr>
        <p:spPr bwMode="auto">
          <a:xfrm>
            <a:off x="3797775" y="1689091"/>
            <a:ext cx="1380023" cy="3348539"/>
          </a:xfrm>
          <a:prstGeom prst="roundRect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it-IT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5" name="Rounded Rectangle 35"/>
          <p:cNvSpPr/>
          <p:nvPr/>
        </p:nvSpPr>
        <p:spPr bwMode="auto">
          <a:xfrm>
            <a:off x="5610981" y="1687988"/>
            <a:ext cx="1380023" cy="3349642"/>
          </a:xfrm>
          <a:prstGeom prst="roundRect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it-IT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6" name="TextBox 11"/>
          <p:cNvSpPr txBox="1"/>
          <p:nvPr/>
        </p:nvSpPr>
        <p:spPr>
          <a:xfrm>
            <a:off x="1124016" y="5738863"/>
            <a:ext cx="2082621" cy="369332"/>
          </a:xfrm>
          <a:prstGeom prst="rect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chemeClr val="accent6"/>
                </a:solidFill>
              </a:defRPr>
            </a:lvl1pPr>
          </a:lstStyle>
          <a:p>
            <a:r>
              <a:rPr lang="fr-FR" dirty="0" err="1"/>
              <a:t>Parallel</a:t>
            </a:r>
            <a:r>
              <a:rPr lang="fr-FR" dirty="0"/>
              <a:t> </a:t>
            </a:r>
            <a:r>
              <a:rPr lang="fr-FR" dirty="0" err="1"/>
              <a:t>worlkoad</a:t>
            </a:r>
            <a:endParaRPr lang="en-US" dirty="0"/>
          </a:p>
        </p:txBody>
      </p:sp>
      <p:sp>
        <p:nvSpPr>
          <p:cNvPr id="37" name="Right Arrow 37"/>
          <p:cNvSpPr/>
          <p:nvPr/>
        </p:nvSpPr>
        <p:spPr>
          <a:xfrm>
            <a:off x="539552" y="5814349"/>
            <a:ext cx="432048" cy="35240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1" dirty="0"/>
          </a:p>
        </p:txBody>
      </p:sp>
      <p:sp>
        <p:nvSpPr>
          <p:cNvPr id="38" name="Rectangle 38"/>
          <p:cNvSpPr/>
          <p:nvPr/>
        </p:nvSpPr>
        <p:spPr>
          <a:xfrm>
            <a:off x="7130325" y="908720"/>
            <a:ext cx="1980029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800" b="1" i="1" dirty="0" smtClean="0">
                <a:solidFill>
                  <a:srgbClr val="C00000"/>
                </a:solidFill>
              </a:rPr>
              <a:t>COMPRESSION </a:t>
            </a:r>
            <a:endParaRPr lang="it-IT" sz="1800" b="1" i="1" dirty="0">
              <a:solidFill>
                <a:srgbClr val="C00000"/>
              </a:solidFill>
            </a:endParaRPr>
          </a:p>
          <a:p>
            <a:pPr algn="ctr"/>
            <a:r>
              <a:rPr lang="it-IT" sz="1800" b="1" i="1" dirty="0" smtClean="0">
                <a:solidFill>
                  <a:srgbClr val="C00000"/>
                </a:solidFill>
              </a:rPr>
              <a:t>FACTOR</a:t>
            </a:r>
          </a:p>
        </p:txBody>
      </p:sp>
      <p:sp>
        <p:nvSpPr>
          <p:cNvPr id="39" name="Rectangle 39"/>
          <p:cNvSpPr/>
          <p:nvPr/>
        </p:nvSpPr>
        <p:spPr>
          <a:xfrm>
            <a:off x="7694832" y="1642241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 smtClean="0"/>
              <a:t>60700x</a:t>
            </a:r>
            <a:endParaRPr lang="it-IT" sz="1800" b="1" dirty="0"/>
          </a:p>
        </p:txBody>
      </p:sp>
      <p:sp>
        <p:nvSpPr>
          <p:cNvPr id="40" name="Rectangle 40"/>
          <p:cNvSpPr/>
          <p:nvPr/>
        </p:nvSpPr>
        <p:spPr>
          <a:xfrm>
            <a:off x="7694832" y="2652931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 smtClean="0"/>
              <a:t>12800x</a:t>
            </a:r>
            <a:endParaRPr lang="it-IT" sz="1800" b="1" dirty="0"/>
          </a:p>
        </p:txBody>
      </p:sp>
      <p:sp>
        <p:nvSpPr>
          <p:cNvPr id="41" name="Rectangle 41"/>
          <p:cNvSpPr/>
          <p:nvPr/>
        </p:nvSpPr>
        <p:spPr>
          <a:xfrm>
            <a:off x="7722949" y="377531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 smtClean="0"/>
              <a:t>120x</a:t>
            </a:r>
            <a:endParaRPr lang="it-IT" sz="1800" b="1" dirty="0"/>
          </a:p>
        </p:txBody>
      </p:sp>
      <p:sp>
        <p:nvSpPr>
          <p:cNvPr id="42" name="Rectangle 42"/>
          <p:cNvSpPr/>
          <p:nvPr/>
        </p:nvSpPr>
        <p:spPr>
          <a:xfrm>
            <a:off x="7694832" y="466829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 smtClean="0"/>
              <a:t>200x</a:t>
            </a:r>
            <a:endParaRPr lang="it-IT" sz="1800" b="1" dirty="0"/>
          </a:p>
        </p:txBody>
      </p:sp>
      <p:sp>
        <p:nvSpPr>
          <p:cNvPr id="43" name="Rounded Rectangle 43"/>
          <p:cNvSpPr/>
          <p:nvPr/>
        </p:nvSpPr>
        <p:spPr bwMode="auto">
          <a:xfrm>
            <a:off x="7386292" y="1648731"/>
            <a:ext cx="1380023" cy="3388899"/>
          </a:xfrm>
          <a:prstGeom prst="roundRect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it-IT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5" name="Rounded Rectangle 1"/>
          <p:cNvSpPr/>
          <p:nvPr/>
        </p:nvSpPr>
        <p:spPr bwMode="auto">
          <a:xfrm>
            <a:off x="342196" y="1657657"/>
            <a:ext cx="8498828" cy="600098"/>
          </a:xfrm>
          <a:prstGeom prst="roundRect">
            <a:avLst/>
          </a:prstGeom>
          <a:solidFill>
            <a:srgbClr val="FFFF00">
              <a:alpha val="37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7" name="TextBox 10"/>
          <p:cNvSpPr txBox="1"/>
          <p:nvPr/>
        </p:nvSpPr>
        <p:spPr>
          <a:xfrm>
            <a:off x="1692373" y="1951555"/>
            <a:ext cx="1800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rgbClr val="C00000"/>
                </a:solidFill>
              </a:rPr>
              <a:t>INCEPTION CNN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975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34" grpId="0" animBg="1"/>
      <p:bldP spid="35" grpId="0" animBg="1"/>
      <p:bldP spid="36" grpId="0" animBg="1"/>
      <p:bldP spid="37" grpId="0" animBg="1"/>
      <p:bldP spid="4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Davide Rossi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40</a:t>
            </a:fld>
            <a:endParaRPr lang="de-CH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kern="0" dirty="0"/>
              <a:t>PULP: </a:t>
            </a:r>
            <a:r>
              <a:rPr lang="en-US" kern="0" dirty="0" smtClean="0"/>
              <a:t>Parallel Computing For The </a:t>
            </a:r>
            <a:r>
              <a:rPr lang="en-US" kern="0" dirty="0" err="1" smtClean="0"/>
              <a:t>IoT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451679" y="5445224"/>
            <a:ext cx="77923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i="1" u="sng" dirty="0" smtClean="0">
                <a:solidFill>
                  <a:srgbClr val="C00000"/>
                </a:solidFill>
              </a:rPr>
              <a:t>The output of </a:t>
            </a:r>
            <a:r>
              <a:rPr lang="it-IT" sz="2400" b="1" i="1" u="sng" dirty="0" err="1">
                <a:solidFill>
                  <a:srgbClr val="C00000"/>
                </a:solidFill>
              </a:rPr>
              <a:t>o</a:t>
            </a:r>
            <a:r>
              <a:rPr lang="it-IT" sz="2400" b="1" i="1" u="sng" dirty="0" err="1" smtClean="0">
                <a:solidFill>
                  <a:srgbClr val="C00000"/>
                </a:solidFill>
              </a:rPr>
              <a:t>ur</a:t>
            </a:r>
            <a:r>
              <a:rPr lang="it-IT" sz="2400" b="1" i="1" u="sng" dirty="0" smtClean="0">
                <a:solidFill>
                  <a:srgbClr val="C00000"/>
                </a:solidFill>
              </a:rPr>
              <a:t> </a:t>
            </a:r>
            <a:r>
              <a:rPr lang="it-IT" sz="2400" b="1" i="1" u="sng" dirty="0" err="1">
                <a:solidFill>
                  <a:srgbClr val="C00000"/>
                </a:solidFill>
              </a:rPr>
              <a:t>r</a:t>
            </a:r>
            <a:r>
              <a:rPr lang="it-IT" sz="2400" b="1" i="1" u="sng" dirty="0" err="1" smtClean="0">
                <a:solidFill>
                  <a:srgbClr val="C00000"/>
                </a:solidFill>
              </a:rPr>
              <a:t>esearch</a:t>
            </a:r>
            <a:r>
              <a:rPr lang="it-IT" sz="2400" b="1" i="1" u="sng" dirty="0" smtClean="0">
                <a:solidFill>
                  <a:srgbClr val="C00000"/>
                </a:solidFill>
              </a:rPr>
              <a:t> on PULP </a:t>
            </a:r>
            <a:r>
              <a:rPr lang="it-IT" sz="2400" b="1" i="1" u="sng" dirty="0" err="1">
                <a:solidFill>
                  <a:srgbClr val="C00000"/>
                </a:solidFill>
              </a:rPr>
              <a:t>i</a:t>
            </a:r>
            <a:r>
              <a:rPr lang="it-IT" sz="2400" b="1" i="1" u="sng" dirty="0" err="1" smtClean="0">
                <a:solidFill>
                  <a:srgbClr val="C00000"/>
                </a:solidFill>
              </a:rPr>
              <a:t>s</a:t>
            </a:r>
            <a:r>
              <a:rPr lang="it-IT" sz="2400" b="1" i="1" u="sng" dirty="0" smtClean="0">
                <a:solidFill>
                  <a:srgbClr val="C00000"/>
                </a:solidFill>
              </a:rPr>
              <a:t> open source </a:t>
            </a:r>
          </a:p>
          <a:p>
            <a:pPr algn="ctr"/>
            <a:r>
              <a:rPr lang="it-IT" sz="2400" b="1" i="1" u="sng" dirty="0" smtClean="0">
                <a:solidFill>
                  <a:srgbClr val="C00000"/>
                </a:solidFill>
              </a:rPr>
              <a:t>(</a:t>
            </a:r>
            <a:r>
              <a:rPr lang="it-IT" sz="2400" b="1" i="1" u="sng" dirty="0" err="1" smtClean="0">
                <a:solidFill>
                  <a:srgbClr val="C00000"/>
                </a:solidFill>
              </a:rPr>
              <a:t>Solderpad</a:t>
            </a:r>
            <a:r>
              <a:rPr lang="it-IT" sz="2400" b="1" i="1" u="sng" dirty="0" smtClean="0">
                <a:solidFill>
                  <a:srgbClr val="C00000"/>
                </a:solidFill>
              </a:rPr>
              <a:t> License)</a:t>
            </a:r>
          </a:p>
        </p:txBody>
      </p:sp>
      <p:pic>
        <p:nvPicPr>
          <p:cNvPr id="24" name="Picture 4" descr="http://3.bp.blogspot.com/-hKsvaZo9YMQ/U7ZKGK9PH7I/AAAAAAAAA0I/7tUEkVL_00k/s1600/gcc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4770" y="2794934"/>
            <a:ext cx="655211" cy="7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www.cnx-software.com/wp-content/uploads/2011/10/LLVM-Logo-Derivative-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8247" y="2768270"/>
            <a:ext cx="1137006" cy="80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http://openmp.org/wp/openmp_336x120.g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8072" y="1330366"/>
            <a:ext cx="1049371" cy="37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itseez.com/images/OpenVX_Color_Dec12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5877" y="1279987"/>
            <a:ext cx="1264034" cy="5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cdn.opencores.org/design/OpenCore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618" y="3645024"/>
            <a:ext cx="2026886" cy="69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404" y="2156047"/>
            <a:ext cx="1307843" cy="29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9354" y="2055295"/>
            <a:ext cx="1467121" cy="5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OpenC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4174" y="1187230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ttangolo 28"/>
          <p:cNvSpPr/>
          <p:nvPr/>
        </p:nvSpPr>
        <p:spPr bwMode="auto">
          <a:xfrm>
            <a:off x="1065957" y="2780983"/>
            <a:ext cx="4434840" cy="7918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r>
              <a:rPr kumimoji="0" lang="it-IT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Compiler </a:t>
            </a:r>
            <a:r>
              <a:rPr kumimoji="0" lang="it-IT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Infrastructure</a:t>
            </a:r>
            <a:endParaRPr kumimoji="0" lang="it-IT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3" name="Rettangolo 29"/>
          <p:cNvSpPr/>
          <p:nvPr/>
        </p:nvSpPr>
        <p:spPr bwMode="auto">
          <a:xfrm>
            <a:off x="504297" y="3605896"/>
            <a:ext cx="5581019" cy="791866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r>
              <a:rPr lang="it-IT" b="1" dirty="0" smtClean="0">
                <a:latin typeface="Arial" charset="0"/>
              </a:rPr>
              <a:t>Processor &amp; Hardware </a:t>
            </a:r>
            <a:r>
              <a:rPr lang="it-IT" b="1" dirty="0" err="1" smtClean="0">
                <a:latin typeface="Arial" charset="0"/>
              </a:rPr>
              <a:t>IPs</a:t>
            </a:r>
            <a:endParaRPr kumimoji="0" lang="it-IT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Rettangolo 30"/>
          <p:cNvSpPr/>
          <p:nvPr/>
        </p:nvSpPr>
        <p:spPr bwMode="auto">
          <a:xfrm>
            <a:off x="1660317" y="1955475"/>
            <a:ext cx="3268980" cy="791866"/>
          </a:xfrm>
          <a:prstGeom prst="rect">
            <a:avLst/>
          </a:prstGeom>
          <a:solidFill>
            <a:srgbClr val="D4FEED"/>
          </a:solidFill>
          <a:ln w="38100" cap="flat" cmpd="sng" algn="ctr">
            <a:solidFill>
              <a:srgbClr val="008E3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r>
              <a:rPr kumimoji="0" lang="it-IT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Virtualization</a:t>
            </a:r>
            <a:r>
              <a:rPr kumimoji="0" lang="it-IT" sz="16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kumimoji="0" lang="it-IT" sz="1600" b="1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Layer</a:t>
            </a:r>
            <a:endParaRPr kumimoji="0" lang="it-IT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5" name="Rettangolo 31"/>
          <p:cNvSpPr/>
          <p:nvPr/>
        </p:nvSpPr>
        <p:spPr bwMode="auto">
          <a:xfrm>
            <a:off x="2208197" y="1124744"/>
            <a:ext cx="2183130" cy="791866"/>
          </a:xfrm>
          <a:prstGeom prst="rect">
            <a:avLst/>
          </a:prstGeom>
          <a:solidFill>
            <a:srgbClr val="FDCBF4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r>
              <a:rPr kumimoji="0" lang="it-IT" sz="1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Programming</a:t>
            </a:r>
            <a:r>
              <a:rPr kumimoji="0" lang="it-IT" sz="1600" b="1" i="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 Model</a:t>
            </a:r>
            <a:endParaRPr kumimoji="0" lang="it-IT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6" name="Rettangolo 17"/>
          <p:cNvSpPr/>
          <p:nvPr/>
        </p:nvSpPr>
        <p:spPr bwMode="auto">
          <a:xfrm>
            <a:off x="35496" y="4440314"/>
            <a:ext cx="6414844" cy="791866"/>
          </a:xfrm>
          <a:prstGeom prst="rect">
            <a:avLst/>
          </a:prstGeom>
          <a:solidFill>
            <a:srgbClr val="FFEE8F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r>
              <a:rPr lang="it-IT" b="1" dirty="0" err="1" smtClean="0">
                <a:latin typeface="Arial" charset="0"/>
              </a:rPr>
              <a:t>Low-Power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Silicon</a:t>
            </a:r>
            <a:r>
              <a:rPr lang="it-IT" b="1" dirty="0" smtClean="0">
                <a:latin typeface="Arial" charset="0"/>
              </a:rPr>
              <a:t> Technology</a:t>
            </a:r>
            <a:endParaRPr kumimoji="0" lang="it-IT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640" y="3560028"/>
            <a:ext cx="854224" cy="854224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63" y="4536162"/>
            <a:ext cx="1669586" cy="667834"/>
          </a:xfrm>
          <a:prstGeom prst="rect">
            <a:avLst/>
          </a:prstGeom>
        </p:spPr>
      </p:pic>
      <p:pic>
        <p:nvPicPr>
          <p:cNvPr id="39" name="Imag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106" y="4558205"/>
            <a:ext cx="798761" cy="56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50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41</a:t>
            </a:fld>
            <a:endParaRPr lang="de-CH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UNIBO and ETHZ Released PULPino</a:t>
            </a:r>
            <a:endParaRPr lang="it-IT" dirty="0"/>
          </a:p>
        </p:txBody>
      </p:sp>
      <p:pic>
        <p:nvPicPr>
          <p:cNvPr id="8" name="Content Placeholder 5" descr="pulp_platfrom_we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/>
          <a:stretch>
            <a:fillRect/>
          </a:stretch>
        </p:blipFill>
        <p:spPr>
          <a:xfrm>
            <a:off x="457200" y="1125538"/>
            <a:ext cx="8229600" cy="4967287"/>
          </a:xfrm>
          <a:prstGeom prst="rect">
            <a:avLst/>
          </a:prstGeom>
        </p:spPr>
      </p:pic>
      <p:pic>
        <p:nvPicPr>
          <p:cNvPr id="9" name="Picture 8" descr="eetim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013" y="2741623"/>
            <a:ext cx="4838987" cy="36875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7751" y="5970766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err="1" smtClean="0">
                <a:solidFill>
                  <a:srgbClr val="FF0000"/>
                </a:solidFill>
              </a:rPr>
              <a:t>PULPissimo</a:t>
            </a:r>
            <a:r>
              <a:rPr lang="de-CH" b="1" dirty="0" smtClean="0">
                <a:solidFill>
                  <a:srgbClr val="FF0000"/>
                </a:solidFill>
              </a:rPr>
              <a:t> will </a:t>
            </a:r>
            <a:r>
              <a:rPr lang="de-CH" b="1" dirty="0" err="1" smtClean="0">
                <a:solidFill>
                  <a:srgbClr val="FF0000"/>
                </a:solidFill>
              </a:rPr>
              <a:t>be</a:t>
            </a:r>
            <a:r>
              <a:rPr lang="de-CH" b="1" dirty="0" smtClean="0">
                <a:solidFill>
                  <a:srgbClr val="FF0000"/>
                </a:solidFill>
              </a:rPr>
              <a:t> </a:t>
            </a:r>
            <a:r>
              <a:rPr lang="de-CH" b="1" dirty="0" err="1" smtClean="0">
                <a:solidFill>
                  <a:srgbClr val="FF0000"/>
                </a:solidFill>
              </a:rPr>
              <a:t>released</a:t>
            </a:r>
            <a:r>
              <a:rPr lang="de-CH" b="1" dirty="0" smtClean="0">
                <a:solidFill>
                  <a:srgbClr val="FF0000"/>
                </a:solidFill>
              </a:rPr>
              <a:t> in </a:t>
            </a:r>
            <a:r>
              <a:rPr lang="de-CH" b="1" dirty="0" err="1" smtClean="0">
                <a:solidFill>
                  <a:srgbClr val="FF0000"/>
                </a:solidFill>
              </a:rPr>
              <a:t>few</a:t>
            </a:r>
            <a:r>
              <a:rPr lang="de-CH" b="1" dirty="0" smtClean="0">
                <a:solidFill>
                  <a:srgbClr val="FF0000"/>
                </a:solidFill>
              </a:rPr>
              <a:t> </a:t>
            </a:r>
            <a:r>
              <a:rPr lang="de-CH" b="1" dirty="0" err="1" smtClean="0">
                <a:solidFill>
                  <a:srgbClr val="FF0000"/>
                </a:solidFill>
              </a:rPr>
              <a:t>weeks</a:t>
            </a:r>
            <a:r>
              <a:rPr lang="de-CH" b="1" dirty="0" smtClean="0">
                <a:solidFill>
                  <a:srgbClr val="FF0000"/>
                </a:solidFill>
              </a:rPr>
              <a:t>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643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42</a:t>
            </a:fld>
            <a:endParaRPr lang="de-CH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PULP Users And </a:t>
            </a:r>
            <a:r>
              <a:rPr lang="it-IT" dirty="0"/>
              <a:t>C</a:t>
            </a:r>
            <a:r>
              <a:rPr lang="it-IT" dirty="0" smtClean="0"/>
              <a:t>ollaborations</a:t>
            </a:r>
            <a:endParaRPr lang="it-IT" dirty="0"/>
          </a:p>
        </p:txBody>
      </p:sp>
      <p:pic>
        <p:nvPicPr>
          <p:cNvPr id="9" name="Picture 1" descr="Logo_Politecnico_Milan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39" y="5574803"/>
            <a:ext cx="922112" cy="806525"/>
          </a:xfrm>
          <a:prstGeom prst="rect">
            <a:avLst/>
          </a:prstGeom>
        </p:spPr>
      </p:pic>
      <p:pic>
        <p:nvPicPr>
          <p:cNvPr id="10" name="Picture 10" descr="epfl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257" y="5751084"/>
            <a:ext cx="922112" cy="390357"/>
          </a:xfrm>
          <a:prstGeom prst="rect">
            <a:avLst/>
          </a:prstGeom>
        </p:spPr>
      </p:pic>
      <p:pic>
        <p:nvPicPr>
          <p:cNvPr id="11" name="Picture 12" descr="stm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756" y="5600605"/>
            <a:ext cx="922112" cy="591989"/>
          </a:xfrm>
          <a:prstGeom prst="rect">
            <a:avLst/>
          </a:prstGeom>
        </p:spPr>
      </p:pic>
      <p:grpSp>
        <p:nvGrpSpPr>
          <p:cNvPr id="12" name="Gruppo 37"/>
          <p:cNvGrpSpPr/>
          <p:nvPr/>
        </p:nvGrpSpPr>
        <p:grpSpPr>
          <a:xfrm>
            <a:off x="2446472" y="5600605"/>
            <a:ext cx="645654" cy="691313"/>
            <a:chOff x="3348184" y="1823970"/>
            <a:chExt cx="1440000" cy="1821054"/>
          </a:xfrm>
        </p:grpSpPr>
        <p:pic>
          <p:nvPicPr>
            <p:cNvPr id="13" name="Picture 32" descr="CEA_logo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184" y="1823970"/>
              <a:ext cx="1440000" cy="1173514"/>
            </a:xfrm>
            <a:prstGeom prst="rect">
              <a:avLst/>
            </a:prstGeom>
          </p:spPr>
        </p:pic>
        <p:pic>
          <p:nvPicPr>
            <p:cNvPr id="14" name="Picture 33" descr="Logo_LETI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184" y="3155819"/>
              <a:ext cx="1440000" cy="489205"/>
            </a:xfrm>
            <a:prstGeom prst="rect">
              <a:avLst/>
            </a:prstGeom>
          </p:spPr>
        </p:pic>
      </p:grpSp>
      <p:pic>
        <p:nvPicPr>
          <p:cNvPr id="15" name="Picture 2" descr="http://upload.wikimedia.org/wikipedia/en/thumb/1/18/UIUC_seal.svg/1024px-UIUC_seal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382" y="5539692"/>
            <a:ext cx="872888" cy="78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lowrisc.org/img/lowrisc_header_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758" y="5589074"/>
            <a:ext cx="9620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tangolo arrotondato 1"/>
          <p:cNvSpPr/>
          <p:nvPr/>
        </p:nvSpPr>
        <p:spPr>
          <a:xfrm>
            <a:off x="604610" y="3438715"/>
            <a:ext cx="7993551" cy="657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ttangolo arrotondato 78"/>
          <p:cNvSpPr/>
          <p:nvPr/>
        </p:nvSpPr>
        <p:spPr>
          <a:xfrm>
            <a:off x="604611" y="3438715"/>
            <a:ext cx="1979248" cy="65762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CasellaDiTesto 4"/>
          <p:cNvSpPr txBox="1"/>
          <p:nvPr/>
        </p:nvSpPr>
        <p:spPr>
          <a:xfrm>
            <a:off x="4250419" y="3529207"/>
            <a:ext cx="2364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latin typeface="PT Sans" panose="020B0604020202020204" charset="0"/>
              </a:rPr>
              <a:t>TO BE RELEASED</a:t>
            </a:r>
            <a:endParaRPr lang="en-GB" sz="2400" b="1" dirty="0">
              <a:latin typeface="PT Sans" panose="020B0604020202020204" charset="0"/>
            </a:endParaRPr>
          </a:p>
        </p:txBody>
      </p:sp>
      <p:sp>
        <p:nvSpPr>
          <p:cNvPr id="20" name="CasellaDiTesto 81"/>
          <p:cNvSpPr txBox="1"/>
          <p:nvPr/>
        </p:nvSpPr>
        <p:spPr>
          <a:xfrm>
            <a:off x="784469" y="3529207"/>
            <a:ext cx="151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latin typeface="PT Sans" panose="020B0604020202020204" charset="0"/>
              </a:rPr>
              <a:t>RELEASED</a:t>
            </a:r>
            <a:endParaRPr lang="en-GB" sz="2400" b="1" dirty="0">
              <a:latin typeface="PT Sans" panose="020B0604020202020204" charset="0"/>
            </a:endParaRPr>
          </a:p>
        </p:txBody>
      </p:sp>
      <p:sp>
        <p:nvSpPr>
          <p:cNvPr id="21" name="Freccia a destra 82"/>
          <p:cNvSpPr/>
          <p:nvPr/>
        </p:nvSpPr>
        <p:spPr>
          <a:xfrm rot="18383052">
            <a:off x="2871497" y="2531303"/>
            <a:ext cx="870667" cy="35484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ccia a destra 83"/>
          <p:cNvSpPr/>
          <p:nvPr/>
        </p:nvSpPr>
        <p:spPr>
          <a:xfrm rot="16200000">
            <a:off x="4105339" y="2630143"/>
            <a:ext cx="870667" cy="35484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ccia a destra 84"/>
          <p:cNvSpPr/>
          <p:nvPr/>
        </p:nvSpPr>
        <p:spPr>
          <a:xfrm rot="13647247">
            <a:off x="5425839" y="2538626"/>
            <a:ext cx="870667" cy="35484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e 5"/>
          <p:cNvSpPr/>
          <p:nvPr/>
        </p:nvSpPr>
        <p:spPr>
          <a:xfrm>
            <a:off x="3272662" y="1028897"/>
            <a:ext cx="1259066" cy="1132261"/>
          </a:xfrm>
          <a:prstGeom prst="ellipse">
            <a:avLst/>
          </a:prstGeom>
          <a:solidFill>
            <a:srgbClr val="0070C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800" b="1" dirty="0" smtClean="0">
                <a:latin typeface="PT Sans" panose="020B0604020202020204" charset="0"/>
              </a:rPr>
              <a:t>C</a:t>
            </a:r>
            <a:endParaRPr lang="en-GB" sz="4800" b="1" dirty="0">
              <a:latin typeface="PT Sans" panose="020B0604020202020204" charset="0"/>
            </a:endParaRPr>
          </a:p>
        </p:txBody>
      </p:sp>
      <p:sp>
        <p:nvSpPr>
          <p:cNvPr id="25" name="Ovale 85"/>
          <p:cNvSpPr/>
          <p:nvPr/>
        </p:nvSpPr>
        <p:spPr>
          <a:xfrm>
            <a:off x="4786668" y="1011395"/>
            <a:ext cx="1259066" cy="1132261"/>
          </a:xfrm>
          <a:prstGeom prst="ellipse">
            <a:avLst/>
          </a:prstGeom>
          <a:solidFill>
            <a:srgbClr val="FF00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800" b="1" dirty="0" smtClean="0">
                <a:latin typeface="PT Sans" panose="020B0604020202020204" charset="0"/>
              </a:rPr>
              <a:t>U</a:t>
            </a:r>
            <a:endParaRPr lang="en-GB" sz="4800" b="1" dirty="0">
              <a:latin typeface="PT Sans" panose="020B0604020202020204" charset="0"/>
            </a:endParaRPr>
          </a:p>
        </p:txBody>
      </p:sp>
      <p:sp>
        <p:nvSpPr>
          <p:cNvPr id="26" name="Freccia a destra 86"/>
          <p:cNvSpPr/>
          <p:nvPr/>
        </p:nvSpPr>
        <p:spPr>
          <a:xfrm rot="18383052">
            <a:off x="2698155" y="4488272"/>
            <a:ext cx="870667" cy="35484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reccia a destra 87"/>
          <p:cNvSpPr/>
          <p:nvPr/>
        </p:nvSpPr>
        <p:spPr>
          <a:xfrm rot="16200000">
            <a:off x="4105339" y="4587112"/>
            <a:ext cx="870667" cy="35484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reccia a destra 88"/>
          <p:cNvSpPr/>
          <p:nvPr/>
        </p:nvSpPr>
        <p:spPr>
          <a:xfrm rot="13647247">
            <a:off x="5610401" y="4495595"/>
            <a:ext cx="870667" cy="35484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asellaDiTesto 6"/>
          <p:cNvSpPr txBox="1"/>
          <p:nvPr/>
        </p:nvSpPr>
        <p:spPr>
          <a:xfrm>
            <a:off x="6156176" y="1663976"/>
            <a:ext cx="2217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PT Sans" panose="020B0604020202020204" charset="0"/>
              </a:rPr>
              <a:t>7</a:t>
            </a:r>
            <a:r>
              <a:rPr lang="it-IT" sz="2400" b="1" dirty="0" smtClean="0">
                <a:latin typeface="PT Sans" panose="020B0604020202020204" charset="0"/>
              </a:rPr>
              <a:t> UNIVERSITIES</a:t>
            </a:r>
            <a:endParaRPr lang="en-GB" sz="2400" b="1" dirty="0">
              <a:latin typeface="PT Sans" panose="020B0604020202020204" charset="0"/>
            </a:endParaRPr>
          </a:p>
        </p:txBody>
      </p:sp>
      <p:sp>
        <p:nvSpPr>
          <p:cNvPr id="30" name="CasellaDiTesto 89"/>
          <p:cNvSpPr txBox="1"/>
          <p:nvPr/>
        </p:nvSpPr>
        <p:spPr>
          <a:xfrm>
            <a:off x="506328" y="1592022"/>
            <a:ext cx="2638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latin typeface="PT Sans" panose="020B0604020202020204" charset="0"/>
              </a:rPr>
              <a:t>10+ </a:t>
            </a:r>
            <a:r>
              <a:rPr lang="it-IT" sz="2400" b="1" dirty="0">
                <a:latin typeface="PT Sans" panose="020B0604020202020204" charset="0"/>
              </a:rPr>
              <a:t>COMPANIES</a:t>
            </a:r>
            <a:endParaRPr lang="en-GB" sz="2400" b="1" dirty="0">
              <a:latin typeface="PT Sans" panose="020B0604020202020204" charset="0"/>
            </a:endParaRPr>
          </a:p>
        </p:txBody>
      </p:sp>
      <p:sp>
        <p:nvSpPr>
          <p:cNvPr id="31" name="CasellaDiTesto 90"/>
          <p:cNvSpPr txBox="1"/>
          <p:nvPr/>
        </p:nvSpPr>
        <p:spPr>
          <a:xfrm>
            <a:off x="6300192" y="2356760"/>
            <a:ext cx="25346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latin typeface="PT Sans" panose="020B0604020202020204" charset="0"/>
              </a:rPr>
              <a:t>...</a:t>
            </a:r>
            <a:r>
              <a:rPr lang="it-IT" sz="2400" b="1" dirty="0" err="1" smtClean="0">
                <a:latin typeface="PT Sans" panose="020B0604020202020204" charset="0"/>
              </a:rPr>
              <a:t>they</a:t>
            </a:r>
            <a:r>
              <a:rPr lang="it-IT" sz="2400" b="1" dirty="0" smtClean="0">
                <a:latin typeface="PT Sans" panose="020B0604020202020204" charset="0"/>
              </a:rPr>
              <a:t> are </a:t>
            </a:r>
            <a:r>
              <a:rPr lang="it-IT" sz="2400" b="1" dirty="0" err="1" smtClean="0">
                <a:latin typeface="PT Sans" panose="020B0604020202020204" charset="0"/>
              </a:rPr>
              <a:t>growing</a:t>
            </a:r>
            <a:r>
              <a:rPr lang="it-IT" sz="2400" b="1" dirty="0" smtClean="0">
                <a:latin typeface="PT Sans" panose="020B0604020202020204" charset="0"/>
              </a:rPr>
              <a:t/>
            </a:r>
            <a:br>
              <a:rPr lang="it-IT" sz="2400" b="1" dirty="0" smtClean="0">
                <a:latin typeface="PT Sans" panose="020B0604020202020204" charset="0"/>
              </a:rPr>
            </a:br>
            <a:r>
              <a:rPr lang="it-IT" sz="2400" b="1" dirty="0" smtClean="0">
                <a:latin typeface="PT Sans" panose="020B0604020202020204" charset="0"/>
              </a:rPr>
              <a:t>…and </a:t>
            </a:r>
            <a:r>
              <a:rPr lang="it-IT" sz="2400" b="1" dirty="0" err="1" smtClean="0">
                <a:latin typeface="PT Sans" panose="020B0604020202020204" charset="0"/>
              </a:rPr>
              <a:t>growing</a:t>
            </a:r>
            <a:endParaRPr lang="en-GB" sz="2400" b="1" dirty="0">
              <a:latin typeface="PT Sans" panose="020B0604020202020204" charset="0"/>
            </a:endParaRPr>
          </a:p>
        </p:txBody>
      </p:sp>
      <p:pic>
        <p:nvPicPr>
          <p:cNvPr id="32" name="Immagin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944" y="5495990"/>
            <a:ext cx="1962150" cy="723900"/>
          </a:xfrm>
          <a:prstGeom prst="rect">
            <a:avLst/>
          </a:prstGeom>
        </p:spPr>
      </p:pic>
      <p:pic>
        <p:nvPicPr>
          <p:cNvPr id="33" name="Picture 2" descr="http://iis-projects.ee.ethz.ch/images/5/5b/Pulp_logo_inline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88" y="2587592"/>
            <a:ext cx="2464796" cy="67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sellaDiTesto 2"/>
          <p:cNvSpPr txBox="1"/>
          <p:nvPr/>
        </p:nvSpPr>
        <p:spPr>
          <a:xfrm>
            <a:off x="579926" y="4138266"/>
            <a:ext cx="40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PT Sans" panose="020B0604020202020204" charset="0"/>
              </a:rPr>
              <a:t>0%</a:t>
            </a:r>
            <a:endParaRPr lang="en-GB" dirty="0">
              <a:latin typeface="PT Sans" panose="020B0604020202020204" charset="0"/>
            </a:endParaRPr>
          </a:p>
        </p:txBody>
      </p:sp>
      <p:sp>
        <p:nvSpPr>
          <p:cNvPr id="35" name="CasellaDiTesto 29"/>
          <p:cNvSpPr txBox="1"/>
          <p:nvPr/>
        </p:nvSpPr>
        <p:spPr>
          <a:xfrm>
            <a:off x="2223741" y="4134529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PT Sans" panose="020B0604020202020204" charset="0"/>
              </a:rPr>
              <a:t>10</a:t>
            </a:r>
            <a:r>
              <a:rPr lang="it-IT" dirty="0">
                <a:latin typeface="PT Sans" panose="020B0604020202020204" charset="0"/>
              </a:rPr>
              <a:t>%</a:t>
            </a:r>
            <a:endParaRPr lang="en-GB" dirty="0">
              <a:latin typeface="PT Sans" panose="020B0604020202020204" charset="0"/>
            </a:endParaRPr>
          </a:p>
        </p:txBody>
      </p:sp>
      <p:sp>
        <p:nvSpPr>
          <p:cNvPr id="36" name="CasellaDiTesto 30"/>
          <p:cNvSpPr txBox="1"/>
          <p:nvPr/>
        </p:nvSpPr>
        <p:spPr>
          <a:xfrm>
            <a:off x="8116756" y="4157537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PT Sans" panose="020B0604020202020204" charset="0"/>
              </a:rPr>
              <a:t>100</a:t>
            </a:r>
            <a:r>
              <a:rPr lang="it-IT" dirty="0">
                <a:latin typeface="PT Sans" panose="020B0604020202020204" charset="0"/>
              </a:rPr>
              <a:t>%</a:t>
            </a:r>
            <a:endParaRPr lang="en-GB" dirty="0">
              <a:latin typeface="PT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0180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43</a:t>
            </a:fld>
            <a:endParaRPr lang="de-CH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Conclusion</a:t>
            </a:r>
            <a:endParaRPr lang="it-IT" dirty="0"/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304798" y="1216446"/>
            <a:ext cx="8839202" cy="4678362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4B4B4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B4B4B4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B4B4B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B4B4B4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B4B4B4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 err="1" smtClean="0"/>
              <a:t>Near</a:t>
            </a:r>
            <a:r>
              <a:rPr lang="de-CH" dirty="0" smtClean="0"/>
              <a:t>-sensor </a:t>
            </a:r>
            <a:r>
              <a:rPr lang="de-CH" dirty="0" err="1" smtClean="0"/>
              <a:t>processing</a:t>
            </a:r>
            <a:r>
              <a:rPr lang="de-CH" dirty="0" smtClean="0"/>
              <a:t> </a:t>
            </a:r>
            <a:r>
              <a:rPr lang="de-CH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Energy efficiency requirements: </a:t>
            </a:r>
            <a:r>
              <a:rPr lang="en-US" dirty="0" err="1" smtClean="0"/>
              <a:t>pJ</a:t>
            </a:r>
            <a:r>
              <a:rPr lang="en-US" dirty="0" smtClean="0"/>
              <a:t>/OP and below</a:t>
            </a:r>
          </a:p>
          <a:p>
            <a:pPr lvl="1"/>
            <a:r>
              <a:rPr lang="en-US" dirty="0" smtClean="0"/>
              <a:t>Technology scaling alone is not doing the job for us</a:t>
            </a:r>
          </a:p>
          <a:p>
            <a:pPr lvl="1"/>
            <a:r>
              <a:rPr lang="en-US" dirty="0" smtClean="0"/>
              <a:t>Ultra-low power architecture and circuits are needed</a:t>
            </a:r>
          </a:p>
          <a:p>
            <a:r>
              <a:rPr lang="de-CH" dirty="0" smtClean="0">
                <a:solidFill>
                  <a:srgbClr val="FF0000"/>
                </a:solidFill>
              </a:rPr>
              <a:t>CNNs-</a:t>
            </a:r>
            <a:r>
              <a:rPr lang="de-CH" dirty="0" err="1" smtClean="0">
                <a:solidFill>
                  <a:srgbClr val="FF0000"/>
                </a:solidFill>
              </a:rPr>
              <a:t>based</a:t>
            </a:r>
            <a:r>
              <a:rPr lang="de-CH" dirty="0" smtClean="0">
                <a:solidFill>
                  <a:srgbClr val="FF0000"/>
                </a:solidFill>
              </a:rPr>
              <a:t> </a:t>
            </a:r>
            <a:r>
              <a:rPr lang="de-CH" dirty="0" err="1" smtClean="0">
                <a:solidFill>
                  <a:srgbClr val="FF0000"/>
                </a:solidFill>
              </a:rPr>
              <a:t>visual</a:t>
            </a:r>
            <a:r>
              <a:rPr lang="de-CH" dirty="0" smtClean="0">
                <a:solidFill>
                  <a:srgbClr val="FF0000"/>
                </a:solidFill>
              </a:rPr>
              <a:t> </a:t>
            </a:r>
            <a:r>
              <a:rPr lang="de-CH" dirty="0" err="1" smtClean="0">
                <a:solidFill>
                  <a:srgbClr val="FF0000"/>
                </a:solidFill>
              </a:rPr>
              <a:t>functions</a:t>
            </a:r>
            <a:r>
              <a:rPr lang="de-CH" dirty="0" smtClean="0">
                <a:solidFill>
                  <a:srgbClr val="FF0000"/>
                </a:solidFill>
              </a:rPr>
              <a:t> </a:t>
            </a:r>
            <a:r>
              <a:rPr lang="de-CH" dirty="0" err="1" smtClean="0">
                <a:solidFill>
                  <a:srgbClr val="FF0000"/>
                </a:solidFill>
              </a:rPr>
              <a:t>can</a:t>
            </a:r>
            <a:r>
              <a:rPr lang="de-CH" dirty="0" smtClean="0">
                <a:solidFill>
                  <a:srgbClr val="FF0000"/>
                </a:solidFill>
              </a:rPr>
              <a:t> </a:t>
            </a:r>
            <a:r>
              <a:rPr lang="de-CH" dirty="0" err="1" smtClean="0">
                <a:solidFill>
                  <a:srgbClr val="FF0000"/>
                </a:solidFill>
              </a:rPr>
              <a:t>be</a:t>
            </a:r>
            <a:r>
              <a:rPr lang="de-CH" dirty="0" smtClean="0">
                <a:solidFill>
                  <a:srgbClr val="FF0000"/>
                </a:solidFill>
              </a:rPr>
              <a:t> </a:t>
            </a:r>
            <a:r>
              <a:rPr lang="de-CH" dirty="0" err="1" smtClean="0">
                <a:solidFill>
                  <a:srgbClr val="FF0000"/>
                </a:solidFill>
              </a:rPr>
              <a:t>squeezed</a:t>
            </a:r>
            <a:r>
              <a:rPr lang="de-CH" dirty="0" smtClean="0">
                <a:solidFill>
                  <a:srgbClr val="FF0000"/>
                </a:solidFill>
              </a:rPr>
              <a:t> </a:t>
            </a:r>
            <a:r>
              <a:rPr lang="de-CH" dirty="0" err="1" smtClean="0">
                <a:solidFill>
                  <a:srgbClr val="FF0000"/>
                </a:solidFill>
              </a:rPr>
              <a:t>into</a:t>
            </a:r>
            <a:r>
              <a:rPr lang="de-CH" dirty="0" smtClean="0">
                <a:solidFill>
                  <a:srgbClr val="FF0000"/>
                </a:solidFill>
              </a:rPr>
              <a:t> mW </a:t>
            </a:r>
            <a:r>
              <a:rPr lang="de-CH" dirty="0" err="1" smtClean="0">
                <a:solidFill>
                  <a:srgbClr val="FF0000"/>
                </a:solidFill>
              </a:rPr>
              <a:t>envelope</a:t>
            </a:r>
            <a:endParaRPr lang="de-CH" dirty="0" smtClean="0">
              <a:solidFill>
                <a:srgbClr val="FF0000"/>
              </a:solidFill>
            </a:endParaRPr>
          </a:p>
          <a:p>
            <a:pPr lvl="1"/>
            <a:r>
              <a:rPr lang="de-CH" dirty="0" smtClean="0"/>
              <a:t>Non-von-Neumann </a:t>
            </a:r>
            <a:r>
              <a:rPr lang="de-CH" dirty="0" err="1" smtClean="0"/>
              <a:t>acceleration</a:t>
            </a:r>
            <a:endParaRPr lang="de-CH" dirty="0" smtClean="0"/>
          </a:p>
          <a:p>
            <a:pPr lvl="1"/>
            <a:r>
              <a:rPr lang="de-CH" dirty="0" err="1" smtClean="0"/>
              <a:t>Very</a:t>
            </a:r>
            <a:r>
              <a:rPr lang="de-CH" dirty="0" smtClean="0"/>
              <a:t> robust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low</a:t>
            </a:r>
            <a:r>
              <a:rPr lang="de-CH" dirty="0" smtClean="0"/>
              <a:t> </a:t>
            </a:r>
            <a:r>
              <a:rPr lang="de-CH" dirty="0" err="1" smtClean="0"/>
              <a:t>precision</a:t>
            </a:r>
            <a:r>
              <a:rPr lang="de-CH" dirty="0" smtClean="0"/>
              <a:t> </a:t>
            </a:r>
            <a:r>
              <a:rPr lang="de-CH" dirty="0" err="1" smtClean="0"/>
              <a:t>computations</a:t>
            </a:r>
            <a:r>
              <a:rPr lang="de-CH" dirty="0" smtClean="0"/>
              <a:t> (</a:t>
            </a:r>
            <a:r>
              <a:rPr lang="de-CH" dirty="0" err="1" smtClean="0"/>
              <a:t>deterministic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statistical</a:t>
            </a:r>
            <a:r>
              <a:rPr lang="de-CH" dirty="0" smtClean="0"/>
              <a:t>)</a:t>
            </a:r>
          </a:p>
          <a:p>
            <a:pPr lvl="1"/>
            <a:r>
              <a:rPr lang="de-CH" dirty="0" err="1" smtClean="0">
                <a:solidFill>
                  <a:srgbClr val="FF0000"/>
                </a:solidFill>
              </a:rPr>
              <a:t>fJ</a:t>
            </a:r>
            <a:r>
              <a:rPr lang="de-CH" dirty="0" smtClean="0">
                <a:solidFill>
                  <a:srgbClr val="FF0000"/>
                </a:solidFill>
              </a:rPr>
              <a:t>/OP </a:t>
            </a:r>
            <a:r>
              <a:rPr lang="de-CH" dirty="0" err="1" smtClean="0">
                <a:solidFill>
                  <a:srgbClr val="FF0000"/>
                </a:solidFill>
              </a:rPr>
              <a:t>is</a:t>
            </a:r>
            <a:r>
              <a:rPr lang="de-CH" dirty="0" smtClean="0">
                <a:solidFill>
                  <a:srgbClr val="FF0000"/>
                </a:solidFill>
              </a:rPr>
              <a:t> in </a:t>
            </a:r>
            <a:r>
              <a:rPr lang="de-CH" dirty="0" err="1" smtClean="0">
                <a:solidFill>
                  <a:srgbClr val="FF0000"/>
                </a:solidFill>
              </a:rPr>
              <a:t>sight</a:t>
            </a:r>
            <a:r>
              <a:rPr lang="de-CH" dirty="0" smtClean="0">
                <a:solidFill>
                  <a:srgbClr val="FF0000"/>
                </a:solidFill>
              </a:rPr>
              <a:t>!</a:t>
            </a:r>
          </a:p>
          <a:p>
            <a:r>
              <a:rPr lang="de-CH" dirty="0" smtClean="0">
                <a:solidFill>
                  <a:srgbClr val="FF0000"/>
                </a:solidFill>
              </a:rPr>
              <a:t>More </a:t>
            </a:r>
            <a:r>
              <a:rPr lang="de-CH" dirty="0" err="1" smtClean="0">
                <a:solidFill>
                  <a:srgbClr val="FF0000"/>
                </a:solidFill>
              </a:rPr>
              <a:t>than</a:t>
            </a:r>
            <a:r>
              <a:rPr lang="de-CH" dirty="0" smtClean="0">
                <a:solidFill>
                  <a:srgbClr val="FF0000"/>
                </a:solidFill>
              </a:rPr>
              <a:t> CNN </a:t>
            </a:r>
            <a:r>
              <a:rPr lang="de-CH" dirty="0" err="1" smtClean="0">
                <a:solidFill>
                  <a:srgbClr val="FF0000"/>
                </a:solidFill>
              </a:rPr>
              <a:t>is</a:t>
            </a:r>
            <a:r>
              <a:rPr lang="de-CH" dirty="0" smtClean="0">
                <a:solidFill>
                  <a:srgbClr val="FF0000"/>
                </a:solidFill>
              </a:rPr>
              <a:t> </a:t>
            </a:r>
            <a:r>
              <a:rPr lang="de-CH" dirty="0" err="1" smtClean="0">
                <a:solidFill>
                  <a:srgbClr val="FF0000"/>
                </a:solidFill>
              </a:rPr>
              <a:t>needed</a:t>
            </a:r>
            <a:r>
              <a:rPr lang="de-CH" dirty="0" smtClean="0">
                <a:solidFill>
                  <a:srgbClr val="FF0000"/>
                </a:solidFill>
              </a:rPr>
              <a:t> (e.g. linear </a:t>
            </a:r>
            <a:r>
              <a:rPr lang="de-CH" dirty="0" err="1" smtClean="0">
                <a:solidFill>
                  <a:srgbClr val="FF0000"/>
                </a:solidFill>
              </a:rPr>
              <a:t>algebra</a:t>
            </a:r>
            <a:r>
              <a:rPr lang="de-CH" dirty="0" smtClean="0">
                <a:solidFill>
                  <a:srgbClr val="FF0000"/>
                </a:solidFill>
              </a:rPr>
              <a:t>, online </a:t>
            </a:r>
            <a:r>
              <a:rPr lang="de-CH" dirty="0" err="1" smtClean="0">
                <a:solidFill>
                  <a:srgbClr val="FF0000"/>
                </a:solidFill>
              </a:rPr>
              <a:t>optimizazion</a:t>
            </a:r>
            <a:r>
              <a:rPr lang="de-CH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Open </a:t>
            </a:r>
            <a:r>
              <a:rPr lang="en-US" dirty="0" smtClean="0">
                <a:solidFill>
                  <a:srgbClr val="FF0000"/>
                </a:solidFill>
              </a:rPr>
              <a:t>Source HW &amp; SW approach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FF0000"/>
                </a:solidFill>
              </a:rPr>
              <a:t>innovation ecosystem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634816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44</a:t>
            </a:fld>
            <a:endParaRPr lang="de-CH" dirty="0"/>
          </a:p>
        </p:txBody>
      </p:sp>
      <p:sp>
        <p:nvSpPr>
          <p:cNvPr id="8" name="TextBox 7"/>
          <p:cNvSpPr txBox="1"/>
          <p:nvPr/>
        </p:nvSpPr>
        <p:spPr>
          <a:xfrm>
            <a:off x="28314" y="153885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i="1" dirty="0" smtClean="0">
                <a:solidFill>
                  <a:srgbClr val="C00000"/>
                </a:solidFill>
              </a:rPr>
              <a:t>Thanks for your attention!!!</a:t>
            </a:r>
            <a:endParaRPr lang="it-IT" sz="5400" b="1" i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96414" y="4114524"/>
            <a:ext cx="3536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/>
              <a:t>www.pulp-platform.org</a:t>
            </a:r>
          </a:p>
        </p:txBody>
      </p:sp>
      <p:pic>
        <p:nvPicPr>
          <p:cNvPr id="10" name="Picture 2" descr="http://iis-projects.ee.ethz.ch/images/5/5b/Pulp_logo_inline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526" y="3209007"/>
            <a:ext cx="2637470" cy="72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5217" y="4763851"/>
            <a:ext cx="8218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i="1" dirty="0" smtClean="0">
                <a:solidFill>
                  <a:schemeClr val="accent1"/>
                </a:solidFill>
              </a:rPr>
              <a:t>The fun is just at the beginning...</a:t>
            </a:r>
            <a:endParaRPr lang="it-IT" sz="40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9534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5</a:t>
            </a:fld>
            <a:endParaRPr lang="de-CH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Does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Matter</a:t>
            </a:r>
            <a:r>
              <a:rPr lang="it-IT" dirty="0" smtClean="0"/>
              <a:t>?</a:t>
            </a:r>
            <a:endParaRPr lang="it-IT" dirty="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8" y="1084121"/>
            <a:ext cx="7360713" cy="5009664"/>
          </a:xfrm>
          <a:prstGeom prst="rect">
            <a:avLst/>
          </a:prstGeom>
        </p:spPr>
      </p:pic>
      <p:grpSp>
        <p:nvGrpSpPr>
          <p:cNvPr id="9" name="Group 6"/>
          <p:cNvGrpSpPr/>
          <p:nvPr/>
        </p:nvGrpSpPr>
        <p:grpSpPr>
          <a:xfrm>
            <a:off x="4572000" y="4282068"/>
            <a:ext cx="3085171" cy="914400"/>
            <a:chOff x="4572000" y="4282068"/>
            <a:chExt cx="3085171" cy="914400"/>
          </a:xfrm>
        </p:grpSpPr>
        <p:sp>
          <p:nvSpPr>
            <p:cNvPr id="10" name="TextBox 3"/>
            <p:cNvSpPr txBox="1"/>
            <p:nvPr/>
          </p:nvSpPr>
          <p:spPr>
            <a:xfrm>
              <a:off x="4572000" y="4356409"/>
              <a:ext cx="30851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3x Cost reduction if data volume is reduced by 95%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Arrow Connector 5"/>
            <p:cNvCxnSpPr/>
            <p:nvPr/>
          </p:nvCxnSpPr>
          <p:spPr>
            <a:xfrm flipV="1">
              <a:off x="7642300" y="4282068"/>
              <a:ext cx="14869" cy="9144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018" y="2248949"/>
            <a:ext cx="1273097" cy="127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2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6</a:t>
            </a:fld>
            <a:endParaRPr lang="de-CH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dirty="0"/>
              <a:t>NSP on MCUs?</a:t>
            </a:r>
            <a:endParaRPr lang="it-IT" dirty="0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50" y="1136991"/>
            <a:ext cx="7685497" cy="5019511"/>
          </a:xfrm>
          <a:prstGeom prst="rect">
            <a:avLst/>
          </a:prstGeom>
        </p:spPr>
      </p:pic>
      <p:pic>
        <p:nvPicPr>
          <p:cNvPr id="9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058" y="4171700"/>
            <a:ext cx="1317220" cy="1249605"/>
          </a:xfrm>
          <a:prstGeom prst="rect">
            <a:avLst/>
          </a:prstGeom>
        </p:spPr>
      </p:pic>
      <p:sp>
        <p:nvSpPr>
          <p:cNvPr id="10" name="Right Arrow 6"/>
          <p:cNvSpPr/>
          <p:nvPr/>
        </p:nvSpPr>
        <p:spPr>
          <a:xfrm>
            <a:off x="1983391" y="1263997"/>
            <a:ext cx="3312368" cy="576064"/>
          </a:xfrm>
          <a:prstGeom prst="rightArrow">
            <a:avLst>
              <a:gd name="adj1" fmla="val 50000"/>
              <a:gd name="adj2" fmla="val 9416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High performance MCUs</a:t>
            </a:r>
            <a:endParaRPr lang="it-IT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Right Arrow 11"/>
          <p:cNvSpPr/>
          <p:nvPr/>
        </p:nvSpPr>
        <p:spPr>
          <a:xfrm rot="5400000">
            <a:off x="-34111" y="2864914"/>
            <a:ext cx="2882876" cy="576064"/>
          </a:xfrm>
          <a:prstGeom prst="rightArrow">
            <a:avLst>
              <a:gd name="adj1" fmla="val 50000"/>
              <a:gd name="adj2" fmla="val 9416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Low-Power MCUs</a:t>
            </a:r>
            <a:endParaRPr lang="it-IT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Right Arrow 13"/>
          <p:cNvSpPr/>
          <p:nvPr/>
        </p:nvSpPr>
        <p:spPr>
          <a:xfrm rot="2427176">
            <a:off x="7404699" y="5321673"/>
            <a:ext cx="1467288" cy="576064"/>
          </a:xfrm>
          <a:prstGeom prst="rightArrow">
            <a:avLst>
              <a:gd name="adj1" fmla="val 50000"/>
              <a:gd name="adj2" fmla="val 9416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100x</a:t>
            </a:r>
            <a:endParaRPr lang="it-IT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6233984" y="1058941"/>
            <a:ext cx="2393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 smtClean="0"/>
              <a:t>Courtesy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J </a:t>
            </a:r>
            <a:r>
              <a:rPr lang="de-CH" dirty="0" err="1" smtClean="0"/>
              <a:t>Pineda</a:t>
            </a:r>
            <a:r>
              <a:rPr lang="de-CH" dirty="0" smtClean="0"/>
              <a:t>, NXP + </a:t>
            </a:r>
            <a:r>
              <a:rPr lang="de-CH" dirty="0"/>
              <a:t>U</a:t>
            </a:r>
            <a:r>
              <a:rPr lang="de-CH" dirty="0" smtClean="0"/>
              <a:t>pdates</a:t>
            </a:r>
            <a:endParaRPr lang="en-US" dirty="0"/>
          </a:p>
        </p:txBody>
      </p:sp>
      <p:sp>
        <p:nvSpPr>
          <p:cNvPr id="14" name="TextBox 2"/>
          <p:cNvSpPr txBox="1"/>
          <p:nvPr/>
        </p:nvSpPr>
        <p:spPr>
          <a:xfrm>
            <a:off x="2271545" y="4545192"/>
            <a:ext cx="4478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1pJ/OP </a:t>
            </a:r>
            <a:r>
              <a:rPr lang="en-US" sz="1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1800" b="1" smtClean="0">
                <a:solidFill>
                  <a:srgbClr val="FF0000"/>
                </a:solidFill>
                <a:sym typeface="Wingdings" panose="05000000000000000000" pitchFamily="2" charset="2"/>
              </a:rPr>
              <a:t>InceptionV3 @2fps </a:t>
            </a:r>
            <a:r>
              <a:rPr lang="en-US" sz="1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in 10mW 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85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7</a:t>
            </a:fld>
            <a:endParaRPr lang="de-CH" dirty="0"/>
          </a:p>
        </p:txBody>
      </p:sp>
      <p:sp>
        <p:nvSpPr>
          <p:cNvPr id="8" name="TextBox 2"/>
          <p:cNvSpPr txBox="1"/>
          <p:nvPr/>
        </p:nvSpPr>
        <p:spPr>
          <a:xfrm>
            <a:off x="1728689" y="3042302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ym typeface="Wingdings" panose="05000000000000000000" pitchFamily="2" charset="2"/>
              </a:rPr>
              <a:t>Parallel Ultra-Low Power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2721579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8</a:t>
            </a:fld>
            <a:endParaRPr lang="de-CH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Outline</a:t>
            </a:r>
            <a:endParaRPr lang="it-IT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2117" y="1700809"/>
            <a:ext cx="8382000" cy="25922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b="1" dirty="0" err="1" smtClean="0"/>
              <a:t>Near</a:t>
            </a:r>
            <a:r>
              <a:rPr lang="de-CH" sz="2800" b="1" dirty="0" smtClean="0"/>
              <a:t> </a:t>
            </a:r>
            <a:r>
              <a:rPr lang="de-CH" sz="2800" b="1" dirty="0" err="1" smtClean="0"/>
              <a:t>Threshold</a:t>
            </a:r>
            <a:r>
              <a:rPr lang="de-CH" sz="2800" b="1" dirty="0" smtClean="0"/>
              <a:t> </a:t>
            </a:r>
            <a:r>
              <a:rPr lang="de-CH" sz="2800" b="1" dirty="0" err="1" smtClean="0"/>
              <a:t>Multiprocessing</a:t>
            </a:r>
            <a:endParaRPr lang="de-CH" sz="2800" b="1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dirty="0" smtClean="0"/>
              <a:t>Non-Von Neumann </a:t>
            </a:r>
            <a:r>
              <a:rPr lang="de-CH" sz="2800" dirty="0" err="1" smtClean="0"/>
              <a:t>Accelerators</a:t>
            </a:r>
            <a:endParaRPr lang="de-CH" sz="28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dirty="0" smtClean="0"/>
              <a:t>Aggressive Approximation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dirty="0" err="1" smtClean="0"/>
              <a:t>From</a:t>
            </a:r>
            <a:r>
              <a:rPr lang="de-CH" sz="2800" dirty="0"/>
              <a:t> </a:t>
            </a:r>
            <a:r>
              <a:rPr lang="de-CH" sz="2800" dirty="0" smtClean="0"/>
              <a:t>Frame-</a:t>
            </a:r>
            <a:r>
              <a:rPr lang="de-CH" sz="2800" dirty="0" err="1"/>
              <a:t>b</a:t>
            </a:r>
            <a:r>
              <a:rPr lang="de-CH" sz="2800" dirty="0" err="1" smtClean="0"/>
              <a:t>ased</a:t>
            </a:r>
            <a:r>
              <a:rPr lang="de-CH" sz="2800" dirty="0" smtClean="0"/>
              <a:t> </a:t>
            </a:r>
            <a:r>
              <a:rPr lang="de-CH" sz="2800" dirty="0" err="1" smtClean="0"/>
              <a:t>to</a:t>
            </a:r>
            <a:r>
              <a:rPr lang="de-CH" sz="2800" dirty="0" smtClean="0"/>
              <a:t> Event-</a:t>
            </a:r>
            <a:r>
              <a:rPr lang="de-CH" sz="2800" dirty="0" err="1"/>
              <a:t>b</a:t>
            </a:r>
            <a:r>
              <a:rPr lang="de-CH" sz="2800" dirty="0" err="1" smtClean="0"/>
              <a:t>ased</a:t>
            </a:r>
            <a:r>
              <a:rPr lang="de-CH" sz="2800" dirty="0" smtClean="0"/>
              <a:t> Processing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CH" sz="2800" dirty="0" smtClean="0"/>
              <a:t>Outlook </a:t>
            </a:r>
            <a:r>
              <a:rPr lang="de-CH" sz="2800" dirty="0" err="1" smtClean="0"/>
              <a:t>and</a:t>
            </a:r>
            <a:r>
              <a:rPr lang="de-CH" sz="2800" dirty="0" smtClean="0"/>
              <a:t> </a:t>
            </a:r>
            <a:r>
              <a:rPr lang="de-CH" sz="2800" dirty="0" err="1" smtClean="0"/>
              <a:t>Conclusion</a:t>
            </a:r>
            <a:endParaRPr lang="de-CH" sz="2800" dirty="0" smtClean="0"/>
          </a:p>
        </p:txBody>
      </p:sp>
    </p:spTree>
    <p:extLst>
      <p:ext uri="{BB962C8B-B14F-4D97-AF65-F5344CB8AC3E}">
        <p14:creationId xmlns:p14="http://schemas.microsoft.com/office/powerpoint/2010/main" val="18151240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046D-488B-40DA-92E9-62ABAEE333C8}" type="datetime1">
              <a:rPr lang="de-DE" smtClean="0"/>
              <a:t>30.11.2017</a:t>
            </a:fld>
            <a:endParaRPr lang="de-CH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Davide Rossi</a:t>
            </a:r>
            <a:endParaRPr lang="de-CH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CH" smtClean="0"/>
              <a:pPr/>
              <a:t>9</a:t>
            </a:fld>
            <a:endParaRPr lang="de-CH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Minimum </a:t>
            </a:r>
            <a:r>
              <a:rPr lang="de-DE" dirty="0" err="1" smtClean="0"/>
              <a:t>Energy</a:t>
            </a:r>
            <a:r>
              <a:rPr lang="de-DE" dirty="0" smtClean="0"/>
              <a:t> Operation</a:t>
            </a:r>
            <a:endParaRPr lang="it-IT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31111"/>
            <a:ext cx="8064896" cy="372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sellaDiTesto 8"/>
          <p:cNvSpPr txBox="1"/>
          <p:nvPr/>
        </p:nvSpPr>
        <p:spPr>
          <a:xfrm>
            <a:off x="5421190" y="1033464"/>
            <a:ext cx="2763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Source: </a:t>
            </a:r>
            <a:r>
              <a:rPr lang="it-IT" sz="1200" dirty="0" err="1" smtClean="0"/>
              <a:t>Vivek</a:t>
            </a:r>
            <a:r>
              <a:rPr lang="it-IT" sz="1200" dirty="0" smtClean="0"/>
              <a:t> De, INTEL – Date 2013</a:t>
            </a:r>
            <a:endParaRPr lang="en-US" sz="12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41157" y="4852317"/>
            <a:ext cx="865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Near-Threshold</a:t>
            </a:r>
            <a:r>
              <a:rPr lang="it-IT" sz="2400" dirty="0" smtClean="0"/>
              <a:t> Computing (NTC): 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it-IT" sz="2000" b="1" dirty="0" err="1"/>
              <a:t>D</a:t>
            </a:r>
            <a:r>
              <a:rPr lang="it-IT" sz="2000" b="1" dirty="0" err="1" smtClean="0"/>
              <a:t>on’t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waste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energy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pushing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devices</a:t>
            </a:r>
            <a:r>
              <a:rPr lang="it-IT" sz="2000" b="1" dirty="0" smtClean="0"/>
              <a:t> in strong </a:t>
            </a:r>
            <a:r>
              <a:rPr lang="it-IT" sz="2000" b="1" dirty="0" err="1" smtClean="0"/>
              <a:t>inversion</a:t>
            </a:r>
            <a:endParaRPr lang="it-IT" sz="2000" b="1" dirty="0" smtClean="0"/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it-IT" sz="2000" b="1" dirty="0" err="1" smtClean="0"/>
              <a:t>Recover</a:t>
            </a:r>
            <a:r>
              <a:rPr lang="it-IT" sz="2000" b="1" dirty="0" smtClean="0"/>
              <a:t> performance with </a:t>
            </a:r>
            <a:r>
              <a:rPr lang="it-IT" sz="2000" b="1" dirty="0" err="1" smtClean="0"/>
              <a:t>parallel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execution</a:t>
            </a:r>
            <a:endParaRPr lang="it-IT" sz="2000" b="1" dirty="0" smtClean="0"/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it-IT" sz="2000" b="1" u="sng" dirty="0" err="1" smtClean="0"/>
              <a:t>Manage</a:t>
            </a:r>
            <a:r>
              <a:rPr lang="it-IT" sz="2000" b="1" u="sng" dirty="0" smtClean="0"/>
              <a:t> </a:t>
            </a:r>
            <a:r>
              <a:rPr lang="it-IT" sz="2000" b="1" u="sng" dirty="0" err="1" smtClean="0"/>
              <a:t>process</a:t>
            </a:r>
            <a:r>
              <a:rPr lang="it-IT" sz="2000" b="1" u="sng" dirty="0" smtClean="0"/>
              <a:t>/temperature </a:t>
            </a:r>
            <a:r>
              <a:rPr lang="it-IT" sz="2000" b="1" u="sng" dirty="0" err="1" smtClean="0"/>
              <a:t>variations</a:t>
            </a:r>
            <a:r>
              <a:rPr lang="it-IT" sz="2000" b="1" u="sng" dirty="0" smtClean="0"/>
              <a:t> in NT!!!</a:t>
            </a:r>
            <a:endParaRPr lang="en-US" sz="2000" b="1" u="sng" dirty="0"/>
          </a:p>
        </p:txBody>
      </p:sp>
    </p:spTree>
    <p:extLst>
      <p:ext uri="{BB962C8B-B14F-4D97-AF65-F5344CB8AC3E}">
        <p14:creationId xmlns:p14="http://schemas.microsoft.com/office/powerpoint/2010/main" val="21889540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Pulp Colors">
      <a:dk1>
        <a:sysClr val="windowText" lastClr="000000"/>
      </a:dk1>
      <a:lt1>
        <a:sysClr val="window" lastClr="FFFFFF"/>
      </a:lt1>
      <a:dk2>
        <a:srgbClr val="5E5E5E"/>
      </a:dk2>
      <a:lt2>
        <a:srgbClr val="B4B4B4"/>
      </a:lt2>
      <a:accent1>
        <a:srgbClr val="1CB24B"/>
      </a:accent1>
      <a:accent2>
        <a:srgbClr val="F79646"/>
      </a:accent2>
      <a:accent3>
        <a:srgbClr val="B4B4B4"/>
      </a:accent3>
      <a:accent4>
        <a:srgbClr val="5E5E5E"/>
      </a:accent4>
      <a:accent5>
        <a:srgbClr val="E86E0A"/>
      </a:accent5>
      <a:accent6>
        <a:srgbClr val="0E5624"/>
      </a:accent6>
      <a:hlink>
        <a:srgbClr val="1CB24B"/>
      </a:hlink>
      <a:folHlink>
        <a:srgbClr val="0E562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0" bIns="45720" numCol="2" rtlCol="0" anchor="ctr">
        <a:noAutofit/>
      </a:bodyPr>
      <a:lstStyle>
        <a:defPPr marL="0" marR="0" indent="0" algn="r" defTabSz="9144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2000" b="1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eth_praesentation_4zu3_ETH6">
  <a:themeElements>
    <a:clrScheme name="Pulp Colors">
      <a:dk1>
        <a:sysClr val="windowText" lastClr="000000"/>
      </a:dk1>
      <a:lt1>
        <a:sysClr val="window" lastClr="FFFFFF"/>
      </a:lt1>
      <a:dk2>
        <a:srgbClr val="5E5E5E"/>
      </a:dk2>
      <a:lt2>
        <a:srgbClr val="B4B4B4"/>
      </a:lt2>
      <a:accent1>
        <a:srgbClr val="1CB24B"/>
      </a:accent1>
      <a:accent2>
        <a:srgbClr val="F79646"/>
      </a:accent2>
      <a:accent3>
        <a:srgbClr val="B4B4B4"/>
      </a:accent3>
      <a:accent4>
        <a:srgbClr val="5E5E5E"/>
      </a:accent4>
      <a:accent5>
        <a:srgbClr val="E86E0A"/>
      </a:accent5>
      <a:accent6>
        <a:srgbClr val="0E5624"/>
      </a:accent6>
      <a:hlink>
        <a:srgbClr val="1CB24B"/>
      </a:hlink>
      <a:folHlink>
        <a:srgbClr val="0E5624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6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6F6F64"/>
        </a:accent1>
        <a:accent2>
          <a:srgbClr val="86867D"/>
        </a:accent2>
        <a:accent3>
          <a:srgbClr val="9D9D96"/>
        </a:accent3>
        <a:accent4>
          <a:srgbClr val="B4B4AE"/>
        </a:accent4>
        <a:accent5>
          <a:srgbClr val="CBCBC7"/>
        </a:accent5>
        <a:accent6>
          <a:srgbClr val="E2E2E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CD87C4A7-662A-4073-B26A-B07F61798336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eth_praesentation_4zu3_de</Template>
  <TotalTime>1192</TotalTime>
  <Words>2589</Words>
  <Application>Microsoft Office PowerPoint</Application>
  <PresentationFormat>Presentazione su schermo (4:3)</PresentationFormat>
  <Paragraphs>710</Paragraphs>
  <Slides>44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44</vt:i4>
      </vt:variant>
    </vt:vector>
  </HeadingPairs>
  <TitlesOfParts>
    <vt:vector size="55" baseType="lpstr">
      <vt:lpstr>ＭＳ Ｐゴシック</vt:lpstr>
      <vt:lpstr>SimSun</vt:lpstr>
      <vt:lpstr>Arial</vt:lpstr>
      <vt:lpstr>Arial Narrow</vt:lpstr>
      <vt:lpstr>Calibri</vt:lpstr>
      <vt:lpstr>Cambria Math</vt:lpstr>
      <vt:lpstr>PT Sans</vt:lpstr>
      <vt:lpstr>Times New Roman</vt:lpstr>
      <vt:lpstr>Wingdings</vt:lpstr>
      <vt:lpstr>Custom Design</vt:lpstr>
      <vt:lpstr>eth_praesentation_4zu3_ETH6</vt:lpstr>
      <vt:lpstr>Sub-pJ per Operation  Scalable Computing with the PULP Platform  </vt:lpstr>
      <vt:lpstr>CPS/IoT Hierarchical Processing</vt:lpstr>
      <vt:lpstr>Near Sensor (aka Edge) Processing</vt:lpstr>
      <vt:lpstr>NSP: A Quantitative View</vt:lpstr>
      <vt:lpstr>Does it Matter?</vt:lpstr>
      <vt:lpstr>NSP on MCUs?</vt:lpstr>
      <vt:lpstr>Presentazione standard di PowerPoint</vt:lpstr>
      <vt:lpstr>Outline</vt:lpstr>
      <vt:lpstr>Minimum Energy Operation</vt:lpstr>
      <vt:lpstr>Near-Threshold Multiprocessing</vt:lpstr>
      <vt:lpstr>ULP (NT) Bottleneck: Memory</vt:lpstr>
      <vt:lpstr>I$: a Look Into ‘Real Life’ Applications</vt:lpstr>
      <vt:lpstr>Shared I$</vt:lpstr>
      <vt:lpstr>Near threshold FDSOI technology</vt:lpstr>
      <vt:lpstr>Selective, Fine Grained Body Biasing</vt:lpstr>
      <vt:lpstr>Body Bias-Based Performance Monitoring and Control</vt:lpstr>
      <vt:lpstr>Presentazione standard di PowerPoint</vt:lpstr>
      <vt:lpstr>What About FP?</vt:lpstr>
      <vt:lpstr>The Evolution of the ‘Species’</vt:lpstr>
      <vt:lpstr>Outline</vt:lpstr>
      <vt:lpstr>Recovering More Silicon Efficiency</vt:lpstr>
      <vt:lpstr>Heterogeneous PULP Cluster</vt:lpstr>
      <vt:lpstr>Learn to Accelerate</vt:lpstr>
      <vt:lpstr>Computational Effort</vt:lpstr>
      <vt:lpstr>Heterogeneous PULP SoC: Fulmine</vt:lpstr>
      <vt:lpstr>Heterogeneous PULP CNN Performance</vt:lpstr>
      <vt:lpstr>Outline</vt:lpstr>
      <vt:lpstr>Pushing Further: YodaNN1</vt:lpstr>
      <vt:lpstr>SoP-Unit Optimization</vt:lpstr>
      <vt:lpstr>YodaNN Energy Efficiency</vt:lpstr>
      <vt:lpstr>Origami, YodaNN vs. Human</vt:lpstr>
      <vt:lpstr>Outline</vt:lpstr>
      <vt:lpstr>Back to System-Level</vt:lpstr>
      <vt:lpstr>GrainCam Imager (FBK)</vt:lpstr>
      <vt:lpstr>GrainCam Readout</vt:lpstr>
      <vt:lpstr>Presentazione standard di PowerPoint</vt:lpstr>
      <vt:lpstr>Event-Driven Binary Deep Network</vt:lpstr>
      <vt:lpstr>Preliminary Results</vt:lpstr>
      <vt:lpstr>Outline</vt:lpstr>
      <vt:lpstr>PULP: Parallel Computing For The IoT</vt:lpstr>
      <vt:lpstr>UNIBO and ETHZ Released PULPino</vt:lpstr>
      <vt:lpstr>PULP Users And Collaborations</vt:lpstr>
      <vt:lpstr>Conclusion</vt:lpstr>
      <vt:lpstr>Presentazione standard di PowerPoint</vt:lpstr>
    </vt:vector>
  </TitlesOfParts>
  <Company>ETH Zuerich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 Genetic Algorithm (mGA) Group Optimization Methods for Engineers</dc:title>
  <dc:creator>Michael Schaffner</dc:creator>
  <cp:lastModifiedBy>drossi</cp:lastModifiedBy>
  <cp:revision>495</cp:revision>
  <cp:lastPrinted>2013-06-08T11:22:51Z</cp:lastPrinted>
  <dcterms:created xsi:type="dcterms:W3CDTF">2015-11-30T12:53:42Z</dcterms:created>
  <dcterms:modified xsi:type="dcterms:W3CDTF">2017-11-30T12:10:49Z</dcterms:modified>
</cp:coreProperties>
</file>