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76" r:id="rId3"/>
    <p:sldId id="540" r:id="rId4"/>
    <p:sldId id="577" r:id="rId5"/>
    <p:sldId id="568" r:id="rId6"/>
    <p:sldId id="543" r:id="rId7"/>
    <p:sldId id="549" r:id="rId8"/>
    <p:sldId id="485" r:id="rId9"/>
    <p:sldId id="561" r:id="rId10"/>
    <p:sldId id="579" r:id="rId11"/>
    <p:sldId id="491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83" r:id="rId22"/>
    <p:sldId id="581" r:id="rId23"/>
    <p:sldId id="595" r:id="rId24"/>
    <p:sldId id="596" r:id="rId25"/>
    <p:sldId id="597" r:id="rId26"/>
    <p:sldId id="598" r:id="rId27"/>
    <p:sldId id="599" r:id="rId28"/>
    <p:sldId id="600" r:id="rId29"/>
    <p:sldId id="573" r:id="rId30"/>
    <p:sldId id="574" r:id="rId31"/>
    <p:sldId id="575" r:id="rId32"/>
    <p:sldId id="554" r:id="rId33"/>
    <p:sldId id="578" r:id="rId34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ED9"/>
    <a:srgbClr val="6664C5"/>
    <a:srgbClr val="2C5AEC"/>
    <a:srgbClr val="2974EF"/>
    <a:srgbClr val="FFFFFF"/>
    <a:srgbClr val="E0E0E0"/>
    <a:srgbClr val="D9D9D9"/>
    <a:srgbClr val="5A7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360"/>
  </p:normalViewPr>
  <p:slideViewPr>
    <p:cSldViewPr>
      <p:cViewPr>
        <p:scale>
          <a:sx n="110" d="100"/>
          <a:sy n="110" d="100"/>
        </p:scale>
        <p:origin x="224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file00.chalmers.se\home\madhavan\.win\Desktop\radar_slides\section5_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file00.chalmers.se\home\madhavan\.win\Desktop\radar_slides\section5_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file00.chalmers.se\home\madhavan\.win\Desktop\radar_slides\section5_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Sharing Pattern Characterization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5ED9"/>
            </a:solidFill>
            <a:ln>
              <a:noFill/>
            </a:ln>
            <a:effectLst/>
          </c:spPr>
          <c:invertIfNegative val="0"/>
          <c:val>
            <c:numRef>
              <c:f>Sheet2!$A$8:$D$8</c:f>
              <c:numCache>
                <c:formatCode>General</c:formatCode>
                <c:ptCount val="4"/>
                <c:pt idx="0">
                  <c:v>8.0</c:v>
                </c:pt>
                <c:pt idx="1">
                  <c:v>0.0</c:v>
                </c:pt>
                <c:pt idx="2">
                  <c:v>5.0</c:v>
                </c:pt>
                <c:pt idx="3">
                  <c:v>18.0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Sheet2!$A$9:$D$9</c:f>
              <c:numCache>
                <c:formatCode>General</c:formatCode>
                <c:ptCount val="4"/>
                <c:pt idx="0">
                  <c:v>92.0</c:v>
                </c:pt>
                <c:pt idx="1">
                  <c:v>94.0</c:v>
                </c:pt>
                <c:pt idx="2">
                  <c:v>95.0</c:v>
                </c:pt>
                <c:pt idx="3">
                  <c:v>80.0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Sheet2!$A$10:$D$10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Sheet2!$A$11:$D$11</c:f>
              <c:numCache>
                <c:formatCode>General</c:formatCode>
                <c:ptCount val="4"/>
                <c:pt idx="0">
                  <c:v>0.0</c:v>
                </c:pt>
                <c:pt idx="1">
                  <c:v>6.0</c:v>
                </c:pt>
                <c:pt idx="2">
                  <c:v>0.0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2775120"/>
        <c:axId val="902779200"/>
      </c:barChart>
      <c:catAx>
        <c:axId val="902775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902779200"/>
        <c:crosses val="autoZero"/>
        <c:auto val="1"/>
        <c:lblAlgn val="ctr"/>
        <c:lblOffset val="100"/>
        <c:noMultiLvlLbl val="0"/>
      </c:catAx>
      <c:valAx>
        <c:axId val="9027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77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Memory Stall Time  Split</a:t>
            </a:r>
            <a:r>
              <a:rPr lang="en-US" sz="2000" b="1" baseline="0"/>
              <a:t>-up</a:t>
            </a:r>
            <a:r>
              <a:rPr lang="en-US" sz="2000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5ED9"/>
            </a:solidFill>
            <a:ln>
              <a:noFill/>
            </a:ln>
            <a:effectLst/>
          </c:spPr>
          <c:invertIfNegative val="0"/>
          <c:val>
            <c:numRef>
              <c:f>Sheet2!$A$13:$D$13</c:f>
              <c:numCache>
                <c:formatCode>General</c:formatCode>
                <c:ptCount val="4"/>
                <c:pt idx="0">
                  <c:v>25.0</c:v>
                </c:pt>
                <c:pt idx="1">
                  <c:v>23.0</c:v>
                </c:pt>
                <c:pt idx="2">
                  <c:v>0.0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Sheet2!$A$14:$D$14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0.0</c:v>
                </c:pt>
                <c:pt idx="3">
                  <c:v>20.0</c:v>
                </c:pt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Sheet2!$A$15:$D$15</c:f>
              <c:numCache>
                <c:formatCode>General</c:formatCode>
                <c:ptCount val="4"/>
                <c:pt idx="0">
                  <c:v>50.0</c:v>
                </c:pt>
                <c:pt idx="1">
                  <c:v>57.0</c:v>
                </c:pt>
                <c:pt idx="2">
                  <c:v>90.0</c:v>
                </c:pt>
                <c:pt idx="3">
                  <c:v>53.0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Sheet2!$A$16:$D$16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10.0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2625120"/>
        <c:axId val="902629200"/>
      </c:barChart>
      <c:catAx>
        <c:axId val="902625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902629200"/>
        <c:crosses val="autoZero"/>
        <c:auto val="1"/>
        <c:lblAlgn val="ctr"/>
        <c:lblOffset val="100"/>
        <c:noMultiLvlLbl val="0"/>
      </c:catAx>
      <c:valAx>
        <c:axId val="90262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6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Cholesky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Sheet1!$A$5:$A$10</c:f>
              <c:numCache>
                <c:formatCode>General</c:formatCode>
                <c:ptCount val="6"/>
                <c:pt idx="0">
                  <c:v>25.0</c:v>
                </c:pt>
                <c:pt idx="1">
                  <c:v>22.0</c:v>
                </c:pt>
                <c:pt idx="2">
                  <c:v>4.0</c:v>
                </c:pt>
                <c:pt idx="3">
                  <c:v>4.0</c:v>
                </c:pt>
                <c:pt idx="4">
                  <c:v>25.0</c:v>
                </c:pt>
                <c:pt idx="5">
                  <c:v>4.0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Sheet1!$B$5:$B$10</c:f>
              <c:numCache>
                <c:formatCode>General</c:formatCode>
                <c:ptCount val="6"/>
                <c:pt idx="0">
                  <c:v>20.0</c:v>
                </c:pt>
                <c:pt idx="1">
                  <c:v>20.0</c:v>
                </c:pt>
                <c:pt idx="2">
                  <c:v>0.0</c:v>
                </c:pt>
                <c:pt idx="3">
                  <c:v>0.0</c:v>
                </c:pt>
                <c:pt idx="4">
                  <c:v>20.0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Sheet1!$C$5:$C$10</c:f>
              <c:numCache>
                <c:formatCode>General</c:formatCode>
                <c:ptCount val="6"/>
                <c:pt idx="0">
                  <c:v>55.0</c:v>
                </c:pt>
                <c:pt idx="1">
                  <c:v>55.0</c:v>
                </c:pt>
                <c:pt idx="2">
                  <c:v>55.0</c:v>
                </c:pt>
                <c:pt idx="3">
                  <c:v>55.0</c:v>
                </c:pt>
                <c:pt idx="4">
                  <c:v>45.0</c:v>
                </c:pt>
                <c:pt idx="5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2557408"/>
        <c:axId val="910014368"/>
      </c:barChart>
      <c:catAx>
        <c:axId val="892557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910014368"/>
        <c:crosses val="autoZero"/>
        <c:auto val="1"/>
        <c:lblAlgn val="ctr"/>
        <c:lblOffset val="100"/>
        <c:noMultiLvlLbl val="0"/>
      </c:catAx>
      <c:valAx>
        <c:axId val="9100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5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Matmul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Sheet1!$A$14:$A$19</c:f>
              <c:numCache>
                <c:formatCode>General</c:formatCode>
                <c:ptCount val="6"/>
                <c:pt idx="0">
                  <c:v>21.0</c:v>
                </c:pt>
                <c:pt idx="1">
                  <c:v>21.0</c:v>
                </c:pt>
                <c:pt idx="2">
                  <c:v>4.0</c:v>
                </c:pt>
                <c:pt idx="3">
                  <c:v>4.0</c:v>
                </c:pt>
                <c:pt idx="4">
                  <c:v>8.0</c:v>
                </c:pt>
                <c:pt idx="5">
                  <c:v>4.0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Sheet1!$B$14:$B$19</c:f>
              <c:numCache>
                <c:formatCode>General</c:formatCode>
                <c:ptCount val="6"/>
                <c:pt idx="0">
                  <c:v>20.0</c:v>
                </c:pt>
                <c:pt idx="1">
                  <c:v>20.0</c:v>
                </c:pt>
                <c:pt idx="4">
                  <c:v>20.0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Sheet1!$C$14:$C$19</c:f>
              <c:numCache>
                <c:formatCode>General</c:formatCode>
                <c:ptCount val="6"/>
                <c:pt idx="0">
                  <c:v>59.0</c:v>
                </c:pt>
                <c:pt idx="1">
                  <c:v>59.0</c:v>
                </c:pt>
                <c:pt idx="2">
                  <c:v>72.0</c:v>
                </c:pt>
                <c:pt idx="3">
                  <c:v>72.0</c:v>
                </c:pt>
                <c:pt idx="4">
                  <c:v>30.0</c:v>
                </c:pt>
                <c:pt idx="5">
                  <c:v>34.0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Sheet1!$D$14:$D$19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982912"/>
        <c:axId val="949957232"/>
      </c:barChart>
      <c:catAx>
        <c:axId val="949982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949957232"/>
        <c:crosses val="autoZero"/>
        <c:auto val="1"/>
        <c:lblAlgn val="ctr"/>
        <c:lblOffset val="100"/>
        <c:noMultiLvlLbl val="0"/>
      </c:catAx>
      <c:valAx>
        <c:axId val="94995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9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SparseLU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Sheet1!$A$47:$A$52</c:f>
              <c:numCache>
                <c:formatCode>General</c:formatCode>
                <c:ptCount val="6"/>
                <c:pt idx="0">
                  <c:v>25.0</c:v>
                </c:pt>
                <c:pt idx="1">
                  <c:v>22.0</c:v>
                </c:pt>
                <c:pt idx="2">
                  <c:v>10.0</c:v>
                </c:pt>
                <c:pt idx="3">
                  <c:v>6.0</c:v>
                </c:pt>
                <c:pt idx="4">
                  <c:v>10.0</c:v>
                </c:pt>
                <c:pt idx="5">
                  <c:v>6.0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Sheet1!$B$47:$B$52</c:f>
              <c:numCache>
                <c:formatCode>General</c:formatCode>
                <c:ptCount val="6"/>
                <c:pt idx="0">
                  <c:v>20.0</c:v>
                </c:pt>
                <c:pt idx="1">
                  <c:v>20.0</c:v>
                </c:pt>
                <c:pt idx="2">
                  <c:v>3.0</c:v>
                </c:pt>
                <c:pt idx="3">
                  <c:v>3.0</c:v>
                </c:pt>
                <c:pt idx="4">
                  <c:v>20.0</c:v>
                </c:pt>
                <c:pt idx="5">
                  <c:v>3.0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Sheet1!$C$47:$C$52</c:f>
              <c:numCache>
                <c:formatCode>General</c:formatCode>
                <c:ptCount val="6"/>
                <c:pt idx="0">
                  <c:v>55.0</c:v>
                </c:pt>
                <c:pt idx="1">
                  <c:v>55.0</c:v>
                </c:pt>
                <c:pt idx="2">
                  <c:v>65.0</c:v>
                </c:pt>
                <c:pt idx="3">
                  <c:v>65.0</c:v>
                </c:pt>
                <c:pt idx="4">
                  <c:v>25.0</c:v>
                </c:pt>
                <c:pt idx="5">
                  <c:v>29.0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Sheet1!$D$47:$D$52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5223376"/>
        <c:axId val="955227456"/>
      </c:barChart>
      <c:catAx>
        <c:axId val="955223376"/>
        <c:scaling>
          <c:orientation val="minMax"/>
        </c:scaling>
        <c:delete val="1"/>
        <c:axPos val="b"/>
        <c:majorTickMark val="none"/>
        <c:minorTickMark val="none"/>
        <c:tickLblPos val="nextTo"/>
        <c:crossAx val="955227456"/>
        <c:crosses val="autoZero"/>
        <c:auto val="1"/>
        <c:lblAlgn val="ctr"/>
        <c:lblOffset val="100"/>
        <c:noMultiLvlLbl val="0"/>
      </c:catAx>
      <c:valAx>
        <c:axId val="95522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2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Qr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Sheet1!$A$33:$A$38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Sheet1!$B$33:$B$38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Sheet1!$C$33:$C$38</c:f>
              <c:numCache>
                <c:formatCode>General</c:formatCode>
                <c:ptCount val="6"/>
                <c:pt idx="0">
                  <c:v>95.0</c:v>
                </c:pt>
                <c:pt idx="1">
                  <c:v>95.0</c:v>
                </c:pt>
                <c:pt idx="2">
                  <c:v>95.0</c:v>
                </c:pt>
                <c:pt idx="3">
                  <c:v>95.0</c:v>
                </c:pt>
                <c:pt idx="4">
                  <c:v>34.0</c:v>
                </c:pt>
                <c:pt idx="5">
                  <c:v>34.0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Sheet1!$D$33:$D$38</c:f>
              <c:numCache>
                <c:formatCode>General</c:formatCode>
                <c:ptCount val="6"/>
                <c:pt idx="0">
                  <c:v>5.0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2.0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023168"/>
        <c:axId val="953101840"/>
      </c:barChart>
      <c:catAx>
        <c:axId val="910023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953101840"/>
        <c:crosses val="autoZero"/>
        <c:auto val="1"/>
        <c:lblAlgn val="ctr"/>
        <c:lblOffset val="100"/>
        <c:noMultiLvlLbl val="0"/>
      </c:catAx>
      <c:valAx>
        <c:axId val="95310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0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'RADAR policies'!$B$5</c:f>
              <c:strCache>
                <c:ptCount val="1"/>
                <c:pt idx="0">
                  <c:v>Look-Ahead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'RADAR policies'!$C$3:$I$3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policies'!$C$5:$I$5</c:f>
              <c:numCache>
                <c:formatCode>General</c:formatCode>
                <c:ptCount val="7"/>
                <c:pt idx="0">
                  <c:v>81.00304065999998</c:v>
                </c:pt>
                <c:pt idx="1">
                  <c:v>81.80078873999965</c:v>
                </c:pt>
                <c:pt idx="2">
                  <c:v>73.86808286999975</c:v>
                </c:pt>
                <c:pt idx="3">
                  <c:v>68.93282316</c:v>
                </c:pt>
                <c:pt idx="4">
                  <c:v>82.25863826999998</c:v>
                </c:pt>
                <c:pt idx="5">
                  <c:v>69.73918555</c:v>
                </c:pt>
                <c:pt idx="6">
                  <c:v>76.2670932083334</c:v>
                </c:pt>
              </c:numCache>
            </c:numRef>
          </c:val>
        </c:ser>
        <c:ser>
          <c:idx val="2"/>
          <c:order val="1"/>
          <c:tx>
            <c:strRef>
              <c:f>'RADAR policies'!$B$6</c:f>
              <c:strCache>
                <c:ptCount val="1"/>
                <c:pt idx="0">
                  <c:v>Look-Back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'RADAR policies'!$C$3:$I$3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policies'!$C$6:$I$6</c:f>
              <c:numCache>
                <c:formatCode>General</c:formatCode>
                <c:ptCount val="7"/>
                <c:pt idx="0">
                  <c:v>83.57617220999977</c:v>
                </c:pt>
                <c:pt idx="1">
                  <c:v>97.20181155999998</c:v>
                </c:pt>
                <c:pt idx="2">
                  <c:v>89.73052823</c:v>
                </c:pt>
                <c:pt idx="3">
                  <c:v>74.78783382</c:v>
                </c:pt>
                <c:pt idx="4">
                  <c:v>85.33456758</c:v>
                </c:pt>
                <c:pt idx="5">
                  <c:v>79.87869839999966</c:v>
                </c:pt>
                <c:pt idx="6">
                  <c:v>85.0849353</c:v>
                </c:pt>
              </c:numCache>
            </c:numRef>
          </c:val>
        </c:ser>
        <c:ser>
          <c:idx val="4"/>
          <c:order val="2"/>
          <c:tx>
            <c:strRef>
              <c:f>'RADAR policies'!$B$8</c:f>
              <c:strCache>
                <c:ptCount val="1"/>
                <c:pt idx="0">
                  <c:v>RADAR-Combined</c:v>
                </c:pt>
              </c:strCache>
            </c:strRef>
          </c:tx>
          <c:spPr>
            <a:solidFill>
              <a:srgbClr val="2974EF"/>
            </a:solidFill>
            <a:ln>
              <a:noFill/>
            </a:ln>
            <a:effectLst/>
          </c:spPr>
          <c:invertIfNegative val="0"/>
          <c:cat>
            <c:strRef>
              <c:f>'RADAR policies'!$C$3:$I$3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policies'!$C$8:$I$8</c:f>
              <c:numCache>
                <c:formatCode>General</c:formatCode>
                <c:ptCount val="7"/>
                <c:pt idx="0">
                  <c:v>77.95948826999998</c:v>
                </c:pt>
                <c:pt idx="1">
                  <c:v>74.66704690999998</c:v>
                </c:pt>
                <c:pt idx="2">
                  <c:v>69.30430486</c:v>
                </c:pt>
                <c:pt idx="3">
                  <c:v>69.47145964</c:v>
                </c:pt>
                <c:pt idx="4">
                  <c:v>82.26216134</c:v>
                </c:pt>
                <c:pt idx="5">
                  <c:v>69.74621258</c:v>
                </c:pt>
                <c:pt idx="6">
                  <c:v>73.90177893333328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885456"/>
        <c:axId val="949907008"/>
      </c:barChart>
      <c:valAx>
        <c:axId val="949907008"/>
        <c:scaling>
          <c:orientation val="minMax"/>
          <c:max val="100.0"/>
          <c:min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sz="1600" dirty="0"/>
                  <a:t>LLC Misses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sz="1600" dirty="0"/>
                  <a:t> </a:t>
                </a:r>
                <a:r>
                  <a:rPr lang="sv-SE" sz="1600" dirty="0" err="1"/>
                  <a:t>normalized</a:t>
                </a:r>
                <a:r>
                  <a:rPr lang="sv-SE" sz="1600" dirty="0"/>
                  <a:t> to LRU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9885456"/>
        <c:crossesAt val="0.0"/>
        <c:crossBetween val="between"/>
        <c:majorUnit val="10.0"/>
      </c:valAx>
      <c:catAx>
        <c:axId val="9498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9907008"/>
        <c:crossesAt val="0.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'RADAR policies'!$B$28</c:f>
              <c:strCache>
                <c:ptCount val="1"/>
                <c:pt idx="0">
                  <c:v>Look-Ahead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'RADAR policies'!$C$26:$I$26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policies'!$C$28:$I$28</c:f>
              <c:numCache>
                <c:formatCode>General</c:formatCode>
                <c:ptCount val="7"/>
                <c:pt idx="0">
                  <c:v>96.96446894</c:v>
                </c:pt>
                <c:pt idx="1">
                  <c:v>97.88328240999998</c:v>
                </c:pt>
                <c:pt idx="2">
                  <c:v>98.3735067999998</c:v>
                </c:pt>
                <c:pt idx="3">
                  <c:v>90.71460761</c:v>
                </c:pt>
                <c:pt idx="4">
                  <c:v>91.47538645999977</c:v>
                </c:pt>
                <c:pt idx="5">
                  <c:v>90.19237460999985</c:v>
                </c:pt>
                <c:pt idx="6">
                  <c:v>94.26727113833334</c:v>
                </c:pt>
              </c:numCache>
            </c:numRef>
          </c:val>
        </c:ser>
        <c:ser>
          <c:idx val="2"/>
          <c:order val="1"/>
          <c:tx>
            <c:strRef>
              <c:f>'RADAR policies'!$B$29</c:f>
              <c:strCache>
                <c:ptCount val="1"/>
                <c:pt idx="0">
                  <c:v>Look-Back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'RADAR policies'!$C$26:$I$26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policies'!$C$29:$I$29</c:f>
              <c:numCache>
                <c:formatCode>General</c:formatCode>
                <c:ptCount val="7"/>
                <c:pt idx="0">
                  <c:v>97.31451404</c:v>
                </c:pt>
                <c:pt idx="1">
                  <c:v>99.78296179999998</c:v>
                </c:pt>
                <c:pt idx="2">
                  <c:v>99.60803517999965</c:v>
                </c:pt>
                <c:pt idx="3">
                  <c:v>92.28863506</c:v>
                </c:pt>
                <c:pt idx="4">
                  <c:v>92.69294184999978</c:v>
                </c:pt>
                <c:pt idx="5">
                  <c:v>93.51854034999998</c:v>
                </c:pt>
                <c:pt idx="6">
                  <c:v>95.86760471333333</c:v>
                </c:pt>
              </c:numCache>
            </c:numRef>
          </c:val>
        </c:ser>
        <c:ser>
          <c:idx val="4"/>
          <c:order val="2"/>
          <c:tx>
            <c:strRef>
              <c:f>'RADAR policies'!$B$31</c:f>
              <c:strCache>
                <c:ptCount val="1"/>
                <c:pt idx="0">
                  <c:v>RADAR-Combined</c:v>
                </c:pt>
              </c:strCache>
            </c:strRef>
          </c:tx>
          <c:spPr>
            <a:solidFill>
              <a:srgbClr val="005ED9"/>
            </a:solidFill>
            <a:ln>
              <a:noFill/>
            </a:ln>
            <a:effectLst/>
          </c:spPr>
          <c:invertIfNegative val="0"/>
          <c:cat>
            <c:strRef>
              <c:f>'RADAR policies'!$C$26:$I$26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'RADAR policies'!$C$31:$I$31</c:f>
              <c:numCache>
                <c:formatCode>General</c:formatCode>
                <c:ptCount val="7"/>
                <c:pt idx="0">
                  <c:v>96.17437110999957</c:v>
                </c:pt>
                <c:pt idx="1">
                  <c:v>97.02778246999998</c:v>
                </c:pt>
                <c:pt idx="2">
                  <c:v>98.10793281999966</c:v>
                </c:pt>
                <c:pt idx="3">
                  <c:v>90.8766071499998</c:v>
                </c:pt>
                <c:pt idx="4">
                  <c:v>91.48196034</c:v>
                </c:pt>
                <c:pt idx="5">
                  <c:v>90.18717999</c:v>
                </c:pt>
                <c:pt idx="6">
                  <c:v>93.97597231333295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56368"/>
        <c:axId val="909847904"/>
      </c:barChart>
      <c:valAx>
        <c:axId val="909847904"/>
        <c:scaling>
          <c:orientation val="minMax"/>
          <c:max val="100.0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 err="1" smtClean="0"/>
                  <a:t>Execution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Time</a:t>
                </a:r>
                <a:endParaRPr lang="sv-SE" dirty="0" smtClean="0"/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 smtClean="0"/>
                  <a:t> </a:t>
                </a:r>
                <a:r>
                  <a:rPr lang="sv-SE" dirty="0" err="1"/>
                  <a:t>normalized</a:t>
                </a:r>
                <a:r>
                  <a:rPr lang="sv-SE" dirty="0"/>
                  <a:t> to LRU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756368"/>
        <c:crossesAt val="1.0"/>
        <c:crossBetween val="between"/>
        <c:majorUnit val="4.0"/>
      </c:valAx>
      <c:catAx>
        <c:axId val="9097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847904"/>
        <c:crossesAt val="0.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0.0831353919239905"/>
          <c:y val="0.181980175966143"/>
          <c:w val="0.876984623077885"/>
          <c:h val="0.751308608976501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'Related Work'!$B$7</c:f>
              <c:strCache>
                <c:ptCount val="1"/>
                <c:pt idx="0">
                  <c:v>SHiP-PC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'Related Work'!$C$3:$I$3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'Related Work'!$C$7:$I$7</c:f>
              <c:numCache>
                <c:formatCode>General</c:formatCode>
                <c:ptCount val="7"/>
                <c:pt idx="0">
                  <c:v>78.6</c:v>
                </c:pt>
                <c:pt idx="1">
                  <c:v>107.0</c:v>
                </c:pt>
                <c:pt idx="2">
                  <c:v>91.9</c:v>
                </c:pt>
                <c:pt idx="3">
                  <c:v>75.0</c:v>
                </c:pt>
                <c:pt idx="4">
                  <c:v>90.0</c:v>
                </c:pt>
                <c:pt idx="5">
                  <c:v>85.1</c:v>
                </c:pt>
                <c:pt idx="6">
                  <c:v>87.93333333333331</c:v>
                </c:pt>
              </c:numCache>
            </c:numRef>
          </c:val>
        </c:ser>
        <c:ser>
          <c:idx val="3"/>
          <c:order val="1"/>
          <c:tx>
            <c:strRef>
              <c:f>'Related Work'!$B$8</c:f>
              <c:strCache>
                <c:ptCount val="1"/>
                <c:pt idx="0">
                  <c:v>RADAR-Combined</c:v>
                </c:pt>
              </c:strCache>
            </c:strRef>
          </c:tx>
          <c:spPr>
            <a:solidFill>
              <a:srgbClr val="005ED9"/>
            </a:solidFill>
            <a:ln>
              <a:noFill/>
            </a:ln>
            <a:effectLst/>
          </c:spPr>
          <c:invertIfNegative val="0"/>
          <c:cat>
            <c:strRef>
              <c:f>'Related Work'!$C$3:$I$3</c:f>
              <c:strCache>
                <c:ptCount val="7"/>
                <c:pt idx="0">
                  <c:v>cholesky</c:v>
                </c:pt>
                <c:pt idx="1">
                  <c:v>matmul</c:v>
                </c:pt>
                <c:pt idx="2">
                  <c:v>sparselu</c:v>
                </c:pt>
                <c:pt idx="3">
                  <c:v>gauss</c:v>
                </c:pt>
                <c:pt idx="4">
                  <c:v>jacobi</c:v>
                </c:pt>
                <c:pt idx="5">
                  <c:v>redblack</c:v>
                </c:pt>
                <c:pt idx="6">
                  <c:v>Average</c:v>
                </c:pt>
              </c:strCache>
            </c:strRef>
          </c:cat>
          <c:val>
            <c:numRef>
              <c:f>'Related Work'!$C$8:$I$8</c:f>
              <c:numCache>
                <c:formatCode>General</c:formatCode>
                <c:ptCount val="7"/>
                <c:pt idx="0">
                  <c:v>77.95948826999998</c:v>
                </c:pt>
                <c:pt idx="1">
                  <c:v>74.66704690999998</c:v>
                </c:pt>
                <c:pt idx="2">
                  <c:v>69.30430486</c:v>
                </c:pt>
                <c:pt idx="3">
                  <c:v>69.47145964</c:v>
                </c:pt>
                <c:pt idx="4">
                  <c:v>82.26216134</c:v>
                </c:pt>
                <c:pt idx="5">
                  <c:v>69.74621258</c:v>
                </c:pt>
                <c:pt idx="6">
                  <c:v>73.90177893333328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001216"/>
        <c:axId val="952991904"/>
      </c:barChart>
      <c:valAx>
        <c:axId val="952991904"/>
        <c:scaling>
          <c:orientation val="minMax"/>
          <c:max val="110.0"/>
          <c:min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/>
                  <a:t>LLC Misses </a:t>
                </a:r>
                <a:endParaRPr lang="sv-SE" dirty="0" smtClean="0"/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v-SE" dirty="0" err="1" smtClean="0"/>
                  <a:t>normalized</a:t>
                </a:r>
                <a:r>
                  <a:rPr lang="sv-SE" dirty="0" smtClean="0"/>
                  <a:t> </a:t>
                </a:r>
                <a:r>
                  <a:rPr lang="sv-SE" dirty="0"/>
                  <a:t>to LRU (%)</a:t>
                </a:r>
              </a:p>
            </c:rich>
          </c:tx>
          <c:layout>
            <c:manualLayout>
              <c:xMode val="edge"/>
              <c:yMode val="edge"/>
              <c:x val="0.00751642482011168"/>
              <c:y val="0.2424627615330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3001216"/>
        <c:crossesAt val="0.0"/>
        <c:crossBetween val="between"/>
        <c:majorUnit val="10.0"/>
      </c:valAx>
      <c:catAx>
        <c:axId val="9530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2991904"/>
        <c:crossesAt val="0.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270285-6458-E340-81C2-B215E6402976}" type="datetimeFigureOut">
              <a:rPr lang="en-US"/>
              <a:pPr>
                <a:defRPr/>
              </a:pPr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E198E7-6C12-A84A-A8B8-CB1430150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6C3F5C0-6AB0-764E-BDA4-BC8DD35C5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Introduce StarSS like models: programming perspective and run-time perspective. Opportunities and state of the art.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DA2101C-FBF4-2046-B7FF-F76B5C1C9282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473B-BBE0-7E4E-9011-0594BBC4F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40F8-170A-0344-A15E-D57B89BDA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5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F9C73-AAEC-C74B-9934-BC01CB875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8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E9D0-55B8-1E42-A19B-56ACCBE7C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69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7102-CECE-DC41-82C5-837D3268F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A160-4293-7345-A9B4-F670FF4AC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62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28E3-FE08-E94C-8894-F4398C3F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9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1C08-4CEC-4249-B413-65247FBE6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75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B31F-CCA9-484B-BB69-A9F9E0C8C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36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F1B3-21D1-DB4E-86CA-5310E239F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6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DB41-2730-5441-BE7D-06F19C02E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0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1743-F380-5E4D-A0A4-A6AE83CE8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4E5F-67A7-1344-B898-80CF13A48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7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FC143E2-6A31-4C45-9D2A-718DCBCAC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2603500" y="6502400"/>
            <a:ext cx="429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/>
              <a:t>Keynote at MCC 2017 </a:t>
            </a:r>
            <a:r>
              <a:rPr lang="en-US" altLang="en-US" sz="1200" smtClean="0"/>
              <a:t>in Uppsala –  </a:t>
            </a:r>
            <a:r>
              <a:rPr lang="en-US" altLang="en-US" sz="1200" dirty="0" smtClean="0"/>
              <a:t>Per Stenstrom © 2017</a:t>
            </a:r>
          </a:p>
        </p:txBody>
      </p:sp>
      <p:pic>
        <p:nvPicPr>
          <p:cNvPr id="1032" name="Picture 7" descr="ch-huvu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72200"/>
            <a:ext cx="2657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381000" y="6172200"/>
            <a:ext cx="5638800" cy="304800"/>
          </a:xfrm>
          <a:prstGeom prst="rect">
            <a:avLst/>
          </a:prstGeom>
          <a:solidFill>
            <a:srgbClr val="1B51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381000" y="228600"/>
            <a:ext cx="8305800" cy="304800"/>
          </a:xfrm>
          <a:prstGeom prst="rect">
            <a:avLst/>
          </a:prstGeom>
          <a:solidFill>
            <a:srgbClr val="1B51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381000" y="5867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 smtClean="0"/>
          </a:p>
        </p:txBody>
      </p:sp>
      <p:grpSp>
        <p:nvGrpSpPr>
          <p:cNvPr id="1036" name="Group 2"/>
          <p:cNvGrpSpPr>
            <a:grpSpLocks/>
          </p:cNvGrpSpPr>
          <p:nvPr userDrawn="1"/>
        </p:nvGrpSpPr>
        <p:grpSpPr bwMode="auto">
          <a:xfrm>
            <a:off x="457200" y="5943600"/>
            <a:ext cx="2057400" cy="523875"/>
            <a:chOff x="2286000" y="4648200"/>
            <a:chExt cx="2057400" cy="523220"/>
          </a:xfrm>
        </p:grpSpPr>
        <p:sp>
          <p:nvSpPr>
            <p:cNvPr id="12" name="Rectangle 11"/>
            <p:cNvSpPr/>
            <p:nvPr/>
          </p:nvSpPr>
          <p:spPr>
            <a:xfrm>
              <a:off x="2590800" y="4648200"/>
              <a:ext cx="17526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v-SE" sz="28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ＭＳ Ｐゴシック" charset="0"/>
                  <a:cs typeface="ＭＳ Ｐゴシック" charset="0"/>
                </a:rPr>
                <a:t>MeCCA</a:t>
              </a:r>
              <a:endParaRPr lang="sv-SE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9" name="Group 12"/>
            <p:cNvGrpSpPr>
              <a:grpSpLocks/>
            </p:cNvGrpSpPr>
            <p:nvPr/>
          </p:nvGrpSpPr>
          <p:grpSpPr bwMode="auto">
            <a:xfrm>
              <a:off x="2286000" y="4648201"/>
              <a:ext cx="507736" cy="450711"/>
              <a:chOff x="4045640" y="1830787"/>
              <a:chExt cx="1152303" cy="858880"/>
            </a:xfrm>
          </p:grpSpPr>
          <p:sp>
            <p:nvSpPr>
              <p:cNvPr id="1041" name="Oval 14"/>
              <p:cNvSpPr>
                <a:spLocks noChangeArrowheads="1"/>
              </p:cNvSpPr>
              <p:nvPr/>
            </p:nvSpPr>
            <p:spPr bwMode="auto">
              <a:xfrm rot="-2070565">
                <a:off x="4045640" y="2513616"/>
                <a:ext cx="626891" cy="1752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5ED9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5ED9"/>
                  </a:solidFill>
                </a:endParaRPr>
              </a:p>
            </p:txBody>
          </p:sp>
          <p:sp>
            <p:nvSpPr>
              <p:cNvPr id="1042" name="Oval 15"/>
              <p:cNvSpPr>
                <a:spLocks noChangeArrowheads="1"/>
              </p:cNvSpPr>
              <p:nvPr/>
            </p:nvSpPr>
            <p:spPr bwMode="auto">
              <a:xfrm rot="1280503">
                <a:off x="4571652" y="2468297"/>
                <a:ext cx="626891" cy="19336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5ED9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5ED9"/>
                  </a:solidFill>
                </a:endParaRPr>
              </a:p>
            </p:txBody>
          </p:sp>
          <p:sp>
            <p:nvSpPr>
              <p:cNvPr id="1043" name="Oval 16"/>
              <p:cNvSpPr>
                <a:spLocks noChangeArrowheads="1"/>
              </p:cNvSpPr>
              <p:nvPr/>
            </p:nvSpPr>
            <p:spPr bwMode="auto">
              <a:xfrm rot="-5591555">
                <a:off x="4306068" y="2038724"/>
                <a:ext cx="628446" cy="21256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5ED9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z="1800" smtClean="0">
                  <a:solidFill>
                    <a:srgbClr val="005ED9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91511" y="1830787"/>
                <a:ext cx="301173" cy="30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4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ＭＳ Ｐゴシック" charset="0"/>
                    <a:cs typeface="ＭＳ Ｐゴシック" charset="0"/>
                  </a:rPr>
                  <a:t>P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90338" y="2249048"/>
                <a:ext cx="30117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4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ＭＳ Ｐゴシック" charset="0"/>
                    <a:cs typeface="ＭＳ Ｐゴシック" charset="0"/>
                  </a:rPr>
                  <a:t>P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37381" y="2249046"/>
                <a:ext cx="30117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4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ea typeface="ＭＳ Ｐゴシック" charset="0"/>
                    <a:cs typeface="ＭＳ Ｐゴシック" charset="0"/>
                  </a:rPr>
                  <a:t>P</a:t>
                </a:r>
              </a:p>
            </p:txBody>
          </p:sp>
        </p:grpSp>
        <p:sp>
          <p:nvSpPr>
            <p:cNvPr id="1040" name="Oval 13"/>
            <p:cNvSpPr>
              <a:spLocks noChangeArrowheads="1"/>
            </p:cNvSpPr>
            <p:nvPr/>
          </p:nvSpPr>
          <p:spPr bwMode="auto">
            <a:xfrm>
              <a:off x="2514600" y="4911396"/>
              <a:ext cx="98425" cy="117328"/>
            </a:xfrm>
            <a:prstGeom prst="ellipse">
              <a:avLst/>
            </a:prstGeom>
            <a:solidFill>
              <a:srgbClr val="005ED9"/>
            </a:solidFill>
            <a:ln w="9525">
              <a:solidFill>
                <a:srgbClr val="005ED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005ED9"/>
                </a:solidFill>
              </a:endParaRPr>
            </a:p>
          </p:txBody>
        </p:sp>
      </p:grpSp>
      <p:pic>
        <p:nvPicPr>
          <p:cNvPr id="1037" name="Picture 4" descr="erc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4460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Runtime-Guided Management </a:t>
            </a:r>
            <a:b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of Multicore Cache Hierarchies</a:t>
            </a:r>
            <a:endParaRPr lang="en-US" altLang="en-US" dirty="0">
              <a:solidFill>
                <a:srgbClr val="005ED9"/>
              </a:solidFill>
              <a:ea typeface="ＭＳ Ｐゴシック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763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altLang="en-US" sz="2400" b="1">
                <a:ea typeface="ＭＳ Ｐゴシック" charset="-128"/>
              </a:rPr>
              <a:t>Per Stenström</a:t>
            </a:r>
          </a:p>
          <a:p>
            <a:pPr eaLnBrk="1" hangingPunct="1">
              <a:lnSpc>
                <a:spcPct val="80000"/>
              </a:lnSpc>
            </a:pPr>
            <a:endParaRPr lang="sv-SE" altLang="en-US" sz="240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sv-SE" altLang="en-US" sz="2400">
                <a:ea typeface="ＭＳ Ｐゴシック" charset="-128"/>
              </a:rPr>
              <a:t>Chalmers University of Technology</a:t>
            </a:r>
          </a:p>
          <a:p>
            <a:pPr eaLnBrk="1" hangingPunct="1">
              <a:lnSpc>
                <a:spcPct val="80000"/>
              </a:lnSpc>
            </a:pPr>
            <a:r>
              <a:rPr lang="sv-SE" altLang="en-US" sz="2400">
                <a:ea typeface="ＭＳ Ｐゴシック" charset="-128"/>
              </a:rPr>
              <a:t>Sweden</a:t>
            </a:r>
          </a:p>
          <a:p>
            <a:pPr eaLnBrk="1" hangingPunct="1">
              <a:lnSpc>
                <a:spcPct val="80000"/>
              </a:lnSpc>
            </a:pPr>
            <a:endParaRPr lang="sv-SE" altLang="en-US" sz="24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990600"/>
          </a:xfrm>
        </p:spPr>
        <p:txBody>
          <a:bodyPr/>
          <a:lstStyle/>
          <a:p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>Runtime-Assisted Coherence </a:t>
            </a: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Management</a:t>
            </a:r>
            <a:b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/>
            </a:r>
            <a:br>
              <a:rPr lang="en-US" altLang="en-US" dirty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[</a:t>
            </a:r>
            <a:r>
              <a:rPr lang="en-US" altLang="en-US" dirty="0" err="1" smtClean="0">
                <a:solidFill>
                  <a:srgbClr val="005ED9"/>
                </a:solidFill>
                <a:ea typeface="ＭＳ Ｐゴシック" charset="-128"/>
              </a:rPr>
              <a:t>Manivannan</a:t>
            </a: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 and Stenstrom IPDPS 2014] </a:t>
            </a:r>
            <a:endParaRPr lang="en-US" altLang="en-US" dirty="0">
              <a:solidFill>
                <a:srgbClr val="005ED9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Vision</a:t>
            </a:r>
            <a:endParaRPr lang="en-US" altLang="en-US" dirty="0">
              <a:solidFill>
                <a:srgbClr val="005ED9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5240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600">
                <a:solidFill>
                  <a:srgbClr val="000000"/>
                </a:solidFill>
              </a:rPr>
              <a:t>Dependency annotations allow for optimizations with high accuracy (like in message passing)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44196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Prefetching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51816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Migratory sharing</a:t>
            </a:r>
          </a:p>
          <a:p>
            <a:pPr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optimization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5908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</a:rPr>
              <a:t>Bulk data transfer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35052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Forwarding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648200" y="2286000"/>
            <a:ext cx="3581400" cy="990600"/>
            <a:chOff x="4648200" y="2286000"/>
            <a:chExt cx="3581400" cy="990600"/>
          </a:xfrm>
        </p:grpSpPr>
        <p:sp>
          <p:nvSpPr>
            <p:cNvPr id="27674" name="Oval 8"/>
            <p:cNvSpPr>
              <a:spLocks noChangeArrowheads="1"/>
            </p:cNvSpPr>
            <p:nvPr/>
          </p:nvSpPr>
          <p:spPr bwMode="auto">
            <a:xfrm>
              <a:off x="46482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</a:t>
              </a:r>
            </a:p>
          </p:txBody>
        </p:sp>
        <p:sp>
          <p:nvSpPr>
            <p:cNvPr id="27675" name="Oval 9"/>
            <p:cNvSpPr>
              <a:spLocks noChangeArrowheads="1"/>
            </p:cNvSpPr>
            <p:nvPr/>
          </p:nvSpPr>
          <p:spPr bwMode="auto">
            <a:xfrm>
              <a:off x="74676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Cons</a:t>
              </a:r>
            </a:p>
          </p:txBody>
        </p:sp>
        <p:cxnSp>
          <p:nvCxnSpPr>
            <p:cNvPr id="27676" name="Straight Arrow Connector 11"/>
            <p:cNvCxnSpPr>
              <a:cxnSpLocks noChangeShapeType="1"/>
              <a:stCxn id="27674" idx="6"/>
              <a:endCxn id="27675" idx="2"/>
            </p:cNvCxnSpPr>
            <p:nvPr/>
          </p:nvCxnSpPr>
          <p:spPr bwMode="auto">
            <a:xfrm>
              <a:off x="5410200" y="2895600"/>
              <a:ext cx="20574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7" name="TextBox 12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Output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  <p:sp>
          <p:nvSpPr>
            <p:cNvPr id="27678" name="TextBox 13"/>
            <p:cNvSpPr txBox="1">
              <a:spLocks noChangeArrowheads="1"/>
            </p:cNvSpPr>
            <p:nvPr/>
          </p:nvSpPr>
          <p:spPr bwMode="auto">
            <a:xfrm>
              <a:off x="6629400" y="2286000"/>
              <a:ext cx="63190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Input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48200" y="3124200"/>
            <a:ext cx="3581400" cy="990600"/>
            <a:chOff x="4648200" y="2286000"/>
            <a:chExt cx="3581400" cy="990600"/>
          </a:xfrm>
        </p:grpSpPr>
        <p:sp>
          <p:nvSpPr>
            <p:cNvPr id="27669" name="Oval 16"/>
            <p:cNvSpPr>
              <a:spLocks noChangeArrowheads="1"/>
            </p:cNvSpPr>
            <p:nvPr/>
          </p:nvSpPr>
          <p:spPr bwMode="auto">
            <a:xfrm>
              <a:off x="46482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</a:t>
              </a:r>
            </a:p>
          </p:txBody>
        </p:sp>
        <p:sp>
          <p:nvSpPr>
            <p:cNvPr id="27670" name="Oval 17"/>
            <p:cNvSpPr>
              <a:spLocks noChangeArrowheads="1"/>
            </p:cNvSpPr>
            <p:nvPr/>
          </p:nvSpPr>
          <p:spPr bwMode="auto">
            <a:xfrm>
              <a:off x="74676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Cons</a:t>
              </a:r>
            </a:p>
          </p:txBody>
        </p:sp>
        <p:cxnSp>
          <p:nvCxnSpPr>
            <p:cNvPr id="27671" name="Straight Arrow Connector 18"/>
            <p:cNvCxnSpPr>
              <a:cxnSpLocks noChangeShapeType="1"/>
              <a:stCxn id="27669" idx="6"/>
              <a:endCxn id="27670" idx="2"/>
            </p:cNvCxnSpPr>
            <p:nvPr/>
          </p:nvCxnSpPr>
          <p:spPr bwMode="auto">
            <a:xfrm>
              <a:off x="5410200" y="2895600"/>
              <a:ext cx="20574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2" name="TextBox 19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Output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  <p:sp>
          <p:nvSpPr>
            <p:cNvPr id="27673" name="TextBox 20"/>
            <p:cNvSpPr txBox="1">
              <a:spLocks noChangeArrowheads="1"/>
            </p:cNvSpPr>
            <p:nvPr/>
          </p:nvSpPr>
          <p:spPr bwMode="auto">
            <a:xfrm>
              <a:off x="6629400" y="2286000"/>
              <a:ext cx="631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Input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648200" y="4038600"/>
            <a:ext cx="3581400" cy="990600"/>
            <a:chOff x="4648200" y="2286000"/>
            <a:chExt cx="3581400" cy="990600"/>
          </a:xfrm>
        </p:grpSpPr>
        <p:sp>
          <p:nvSpPr>
            <p:cNvPr id="27664" name="Oval 22"/>
            <p:cNvSpPr>
              <a:spLocks noChangeArrowheads="1"/>
            </p:cNvSpPr>
            <p:nvPr/>
          </p:nvSpPr>
          <p:spPr bwMode="auto">
            <a:xfrm>
              <a:off x="46482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</a:t>
              </a:r>
            </a:p>
          </p:txBody>
        </p:sp>
        <p:sp>
          <p:nvSpPr>
            <p:cNvPr id="27665" name="Oval 23"/>
            <p:cNvSpPr>
              <a:spLocks noChangeArrowheads="1"/>
            </p:cNvSpPr>
            <p:nvPr/>
          </p:nvSpPr>
          <p:spPr bwMode="auto">
            <a:xfrm>
              <a:off x="74676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Cons</a:t>
              </a:r>
            </a:p>
          </p:txBody>
        </p:sp>
        <p:cxnSp>
          <p:nvCxnSpPr>
            <p:cNvPr id="27666" name="Straight Arrow Connector 24"/>
            <p:cNvCxnSpPr>
              <a:cxnSpLocks noChangeShapeType="1"/>
              <a:stCxn id="27664" idx="6"/>
              <a:endCxn id="27665" idx="2"/>
            </p:cNvCxnSpPr>
            <p:nvPr/>
          </p:nvCxnSpPr>
          <p:spPr bwMode="auto">
            <a:xfrm>
              <a:off x="5410200" y="2895600"/>
              <a:ext cx="20574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7" name="TextBox 25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Output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  <p:sp>
          <p:nvSpPr>
            <p:cNvPr id="27668" name="TextBox 26"/>
            <p:cNvSpPr txBox="1">
              <a:spLocks noChangeArrowheads="1"/>
            </p:cNvSpPr>
            <p:nvPr/>
          </p:nvSpPr>
          <p:spPr bwMode="auto">
            <a:xfrm>
              <a:off x="6629400" y="2286000"/>
              <a:ext cx="631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Input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648200" y="5029200"/>
            <a:ext cx="3581400" cy="990600"/>
            <a:chOff x="4648200" y="2286000"/>
            <a:chExt cx="3581400" cy="990600"/>
          </a:xfrm>
        </p:grpSpPr>
        <p:sp>
          <p:nvSpPr>
            <p:cNvPr id="27659" name="Oval 28"/>
            <p:cNvSpPr>
              <a:spLocks noChangeArrowheads="1"/>
            </p:cNvSpPr>
            <p:nvPr/>
          </p:nvSpPr>
          <p:spPr bwMode="auto">
            <a:xfrm>
              <a:off x="46482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T1</a:t>
              </a:r>
            </a:p>
          </p:txBody>
        </p:sp>
        <p:sp>
          <p:nvSpPr>
            <p:cNvPr id="27660" name="Oval 29"/>
            <p:cNvSpPr>
              <a:spLocks noChangeArrowheads="1"/>
            </p:cNvSpPr>
            <p:nvPr/>
          </p:nvSpPr>
          <p:spPr bwMode="auto">
            <a:xfrm>
              <a:off x="7467600" y="2514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T2</a:t>
              </a:r>
            </a:p>
          </p:txBody>
        </p:sp>
        <p:cxnSp>
          <p:nvCxnSpPr>
            <p:cNvPr id="27661" name="Straight Arrow Connector 30"/>
            <p:cNvCxnSpPr>
              <a:cxnSpLocks noChangeShapeType="1"/>
              <a:stCxn id="27659" idx="6"/>
              <a:endCxn id="27660" idx="2"/>
            </p:cNvCxnSpPr>
            <p:nvPr/>
          </p:nvCxnSpPr>
          <p:spPr bwMode="auto">
            <a:xfrm>
              <a:off x="5410200" y="2895600"/>
              <a:ext cx="20574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2" name="TextBox 31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631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Inout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  <p:sp>
          <p:nvSpPr>
            <p:cNvPr id="27663" name="TextBox 32"/>
            <p:cNvSpPr txBox="1">
              <a:spLocks noChangeArrowheads="1"/>
            </p:cNvSpPr>
            <p:nvPr/>
          </p:nvSpPr>
          <p:spPr bwMode="auto">
            <a:xfrm>
              <a:off x="6629400" y="2286000"/>
              <a:ext cx="631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Inout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A[</a:t>
              </a:r>
              <a:r>
                <a:rPr lang="is-IS" altLang="en-US" sz="1400"/>
                <a:t>…</a:t>
              </a:r>
              <a:r>
                <a:rPr lang="en-US" altLang="en-US" sz="1400"/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62200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On-chip interconnect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7922" y="4686300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600" kern="0" dirty="0" smtClean="0">
                <a:ea typeface="ＭＳ Ｐゴシック" charset="-128"/>
              </a:rPr>
              <a:t>Coherence is maintained by a directory-based </a:t>
            </a:r>
            <a:r>
              <a:rPr lang="en-US" altLang="en-US" sz="2600" kern="0" smtClean="0">
                <a:ea typeface="ＭＳ Ｐゴシック" charset="-128"/>
              </a:rPr>
              <a:t>MESI protocol</a:t>
            </a:r>
            <a:endParaRPr lang="en-US" altLang="en-US" sz="2600" kern="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Producer-Consumer Sharing 1(2)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71725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12" idx="2"/>
          </p:cNvCxnSpPr>
          <p:nvPr/>
        </p:nvCxnSpPr>
        <p:spPr bwMode="auto">
          <a:xfrm flipV="1">
            <a:off x="12954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2" idx="2"/>
            <a:endCxn id="10" idx="0"/>
          </p:cNvCxnSpPr>
          <p:nvPr/>
        </p:nvCxnSpPr>
        <p:spPr bwMode="auto">
          <a:xfrm>
            <a:off x="1295400" y="2209800"/>
            <a:ext cx="2192298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1524000" y="2209800"/>
            <a:ext cx="2209800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4000" y="2219325"/>
            <a:ext cx="0" cy="714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4835" y="2348468"/>
            <a:ext cx="1120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Upgrade</a:t>
            </a:r>
            <a:endParaRPr lang="en-US" b="1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7922" y="4686300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Producer must get ownership of data before modifying 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Upgrade happens block-by-block</a:t>
            </a:r>
          </a:p>
        </p:txBody>
      </p:sp>
    </p:spTree>
    <p:extLst>
      <p:ext uri="{BB962C8B-B14F-4D97-AF65-F5344CB8AC3E}">
        <p14:creationId xmlns:p14="http://schemas.microsoft.com/office/powerpoint/2010/main" val="12864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Producer-Consumer Sharing 2(2)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71725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12" idx="2"/>
          </p:cNvCxnSpPr>
          <p:nvPr/>
        </p:nvCxnSpPr>
        <p:spPr bwMode="auto">
          <a:xfrm flipV="1">
            <a:off x="12954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2" idx="2"/>
            <a:endCxn id="10" idx="0"/>
          </p:cNvCxnSpPr>
          <p:nvPr/>
        </p:nvCxnSpPr>
        <p:spPr bwMode="auto">
          <a:xfrm>
            <a:off x="1295400" y="2209800"/>
            <a:ext cx="2192298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1524000" y="2209800"/>
            <a:ext cx="2209800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4000" y="2219325"/>
            <a:ext cx="0" cy="714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4835" y="2348468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Downgrade</a:t>
            </a:r>
            <a:endParaRPr lang="en-US" b="1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62000" y="4712644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Consumer must remotely read from producer’s cache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b="1" kern="0" dirty="0" smtClean="0">
                <a:ea typeface="ＭＳ Ｐゴシック" charset="-128"/>
              </a:rPr>
              <a:t>Optimization: </a:t>
            </a:r>
            <a:r>
              <a:rPr lang="en-US" altLang="en-US" sz="2600" kern="0" dirty="0" smtClean="0">
                <a:ea typeface="ＭＳ Ｐゴシック" charset="-128"/>
              </a:rPr>
              <a:t>Producer downgrade blocks</a:t>
            </a:r>
          </a:p>
        </p:txBody>
      </p:sp>
    </p:spTree>
    <p:extLst>
      <p:ext uri="{BB962C8B-B14F-4D97-AF65-F5344CB8AC3E}">
        <p14:creationId xmlns:p14="http://schemas.microsoft.com/office/powerpoint/2010/main" val="18213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Migratory Sharing 1(2)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71725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12" idx="2"/>
          </p:cNvCxnSpPr>
          <p:nvPr/>
        </p:nvCxnSpPr>
        <p:spPr bwMode="auto">
          <a:xfrm flipV="1">
            <a:off x="12954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2" idx="2"/>
            <a:endCxn id="10" idx="0"/>
          </p:cNvCxnSpPr>
          <p:nvPr/>
        </p:nvCxnSpPr>
        <p:spPr bwMode="auto">
          <a:xfrm>
            <a:off x="1295400" y="2209800"/>
            <a:ext cx="2192298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1524000" y="2209800"/>
            <a:ext cx="2209800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4000" y="2219325"/>
            <a:ext cx="0" cy="714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4835" y="2348468"/>
            <a:ext cx="1120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Upgrade</a:t>
            </a:r>
            <a:endParaRPr lang="en-US" b="1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7922" y="4686300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Producer must get ownership of data before modifying 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Upgrade happens </a:t>
            </a:r>
            <a:r>
              <a:rPr lang="en-US" altLang="en-US" sz="2600" b="1" kern="0" dirty="0" smtClean="0">
                <a:ea typeface="ＭＳ Ｐゴシック" charset="-128"/>
              </a:rPr>
              <a:t>block-by-block</a:t>
            </a:r>
          </a:p>
        </p:txBody>
      </p:sp>
    </p:spTree>
    <p:extLst>
      <p:ext uri="{BB962C8B-B14F-4D97-AF65-F5344CB8AC3E}">
        <p14:creationId xmlns:p14="http://schemas.microsoft.com/office/powerpoint/2010/main" val="18814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Migratory sharing 2(2)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71725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12" idx="2"/>
          </p:cNvCxnSpPr>
          <p:nvPr/>
        </p:nvCxnSpPr>
        <p:spPr bwMode="auto">
          <a:xfrm flipV="1">
            <a:off x="12954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2" idx="2"/>
            <a:endCxn id="10" idx="0"/>
          </p:cNvCxnSpPr>
          <p:nvPr/>
        </p:nvCxnSpPr>
        <p:spPr bwMode="auto">
          <a:xfrm>
            <a:off x="1295400" y="2209800"/>
            <a:ext cx="2192298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1524000" y="2209800"/>
            <a:ext cx="2209800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4000" y="2219325"/>
            <a:ext cx="0" cy="714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64835" y="2348468"/>
            <a:ext cx="174919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Downgrade</a:t>
            </a:r>
          </a:p>
          <a:p>
            <a:pPr algn="ctr"/>
            <a:r>
              <a:rPr lang="en-US" b="1" dirty="0" smtClean="0"/>
              <a:t>And</a:t>
            </a:r>
          </a:p>
          <a:p>
            <a:pPr algn="ctr"/>
            <a:r>
              <a:rPr lang="en-US" b="1" dirty="0" smtClean="0"/>
              <a:t>Self-invalidate</a:t>
            </a:r>
            <a:endParaRPr lang="en-US" b="1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62000" y="4712644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Current node must remotely read exclusively from previous node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b="1" kern="0" dirty="0" smtClean="0">
                <a:ea typeface="ＭＳ Ｐゴシック" charset="-128"/>
              </a:rPr>
              <a:t>Optimization: </a:t>
            </a:r>
            <a:r>
              <a:rPr lang="en-US" altLang="en-US" sz="2600" kern="0" dirty="0" smtClean="0">
                <a:ea typeface="ＭＳ Ｐゴシック" charset="-128"/>
              </a:rPr>
              <a:t>Self-invalidate and downgrade blocks</a:t>
            </a:r>
          </a:p>
        </p:txBody>
      </p:sp>
    </p:spTree>
    <p:extLst>
      <p:ext uri="{BB962C8B-B14F-4D97-AF65-F5344CB8AC3E}">
        <p14:creationId xmlns:p14="http://schemas.microsoft.com/office/powerpoint/2010/main" val="4730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Triggered Prefetching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29210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16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44798" y="3760232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00900" y="3733800"/>
            <a:ext cx="6858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386774" y="3219450"/>
            <a:ext cx="556826" cy="6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87598" y="291465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43700" y="28956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L1/L2 Cache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907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87598" y="1685925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63898" y="1695450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43700" y="16764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1685925"/>
            <a:ext cx="7239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1447800"/>
            <a:ext cx="79248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371725"/>
            <a:ext cx="74295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12" idx="2"/>
          </p:cNvCxnSpPr>
          <p:nvPr/>
        </p:nvCxnSpPr>
        <p:spPr bwMode="auto">
          <a:xfrm flipV="1">
            <a:off x="12954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2" idx="2"/>
            <a:endCxn id="10" idx="0"/>
          </p:cNvCxnSpPr>
          <p:nvPr/>
        </p:nvCxnSpPr>
        <p:spPr bwMode="auto">
          <a:xfrm>
            <a:off x="1295400" y="2209800"/>
            <a:ext cx="2192298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1524000" y="2209800"/>
            <a:ext cx="2209800" cy="704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524000" y="2219325"/>
            <a:ext cx="0" cy="714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-75566" y="2371725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Prefetching</a:t>
            </a:r>
            <a:endParaRPr lang="en-US" b="1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7922" y="4686300"/>
            <a:ext cx="8229600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Prefetching is helpful to hide LLC access latency both for producer/consumer and migratory sharing</a:t>
            </a:r>
          </a:p>
        </p:txBody>
      </p:sp>
    </p:spTree>
    <p:extLst>
      <p:ext uri="{BB962C8B-B14F-4D97-AF65-F5344CB8AC3E}">
        <p14:creationId xmlns:p14="http://schemas.microsoft.com/office/powerpoint/2010/main" val="10520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20763"/>
          </a:xfrm>
        </p:spPr>
        <p:txBody>
          <a:bodyPr/>
          <a:lstStyle/>
          <a:p>
            <a:r>
              <a:rPr lang="en-US" sz="2000" dirty="0" smtClean="0"/>
              <a:t>Runtime uses dependency information to trigger coherence optimizations and prefetching of data structures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2895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1752600"/>
            <a:ext cx="446557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4315273" cy="336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77" y="1981200"/>
            <a:ext cx="4035808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Scaling (as we know it) is ending soon… </a:t>
            </a:r>
          </a:p>
        </p:txBody>
      </p:sp>
      <p:pic>
        <p:nvPicPr>
          <p:cNvPr id="17410" name="Picture 3" descr="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2767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381000" cy="1752600"/>
            <a:chOff x="5867400" y="2057400"/>
            <a:chExt cx="381000" cy="1752600"/>
          </a:xfrm>
        </p:grpSpPr>
        <p:cxnSp>
          <p:nvCxnSpPr>
            <p:cNvPr id="17413" name="Straight Connector 5"/>
            <p:cNvCxnSpPr>
              <a:cxnSpLocks noChangeShapeType="1"/>
            </p:cNvCxnSpPr>
            <p:nvPr/>
          </p:nvCxnSpPr>
          <p:spPr bwMode="auto">
            <a:xfrm>
              <a:off x="5867400" y="2057400"/>
              <a:ext cx="381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4" name="Straight Connector 6"/>
            <p:cNvCxnSpPr>
              <a:cxnSpLocks noChangeShapeType="1"/>
            </p:cNvCxnSpPr>
            <p:nvPr/>
          </p:nvCxnSpPr>
          <p:spPr bwMode="auto">
            <a:xfrm>
              <a:off x="5867400" y="2667000"/>
              <a:ext cx="381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Straight Connector 7"/>
            <p:cNvCxnSpPr>
              <a:cxnSpLocks noChangeShapeType="1"/>
            </p:cNvCxnSpPr>
            <p:nvPr/>
          </p:nvCxnSpPr>
          <p:spPr bwMode="auto">
            <a:xfrm>
              <a:off x="5867400" y="3124200"/>
              <a:ext cx="381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6" name="Straight Connector 8"/>
            <p:cNvCxnSpPr>
              <a:cxnSpLocks noChangeShapeType="1"/>
            </p:cNvCxnSpPr>
            <p:nvPr/>
          </p:nvCxnSpPr>
          <p:spPr bwMode="auto">
            <a:xfrm>
              <a:off x="5867400" y="3581400"/>
              <a:ext cx="381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7" name="Straight Connector 9"/>
            <p:cNvCxnSpPr>
              <a:cxnSpLocks noChangeShapeType="1"/>
            </p:cNvCxnSpPr>
            <p:nvPr/>
          </p:nvCxnSpPr>
          <p:spPr bwMode="auto">
            <a:xfrm>
              <a:off x="5867400" y="3810000"/>
              <a:ext cx="381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04800" y="46482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endParaRPr lang="en-US" altLang="en-US" sz="2600"/>
          </a:p>
          <a:p>
            <a:pPr algn="ctr">
              <a:buFontTx/>
              <a:buNone/>
            </a:pPr>
            <a:r>
              <a:rPr lang="en-US" altLang="en-US" sz="2600" b="1" i="1">
                <a:solidFill>
                  <a:srgbClr val="FF0000"/>
                </a:solidFill>
              </a:rPr>
              <a:t>A radical new way of how we think about </a:t>
            </a:r>
          </a:p>
          <a:p>
            <a:pPr algn="ctr">
              <a:buFontTx/>
              <a:buNone/>
            </a:pPr>
            <a:r>
              <a:rPr lang="en-US" altLang="en-US" sz="2600" b="1" i="1">
                <a:solidFill>
                  <a:srgbClr val="FF0000"/>
                </a:solidFill>
              </a:rPr>
              <a:t>compute efficiency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Characteristics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8600" y="1447800"/>
            <a:ext cx="4191000" cy="3291245"/>
            <a:chOff x="228600" y="1447800"/>
            <a:chExt cx="4191000" cy="329124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7651468"/>
                </p:ext>
              </p:extLst>
            </p:nvPr>
          </p:nvGraphicFramePr>
          <p:xfrm>
            <a:off x="228600" y="1447800"/>
            <a:ext cx="4191000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09600" y="3960911"/>
              <a:ext cx="3716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Cholesky</a:t>
              </a:r>
              <a:r>
                <a:rPr lang="en-US" sz="1400" dirty="0" smtClean="0"/>
                <a:t>      </a:t>
              </a:r>
              <a:r>
                <a:rPr lang="en-US" sz="1400" dirty="0" err="1" smtClean="0"/>
                <a:t>Matmul</a:t>
              </a:r>
              <a:r>
                <a:rPr lang="en-US" sz="1400" dirty="0" smtClean="0"/>
                <a:t>          </a:t>
              </a:r>
              <a:r>
                <a:rPr lang="en-US" sz="1400" dirty="0" err="1" smtClean="0"/>
                <a:t>Qr</a:t>
              </a:r>
              <a:r>
                <a:rPr lang="en-US" sz="1400" dirty="0" smtClean="0"/>
                <a:t>         </a:t>
              </a:r>
              <a:r>
                <a:rPr lang="en-US" sz="1400" dirty="0" err="1" smtClean="0"/>
                <a:t>SparseLu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8600" y="4419600"/>
              <a:ext cx="228600" cy="304800"/>
            </a:xfrm>
            <a:prstGeom prst="rect">
              <a:avLst/>
            </a:prstGeom>
            <a:solidFill>
              <a:srgbClr val="005E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4419600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MC</a:t>
              </a:r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14400" y="4431268"/>
              <a:ext cx="2286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443126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MG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653237" y="4431268"/>
              <a:ext cx="2286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1837" y="4431268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OT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19600" y="1747054"/>
            <a:ext cx="4419600" cy="2991991"/>
            <a:chOff x="4419600" y="1747054"/>
            <a:chExt cx="4419600" cy="299199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5886696"/>
                </p:ext>
              </p:extLst>
            </p:nvPr>
          </p:nvGraphicFramePr>
          <p:xfrm>
            <a:off x="4419600" y="1747054"/>
            <a:ext cx="4419600" cy="2367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953000" y="3959423"/>
              <a:ext cx="3716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Cholesky</a:t>
              </a:r>
              <a:r>
                <a:rPr lang="en-US" sz="1400" dirty="0" smtClean="0"/>
                <a:t>      </a:t>
              </a:r>
              <a:r>
                <a:rPr lang="en-US" sz="1400" dirty="0" err="1" smtClean="0"/>
                <a:t>Matmul</a:t>
              </a:r>
              <a:r>
                <a:rPr lang="en-US" sz="1400" dirty="0" smtClean="0"/>
                <a:t>          </a:t>
              </a:r>
              <a:r>
                <a:rPr lang="en-US" sz="1400" dirty="0" err="1" smtClean="0"/>
                <a:t>Qr</a:t>
              </a:r>
              <a:r>
                <a:rPr lang="en-US" sz="1400" smtClean="0"/>
                <a:t>         SparseLu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19600" y="4419600"/>
              <a:ext cx="228600" cy="304800"/>
            </a:xfrm>
            <a:prstGeom prst="rect">
              <a:avLst/>
            </a:prstGeom>
            <a:solidFill>
              <a:srgbClr val="005E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4419600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Remote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401469" y="4419600"/>
              <a:ext cx="2286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06249" y="4431268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Upgrade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400800" y="4431268"/>
              <a:ext cx="22860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4431268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LLC </a:t>
              </a:r>
              <a:r>
                <a:rPr lang="en-US" sz="1400" dirty="0" err="1" smtClean="0"/>
                <a:t>shar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547373" y="4419600"/>
              <a:ext cx="2286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75973" y="4419600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LLC </a:t>
              </a:r>
              <a:r>
                <a:rPr lang="en-US" sz="1400" dirty="0" err="1" smtClean="0"/>
                <a:t>priv</a:t>
              </a:r>
              <a:endParaRPr lang="en-US" sz="1400" dirty="0"/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69926" y="4763169"/>
            <a:ext cx="8604148" cy="1028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600" kern="0" dirty="0" smtClean="0">
                <a:ea typeface="ＭＳ Ｐゴシック" charset="-128"/>
              </a:rPr>
              <a:t>The following dominate behavior: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Migratory sharing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600" kern="0" dirty="0" smtClean="0">
                <a:ea typeface="ＭＳ Ｐゴシック" charset="-128"/>
              </a:rPr>
              <a:t>Remote access, upgrades and LLC access</a:t>
            </a:r>
          </a:p>
        </p:txBody>
      </p:sp>
    </p:spTree>
    <p:extLst>
      <p:ext uri="{BB962C8B-B14F-4D97-AF65-F5344CB8AC3E}">
        <p14:creationId xmlns:p14="http://schemas.microsoft.com/office/powerpoint/2010/main" val="6050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Memory Stall Time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3500" y="1549400"/>
            <a:ext cx="8930824" cy="2401332"/>
            <a:chOff x="63500" y="1549400"/>
            <a:chExt cx="8930824" cy="2401332"/>
          </a:xfrm>
        </p:grpSpPr>
        <p:grpSp>
          <p:nvGrpSpPr>
            <p:cNvPr id="20" name="Group 19"/>
            <p:cNvGrpSpPr/>
            <p:nvPr/>
          </p:nvGrpSpPr>
          <p:grpSpPr>
            <a:xfrm>
              <a:off x="7696200" y="2362200"/>
              <a:ext cx="1298124" cy="1295400"/>
              <a:chOff x="7696200" y="2362200"/>
              <a:chExt cx="1298124" cy="12954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7696200" y="3352800"/>
                <a:ext cx="228600" cy="22860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924800" y="3288268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Remote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7696200" y="3036332"/>
                <a:ext cx="228600" cy="228600"/>
              </a:xfrm>
              <a:prstGeom prst="rect">
                <a:avLst/>
              </a:prstGeom>
              <a:solidFill>
                <a:srgbClr val="005ED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24800" y="2971800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Upgrade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696200" y="2731532"/>
                <a:ext cx="228600" cy="228600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924800" y="2667000"/>
                <a:ext cx="104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LLC </a:t>
                </a:r>
                <a:r>
                  <a:rPr lang="en-US" dirty="0" err="1" smtClean="0"/>
                  <a:t>sha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696200" y="2426732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2362200"/>
                <a:ext cx="104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LLC </a:t>
                </a:r>
                <a:r>
                  <a:rPr lang="en-US" dirty="0" err="1" smtClean="0"/>
                  <a:t>priv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500" y="1549400"/>
              <a:ext cx="4239753" cy="2401332"/>
              <a:chOff x="63500" y="1549400"/>
              <a:chExt cx="4239753" cy="2401332"/>
            </a:xfrm>
          </p:grpSpPr>
          <p:graphicFrame>
            <p:nvGraphicFramePr>
              <p:cNvPr id="3" name="Chart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3434745"/>
                  </p:ext>
                </p:extLst>
              </p:nvPr>
            </p:nvGraphicFramePr>
            <p:xfrm>
              <a:off x="63500" y="1549400"/>
              <a:ext cx="3822700" cy="2133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457200" y="3581400"/>
                <a:ext cx="3846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BL    D      SI    D+SI  SP SP+D+SI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733800" y="1549400"/>
            <a:ext cx="4239133" cy="2401332"/>
            <a:chOff x="3733800" y="1549400"/>
            <a:chExt cx="4239133" cy="2401332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30282480"/>
                </p:ext>
              </p:extLst>
            </p:nvPr>
          </p:nvGraphicFramePr>
          <p:xfrm>
            <a:off x="3733800" y="1549400"/>
            <a:ext cx="3962400" cy="213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4191000" y="3581400"/>
              <a:ext cx="378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BL    D      SI    D+SI  SP SP+D+SI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6200" y="3733800"/>
            <a:ext cx="4139704" cy="2286000"/>
            <a:chOff x="3886200" y="3733800"/>
            <a:chExt cx="4139704" cy="22860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298446"/>
                </p:ext>
              </p:extLst>
            </p:nvPr>
          </p:nvGraphicFramePr>
          <p:xfrm>
            <a:off x="3886200" y="3733800"/>
            <a:ext cx="38100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243971" y="5650468"/>
              <a:ext cx="378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BL    D      SI    D+SI  SP SP+D+SI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2400" y="3733800"/>
            <a:ext cx="4162933" cy="2274332"/>
            <a:chOff x="152400" y="3733800"/>
            <a:chExt cx="4162933" cy="2274332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8598755"/>
                </p:ext>
              </p:extLst>
            </p:nvPr>
          </p:nvGraphicFramePr>
          <p:xfrm>
            <a:off x="152400" y="3733800"/>
            <a:ext cx="37338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33400" y="5638800"/>
              <a:ext cx="378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BL    D      SI    D+SI  SP SP+D+SI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990600"/>
          </a:xfrm>
        </p:spPr>
        <p:txBody>
          <a:bodyPr/>
          <a:lstStyle/>
          <a:p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>Runtime-Assisted Dead-Block </a:t>
            </a: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Management</a:t>
            </a:r>
            <a:b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/>
            </a:r>
            <a:br>
              <a:rPr lang="en-US" altLang="en-US" dirty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> [</a:t>
            </a:r>
            <a:r>
              <a:rPr lang="en-US" altLang="en-US" dirty="0" err="1">
                <a:solidFill>
                  <a:srgbClr val="005ED9"/>
                </a:solidFill>
                <a:ea typeface="ＭＳ Ｐゴシック" charset="-128"/>
              </a:rPr>
              <a:t>Manivannan</a:t>
            </a:r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> </a:t>
            </a: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et al. HPCA 2016] </a:t>
            </a:r>
            <a:b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>
                <a:solidFill>
                  <a:srgbClr val="005ED9"/>
                </a:solidFill>
                <a:ea typeface="ＭＳ Ｐゴシック" charset="-128"/>
              </a:rPr>
              <a:t/>
            </a:r>
            <a:br>
              <a:rPr lang="en-US" altLang="en-US" dirty="0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 dirty="0" smtClean="0">
                <a:solidFill>
                  <a:srgbClr val="005ED9"/>
                </a:solidFill>
                <a:ea typeface="ＭＳ Ｐゴシック" charset="-128"/>
              </a:rPr>
              <a:t> </a:t>
            </a:r>
            <a:endParaRPr lang="en-US" altLang="en-US" dirty="0">
              <a:solidFill>
                <a:srgbClr val="005ED9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990600"/>
          </a:xfrm>
        </p:spPr>
        <p:txBody>
          <a:bodyPr/>
          <a:lstStyle/>
          <a:p>
            <a:r>
              <a:rPr lang="en-US" sz="2400" dirty="0" smtClean="0"/>
              <a:t>Most of the blocks in LLCs are dead and consume precious cache space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State-of-the-art schemes predict dead-blocks without any semantic information from the programming model</a:t>
            </a:r>
          </a:p>
          <a:p>
            <a:r>
              <a:rPr lang="en-US" sz="2400" b="1" dirty="0" smtClean="0"/>
              <a:t>RADAR’s approach: </a:t>
            </a:r>
            <a:r>
              <a:rPr lang="en-US" sz="2400" dirty="0" smtClean="0"/>
              <a:t>Use static information from parallel programming models to accurately detect and eliminate dead blocks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07726"/>
            <a:ext cx="3771900" cy="15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31" y="4382947"/>
            <a:ext cx="8657399" cy="124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Three schemes:</a:t>
            </a:r>
          </a:p>
          <a:p>
            <a:r>
              <a:rPr lang="en-US" sz="2400" b="1" dirty="0" smtClean="0"/>
              <a:t>Look Ahead </a:t>
            </a:r>
            <a:r>
              <a:rPr lang="en-US" sz="2400" dirty="0" smtClean="0"/>
              <a:t>(LA): Use data-</a:t>
            </a:r>
            <a:r>
              <a:rPr lang="en-US" sz="2400" dirty="0" err="1" smtClean="0"/>
              <a:t>dependce</a:t>
            </a:r>
            <a:r>
              <a:rPr lang="en-US" sz="2400" dirty="0" smtClean="0"/>
              <a:t> graph for prediction</a:t>
            </a:r>
          </a:p>
          <a:p>
            <a:r>
              <a:rPr lang="en-US" sz="2400" b="1" dirty="0" smtClean="0"/>
              <a:t>Look Back </a:t>
            </a:r>
            <a:r>
              <a:rPr lang="en-US" sz="2400" dirty="0" smtClean="0"/>
              <a:t>(LB): Use past region access statistics</a:t>
            </a:r>
          </a:p>
          <a:p>
            <a:r>
              <a:rPr lang="en-US" sz="2400" b="1" dirty="0" smtClean="0"/>
              <a:t>Combined</a:t>
            </a:r>
            <a:r>
              <a:rPr lang="en-US" sz="2400" dirty="0" smtClean="0"/>
              <a:t>: LA ∩ LB and LA∪LB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4567"/>
            <a:ext cx="3810135" cy="3165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1524000"/>
            <a:ext cx="2438399" cy="776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v-SE" dirty="0" err="1">
                <a:solidFill>
                  <a:srgbClr val="000000"/>
                </a:solidFill>
              </a:rPr>
              <a:t>Specify</a:t>
            </a:r>
            <a:r>
              <a:rPr lang="sv-SE" dirty="0">
                <a:solidFill>
                  <a:srgbClr val="000000"/>
                </a:solidFill>
              </a:rPr>
              <a:t> Task and </a:t>
            </a:r>
            <a:r>
              <a:rPr lang="sv-SE" dirty="0" err="1">
                <a:solidFill>
                  <a:srgbClr val="000000"/>
                </a:solidFill>
              </a:rPr>
              <a:t>its</a:t>
            </a:r>
            <a:r>
              <a:rPr lang="sv-SE" dirty="0">
                <a:solidFill>
                  <a:srgbClr val="000000"/>
                </a:solidFill>
              </a:rPr>
              <a:t> Region </a:t>
            </a:r>
            <a:r>
              <a:rPr lang="sv-SE" dirty="0" err="1">
                <a:solidFill>
                  <a:srgbClr val="000000"/>
                </a:solidFill>
              </a:rPr>
              <a:t>Accesses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6098" y="2567278"/>
            <a:ext cx="2451902" cy="9379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Is Region dead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 after current access?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9700" y="3772040"/>
            <a:ext cx="2468300" cy="61090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Evict (demote to </a:t>
            </a:r>
            <a:r>
              <a:rPr lang="en-US" dirty="0" smtClean="0">
                <a:solidFill>
                  <a:srgbClr val="000000"/>
                </a:solidFill>
              </a:rPr>
              <a:t>LRU) </a:t>
            </a: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region </a:t>
            </a:r>
            <a:r>
              <a:rPr lang="en-US" dirty="0">
                <a:solidFill>
                  <a:srgbClr val="000000"/>
                </a:solidFill>
              </a:rPr>
              <a:t>from LLC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Ahead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143000"/>
          </a:xfrm>
        </p:spPr>
        <p:txBody>
          <a:bodyPr/>
          <a:lstStyle/>
          <a:p>
            <a:r>
              <a:rPr lang="en-US" sz="2400" dirty="0" smtClean="0"/>
              <a:t>Look Ahead does not take size of regions into account</a:t>
            </a:r>
          </a:p>
          <a:p>
            <a:r>
              <a:rPr lang="en-US" sz="2400" dirty="0" smtClean="0"/>
              <a:t>Look Ahead only accounts for a limited outlook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829209" cy="30924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33800" y="1686086"/>
            <a:ext cx="5181600" cy="288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A00 is reused by T1-T4</a:t>
            </a:r>
          </a:p>
          <a:p>
            <a:r>
              <a:rPr lang="en-US" sz="2400" kern="0" dirty="0" smtClean="0"/>
              <a:t>When T1-T4 are done, A00 can be deemed dead</a:t>
            </a:r>
          </a:p>
          <a:p>
            <a:r>
              <a:rPr lang="en-US" sz="2400" kern="0" dirty="0" smtClean="0"/>
              <a:t>A22 is accessed by T8, T12, T13</a:t>
            </a:r>
            <a:r>
              <a:rPr lang="en-US" sz="2400" kern="0" dirty="0"/>
              <a:t> </a:t>
            </a:r>
            <a:r>
              <a:rPr lang="en-US" sz="2400" kern="0" dirty="0" smtClean="0"/>
              <a:t>and will not be deemed dead</a:t>
            </a:r>
          </a:p>
        </p:txBody>
      </p:sp>
    </p:spTree>
    <p:extLst>
      <p:ext uri="{BB962C8B-B14F-4D97-AF65-F5344CB8AC3E}">
        <p14:creationId xmlns:p14="http://schemas.microsoft.com/office/powerpoint/2010/main" val="3924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Back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343400"/>
          </a:xfrm>
        </p:spPr>
        <p:txBody>
          <a:bodyPr/>
          <a:lstStyle/>
          <a:p>
            <a:r>
              <a:rPr lang="en-US" sz="2400" dirty="0" smtClean="0"/>
              <a:t>Leverages that region </a:t>
            </a:r>
            <a:r>
              <a:rPr lang="en-US" sz="2400" smtClean="0"/>
              <a:t>accesses are predictable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Region miss = all blocks in that region will miss</a:t>
            </a:r>
          </a:p>
          <a:p>
            <a:r>
              <a:rPr lang="en-US" sz="2400" b="1" dirty="0" smtClean="0"/>
              <a:t>Approach: </a:t>
            </a:r>
            <a:r>
              <a:rPr lang="en-US" sz="2400" dirty="0" smtClean="0"/>
              <a:t>use branch prediction to predict future region hits/misses. </a:t>
            </a:r>
          </a:p>
          <a:p>
            <a:pPr lvl="1"/>
            <a:r>
              <a:rPr lang="en-US" sz="2000" dirty="0" smtClean="0"/>
              <a:t>Predict region MISS</a:t>
            </a:r>
            <a:r>
              <a:rPr lang="en-US" sz="2000" dirty="0"/>
              <a:t>:</a:t>
            </a:r>
            <a:r>
              <a:rPr lang="en-US" sz="2000" dirty="0" smtClean="0"/>
              <a:t> demote all blocks to the region</a:t>
            </a:r>
          </a:p>
          <a:p>
            <a:pPr lvl="1"/>
            <a:r>
              <a:rPr lang="en-US" sz="2000" dirty="0" smtClean="0"/>
              <a:t>Predict region HIT: keep region in the cache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2611"/>
            <a:ext cx="8229600" cy="76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By default, </a:t>
            </a:r>
            <a:r>
              <a:rPr lang="en-US" sz="2400" smtClean="0"/>
              <a:t>all region accesses are classified as hits </a:t>
            </a:r>
            <a:endParaRPr 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2247900" y="2209800"/>
            <a:ext cx="4381500" cy="1861066"/>
            <a:chOff x="2247900" y="2209800"/>
            <a:chExt cx="4381500" cy="1861066"/>
          </a:xfrm>
        </p:grpSpPr>
        <p:sp>
          <p:nvSpPr>
            <p:cNvPr id="4" name="Oval 3"/>
            <p:cNvSpPr/>
            <p:nvPr/>
          </p:nvSpPr>
          <p:spPr bwMode="auto">
            <a:xfrm>
              <a:off x="2247900" y="2380962"/>
              <a:ext cx="2667000" cy="1676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962400" y="2394466"/>
              <a:ext cx="2667000" cy="1676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8500" y="2209800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/>
                <a:t>LA</a:t>
              </a: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5561" y="2230585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/>
                <a:t>LB</a:t>
              </a:r>
              <a:endParaRPr lang="en-US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0100" y="4221243"/>
            <a:ext cx="8229600" cy="16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/>
              <a:t>LA:</a:t>
            </a:r>
            <a:r>
              <a:rPr lang="en-US" sz="2400" kern="0" dirty="0" smtClean="0"/>
              <a:t> Set of predicted region misses under  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/>
              <a:t>LB:</a:t>
            </a:r>
            <a:r>
              <a:rPr lang="en-US" sz="2400" kern="0" dirty="0" smtClean="0"/>
              <a:t> Set of predicted region misses under LB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/>
              <a:t>Combined (conservative):</a:t>
            </a:r>
            <a:r>
              <a:rPr lang="en-US" sz="2400" kern="0" dirty="0" smtClean="0"/>
              <a:t> </a:t>
            </a:r>
            <a:r>
              <a:rPr lang="en-US" sz="2400" dirty="0"/>
              <a:t>LA ∩ </a:t>
            </a:r>
            <a:r>
              <a:rPr lang="en-US" sz="2400" dirty="0" smtClean="0"/>
              <a:t>LB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Combined (aggressive): </a:t>
            </a:r>
            <a:r>
              <a:rPr lang="en-US" sz="2400" dirty="0"/>
              <a:t>LA∪</a:t>
            </a:r>
            <a:r>
              <a:rPr lang="en-US" sz="2400" dirty="0" smtClean="0"/>
              <a:t>LB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9136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8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70" y="1676400"/>
            <a:ext cx="3759200" cy="2811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570" y="1676399"/>
            <a:ext cx="3892630" cy="24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Miss Rate Improvements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95400" y="1676400"/>
          <a:ext cx="6333256" cy="345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5054600"/>
            <a:ext cx="8686800" cy="43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005ED9"/>
                </a:solidFill>
              </a:rPr>
              <a:t>Look-Ahead consistently does better than Look-back</a:t>
            </a:r>
            <a:endParaRPr lang="sv-SE" sz="2600" b="1" dirty="0">
              <a:solidFill>
                <a:srgbClr val="005ED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088" y="5529263"/>
            <a:ext cx="7859712" cy="5159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005ED9"/>
                </a:solidFill>
              </a:rPr>
              <a:t>RADAR-Combined provides </a:t>
            </a:r>
            <a:r>
              <a:rPr lang="en-US" sz="2600" b="1" dirty="0" smtClean="0">
                <a:solidFill>
                  <a:srgbClr val="005ED9"/>
                </a:solidFill>
              </a:rPr>
              <a:t>additional </a:t>
            </a:r>
            <a:r>
              <a:rPr lang="en-US" sz="2600" b="1" dirty="0">
                <a:solidFill>
                  <a:srgbClr val="005ED9"/>
                </a:solidFill>
              </a:rPr>
              <a:t>gains</a:t>
            </a:r>
            <a:endParaRPr lang="sv-SE" sz="2600" b="1" dirty="0">
              <a:solidFill>
                <a:srgbClr val="005E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arallelogram 53"/>
          <p:cNvSpPr>
            <a:spLocks noChangeArrowheads="1"/>
          </p:cNvSpPr>
          <p:nvPr/>
        </p:nvSpPr>
        <p:spPr bwMode="auto">
          <a:xfrm>
            <a:off x="2133600" y="49530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Parallelogram 50"/>
          <p:cNvSpPr>
            <a:spLocks noChangeArrowheads="1"/>
          </p:cNvSpPr>
          <p:nvPr/>
        </p:nvSpPr>
        <p:spPr bwMode="auto">
          <a:xfrm>
            <a:off x="2133600" y="43434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457200" y="2514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438400" y="32766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ISA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-457200" y="106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18438" name="Parallelogram 45"/>
          <p:cNvSpPr>
            <a:spLocks noChangeArrowheads="1"/>
          </p:cNvSpPr>
          <p:nvPr/>
        </p:nvSpPr>
        <p:spPr bwMode="auto">
          <a:xfrm>
            <a:off x="2133600" y="37338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Slide for Beginners </a:t>
            </a: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76200" y="18288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8441" name="Parallelogram 35"/>
          <p:cNvSpPr>
            <a:spLocks noChangeArrowheads="1"/>
          </p:cNvSpPr>
          <p:nvPr/>
        </p:nvSpPr>
        <p:spPr bwMode="auto">
          <a:xfrm>
            <a:off x="2133600" y="30480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Parallelogram 32"/>
          <p:cNvSpPr>
            <a:spLocks noChangeArrowheads="1"/>
          </p:cNvSpPr>
          <p:nvPr/>
        </p:nvSpPr>
        <p:spPr bwMode="auto">
          <a:xfrm>
            <a:off x="2133600" y="23622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Parallelogram 28"/>
          <p:cNvSpPr>
            <a:spLocks noChangeArrowheads="1"/>
          </p:cNvSpPr>
          <p:nvPr/>
        </p:nvSpPr>
        <p:spPr bwMode="auto">
          <a:xfrm>
            <a:off x="2133600" y="16002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4" name="Rectangle 3"/>
          <p:cNvSpPr>
            <a:spLocks noChangeArrowheads="1"/>
          </p:cNvSpPr>
          <p:nvPr/>
        </p:nvSpPr>
        <p:spPr bwMode="auto">
          <a:xfrm>
            <a:off x="2438400" y="40386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en-US" b="1" i="1">
              <a:solidFill>
                <a:srgbClr val="000000"/>
              </a:solidFill>
            </a:endParaRPr>
          </a:p>
        </p:txBody>
      </p:sp>
      <p:sp>
        <p:nvSpPr>
          <p:cNvPr id="18445" name="Rectangle 3"/>
          <p:cNvSpPr>
            <a:spLocks noChangeArrowheads="1"/>
          </p:cNvSpPr>
          <p:nvPr/>
        </p:nvSpPr>
        <p:spPr bwMode="auto">
          <a:xfrm>
            <a:off x="1981200" y="38862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18446" name="Rectangle 3"/>
          <p:cNvSpPr>
            <a:spLocks noChangeArrowheads="1"/>
          </p:cNvSpPr>
          <p:nvPr/>
        </p:nvSpPr>
        <p:spPr bwMode="auto">
          <a:xfrm>
            <a:off x="1981200" y="44958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Circuits</a:t>
            </a:r>
          </a:p>
        </p:txBody>
      </p:sp>
      <p:sp>
        <p:nvSpPr>
          <p:cNvPr id="18447" name="Rectangle 3"/>
          <p:cNvSpPr>
            <a:spLocks noChangeArrowheads="1"/>
          </p:cNvSpPr>
          <p:nvPr/>
        </p:nvSpPr>
        <p:spPr bwMode="auto">
          <a:xfrm>
            <a:off x="1981200" y="51816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Exec. Time Improvements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66800" y="1371600"/>
          <a:ext cx="7086600" cy="363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300663"/>
            <a:ext cx="9220200" cy="431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005ED9"/>
                </a:solidFill>
              </a:rPr>
              <a:t>Memory bound apps provide significant gains</a:t>
            </a:r>
            <a:endParaRPr lang="sv-SE" sz="2600" b="1" dirty="0">
              <a:solidFill>
                <a:srgbClr val="005E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Miss Reduction: SHIP vs RADAR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19200" y="1447800"/>
          <a:ext cx="6807224" cy="357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4953000"/>
            <a:ext cx="8686800" cy="431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b="1" dirty="0" err="1">
                <a:solidFill>
                  <a:srgbClr val="005ED9"/>
                </a:solidFill>
              </a:rPr>
              <a:t>SHiP</a:t>
            </a:r>
            <a:r>
              <a:rPr lang="en-US" sz="2600" b="1" dirty="0">
                <a:solidFill>
                  <a:srgbClr val="005ED9"/>
                </a:solidFill>
              </a:rPr>
              <a:t> can evict data from LLCs prematurely</a:t>
            </a:r>
            <a:endParaRPr lang="sv-SE" sz="2600" b="1" dirty="0">
              <a:solidFill>
                <a:srgbClr val="005ED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388" y="5334000"/>
            <a:ext cx="8532812" cy="431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b="1" dirty="0">
                <a:solidFill>
                  <a:srgbClr val="005ED9"/>
                </a:solidFill>
              </a:rPr>
              <a:t>RADAR outperforms the best performing predictor</a:t>
            </a:r>
            <a:endParaRPr lang="sv-SE" sz="2600" b="1" dirty="0">
              <a:solidFill>
                <a:srgbClr val="005ED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1738" y="1295400"/>
            <a:ext cx="1439862" cy="7921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SHiP</a:t>
            </a:r>
            <a:r>
              <a:rPr lang="en-US" dirty="0">
                <a:solidFill>
                  <a:srgbClr val="000000"/>
                </a:solidFill>
              </a:rPr>
              <a:t>-PC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2-bit SRRIP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16K SHCT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Concluding Remarks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219200"/>
            <a:ext cx="7010400" cy="3886200"/>
            <a:chOff x="533400" y="1676400"/>
            <a:chExt cx="7010400" cy="3886200"/>
          </a:xfrm>
        </p:grpSpPr>
        <p:sp>
          <p:nvSpPr>
            <p:cNvPr id="35844" name="Up Arrow 12"/>
            <p:cNvSpPr>
              <a:spLocks noChangeArrowheads="1"/>
            </p:cNvSpPr>
            <p:nvPr/>
          </p:nvSpPr>
          <p:spPr bwMode="auto">
            <a:xfrm rot="10800000">
              <a:off x="4221163" y="4827588"/>
              <a:ext cx="350837" cy="366712"/>
            </a:xfrm>
            <a:prstGeom prst="upArrow">
              <a:avLst>
                <a:gd name="adj1" fmla="val 50000"/>
                <a:gd name="adj2" fmla="val 49935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45" name="Up Arrow 2"/>
            <p:cNvSpPr>
              <a:spLocks noChangeArrowheads="1"/>
            </p:cNvSpPr>
            <p:nvPr/>
          </p:nvSpPr>
          <p:spPr bwMode="auto">
            <a:xfrm rot="10800000">
              <a:off x="4222750" y="3846513"/>
              <a:ext cx="350838" cy="368300"/>
            </a:xfrm>
            <a:prstGeom prst="upArrow">
              <a:avLst>
                <a:gd name="adj1" fmla="val 50000"/>
                <a:gd name="adj2" fmla="val 50151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46" name="Parallelogram 3"/>
            <p:cNvSpPr>
              <a:spLocks noChangeArrowheads="1"/>
            </p:cNvSpPr>
            <p:nvPr/>
          </p:nvSpPr>
          <p:spPr bwMode="auto">
            <a:xfrm>
              <a:off x="1938338" y="4459288"/>
              <a:ext cx="4919662" cy="490537"/>
            </a:xfrm>
            <a:prstGeom prst="parallelogram">
              <a:avLst>
                <a:gd name="adj" fmla="val 16469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47" name="Explosion 1 4"/>
            <p:cNvSpPr>
              <a:spLocks noChangeArrowheads="1"/>
            </p:cNvSpPr>
            <p:nvPr/>
          </p:nvSpPr>
          <p:spPr bwMode="auto">
            <a:xfrm>
              <a:off x="4135438" y="4459288"/>
              <a:ext cx="527050" cy="490537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48" name="Rectangle 3"/>
            <p:cNvSpPr>
              <a:spLocks noChangeArrowheads="1"/>
            </p:cNvSpPr>
            <p:nvPr/>
          </p:nvSpPr>
          <p:spPr bwMode="auto">
            <a:xfrm>
              <a:off x="1981200" y="2874963"/>
              <a:ext cx="2108200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b="1" i="1">
                  <a:solidFill>
                    <a:srgbClr val="000000"/>
                  </a:solidFill>
                </a:rPr>
                <a:t>ISA + primitives </a:t>
              </a:r>
            </a:p>
          </p:txBody>
        </p:sp>
        <p:sp>
          <p:nvSpPr>
            <p:cNvPr id="35849" name="Parallelogram 6"/>
            <p:cNvSpPr>
              <a:spLocks noChangeArrowheads="1"/>
            </p:cNvSpPr>
            <p:nvPr/>
          </p:nvSpPr>
          <p:spPr bwMode="auto">
            <a:xfrm>
              <a:off x="1938338" y="3478213"/>
              <a:ext cx="4919662" cy="490537"/>
            </a:xfrm>
            <a:prstGeom prst="parallelogram">
              <a:avLst>
                <a:gd name="adj" fmla="val 16469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0" name="Explosion 1 7"/>
            <p:cNvSpPr>
              <a:spLocks noChangeArrowheads="1"/>
            </p:cNvSpPr>
            <p:nvPr/>
          </p:nvSpPr>
          <p:spPr bwMode="auto">
            <a:xfrm>
              <a:off x="4135438" y="3478213"/>
              <a:ext cx="527050" cy="490537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1" name="Rectangle 3"/>
            <p:cNvSpPr>
              <a:spLocks noChangeArrowheads="1"/>
            </p:cNvSpPr>
            <p:nvPr/>
          </p:nvSpPr>
          <p:spPr bwMode="auto">
            <a:xfrm>
              <a:off x="2290763" y="3968750"/>
              <a:ext cx="21082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altLang="en-US" b="1" i="1">
                <a:solidFill>
                  <a:srgbClr val="000000"/>
                </a:solidFill>
              </a:endParaRPr>
            </a:p>
          </p:txBody>
        </p:sp>
        <p:sp>
          <p:nvSpPr>
            <p:cNvPr id="35852" name="Rectangle 3"/>
            <p:cNvSpPr>
              <a:spLocks noChangeArrowheads="1"/>
            </p:cNvSpPr>
            <p:nvPr/>
          </p:nvSpPr>
          <p:spPr bwMode="auto">
            <a:xfrm>
              <a:off x="533400" y="3724275"/>
              <a:ext cx="3865563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b="1" i="1">
                  <a:solidFill>
                    <a:srgbClr val="FF0000"/>
                  </a:solidFill>
                </a:rPr>
                <a:t>Resource Management</a:t>
              </a:r>
            </a:p>
          </p:txBody>
        </p:sp>
        <p:sp>
          <p:nvSpPr>
            <p:cNvPr id="35853" name="Rectangle 3"/>
            <p:cNvSpPr>
              <a:spLocks noChangeArrowheads="1"/>
            </p:cNvSpPr>
            <p:nvPr/>
          </p:nvSpPr>
          <p:spPr bwMode="auto">
            <a:xfrm>
              <a:off x="1839913" y="4703763"/>
              <a:ext cx="2635250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b="1" i="1">
                  <a:solidFill>
                    <a:srgbClr val="000000"/>
                  </a:solidFill>
                </a:rPr>
                <a:t>Microarchitecture</a:t>
              </a:r>
            </a:p>
          </p:txBody>
        </p:sp>
        <p:sp>
          <p:nvSpPr>
            <p:cNvPr id="35854" name="Explosion 1 13"/>
            <p:cNvSpPr>
              <a:spLocks noChangeArrowheads="1"/>
            </p:cNvSpPr>
            <p:nvPr/>
          </p:nvSpPr>
          <p:spPr bwMode="auto">
            <a:xfrm>
              <a:off x="4135438" y="4459288"/>
              <a:ext cx="527050" cy="490537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5" name="Up Arrow 14"/>
            <p:cNvSpPr>
              <a:spLocks noChangeArrowheads="1"/>
            </p:cNvSpPr>
            <p:nvPr/>
          </p:nvSpPr>
          <p:spPr bwMode="auto">
            <a:xfrm>
              <a:off x="4222750" y="4090988"/>
              <a:ext cx="350838" cy="736600"/>
            </a:xfrm>
            <a:prstGeom prst="upArrow">
              <a:avLst>
                <a:gd name="adj1" fmla="val 50000"/>
                <a:gd name="adj2" fmla="val 50146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6" name="Parallelogram 28"/>
            <p:cNvSpPr>
              <a:spLocks noChangeArrowheads="1"/>
            </p:cNvSpPr>
            <p:nvPr/>
          </p:nvSpPr>
          <p:spPr bwMode="auto">
            <a:xfrm>
              <a:off x="2057400" y="2590800"/>
              <a:ext cx="4724400" cy="533400"/>
            </a:xfrm>
            <a:prstGeom prst="parallelogram">
              <a:avLst>
                <a:gd name="adj" fmla="val 16475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7" name="Explosion 1 7"/>
            <p:cNvSpPr>
              <a:spLocks noChangeArrowheads="1"/>
            </p:cNvSpPr>
            <p:nvPr/>
          </p:nvSpPr>
          <p:spPr bwMode="auto">
            <a:xfrm>
              <a:off x="4114800" y="2590800"/>
              <a:ext cx="527050" cy="490538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8" name="Up Arrow 14"/>
            <p:cNvSpPr>
              <a:spLocks noChangeArrowheads="1"/>
            </p:cNvSpPr>
            <p:nvPr/>
          </p:nvSpPr>
          <p:spPr bwMode="auto">
            <a:xfrm>
              <a:off x="4221163" y="2286000"/>
              <a:ext cx="350837" cy="658813"/>
            </a:xfrm>
            <a:prstGeom prst="upArrow">
              <a:avLst>
                <a:gd name="adj1" fmla="val 50000"/>
                <a:gd name="adj2" fmla="val 50041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9" name="Rectangle 2"/>
            <p:cNvSpPr>
              <a:spLocks noChangeArrowheads="1"/>
            </p:cNvSpPr>
            <p:nvPr/>
          </p:nvSpPr>
          <p:spPr bwMode="auto">
            <a:xfrm>
              <a:off x="4343400" y="3124200"/>
              <a:ext cx="152400" cy="6858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0" name="Rectangle 3"/>
            <p:cNvSpPr>
              <a:spLocks noChangeArrowheads="1"/>
            </p:cNvSpPr>
            <p:nvPr/>
          </p:nvSpPr>
          <p:spPr bwMode="auto">
            <a:xfrm>
              <a:off x="2057400" y="1676400"/>
              <a:ext cx="54864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b="1" i="1">
                  <a:solidFill>
                    <a:srgbClr val="000000"/>
                  </a:solidFill>
                </a:rPr>
                <a:t>Parallel programming model plus semantic information 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5029200"/>
            <a:ext cx="8704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MECCA team members: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/>
              <a:t>Nadja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Holtryd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Madhavan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Manivannan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Mehrzad</a:t>
            </a:r>
            <a:r>
              <a:rPr lang="en-US" altLang="en-US" sz="1800" dirty="0"/>
              <a:t> Nejat, </a:t>
            </a:r>
            <a:r>
              <a:rPr lang="en-US" altLang="en-US" sz="1800" dirty="0" err="1"/>
              <a:t>Vasileios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Papaefstathiou</a:t>
            </a:r>
            <a:r>
              <a:rPr lang="en-US" altLang="en-US" sz="1800" dirty="0"/>
              <a:t>, </a:t>
            </a: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/>
              <a:t>Risat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Pathan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 Miquel </a:t>
            </a:r>
            <a:r>
              <a:rPr lang="en-US" altLang="en-US" sz="1800" dirty="0" err="1"/>
              <a:t>Pericàs</a:t>
            </a:r>
            <a:r>
              <a:rPr lang="en-US" altLang="en-US" sz="1800" dirty="0"/>
              <a:t>, Per Stenstrom, Mohammad </a:t>
            </a:r>
            <a:r>
              <a:rPr lang="en-US" altLang="en-US" sz="1800" dirty="0" err="1"/>
              <a:t>Waqar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Petros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Voudouris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val Callout 3"/>
          <p:cNvSpPr>
            <a:spLocks noChangeArrowheads="1"/>
          </p:cNvSpPr>
          <p:nvPr/>
        </p:nvSpPr>
        <p:spPr bwMode="auto">
          <a:xfrm>
            <a:off x="3352800" y="2209800"/>
            <a:ext cx="2590800" cy="19081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      </a:t>
            </a:r>
            <a:r>
              <a:rPr lang="en-US" altLang="en-US" sz="7200" b="1" dirty="0" smtClean="0"/>
              <a:t>?</a:t>
            </a:r>
            <a:endParaRPr lang="en-US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arallelogram 53"/>
          <p:cNvSpPr>
            <a:spLocks noChangeArrowheads="1"/>
          </p:cNvSpPr>
          <p:nvPr/>
        </p:nvSpPr>
        <p:spPr bwMode="auto">
          <a:xfrm>
            <a:off x="2133600" y="49530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8" name="Explosion 1 54"/>
          <p:cNvSpPr>
            <a:spLocks noChangeArrowheads="1"/>
          </p:cNvSpPr>
          <p:nvPr/>
        </p:nvSpPr>
        <p:spPr bwMode="auto">
          <a:xfrm>
            <a:off x="4038600" y="49530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Can 87"/>
          <p:cNvSpPr>
            <a:spLocks noChangeArrowheads="1"/>
          </p:cNvSpPr>
          <p:nvPr/>
        </p:nvSpPr>
        <p:spPr bwMode="auto">
          <a:xfrm flipH="1">
            <a:off x="4191000" y="4572000"/>
            <a:ext cx="152400" cy="609600"/>
          </a:xfrm>
          <a:prstGeom prst="can">
            <a:avLst>
              <a:gd name="adj" fmla="val 65296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Parallelogram 50"/>
          <p:cNvSpPr>
            <a:spLocks noChangeArrowheads="1"/>
          </p:cNvSpPr>
          <p:nvPr/>
        </p:nvSpPr>
        <p:spPr bwMode="auto">
          <a:xfrm>
            <a:off x="2133600" y="43434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Explosion 1 51"/>
          <p:cNvSpPr>
            <a:spLocks noChangeArrowheads="1"/>
          </p:cNvSpPr>
          <p:nvPr/>
        </p:nvSpPr>
        <p:spPr bwMode="auto">
          <a:xfrm>
            <a:off x="4038600" y="43434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Can 86"/>
          <p:cNvSpPr>
            <a:spLocks noChangeArrowheads="1"/>
          </p:cNvSpPr>
          <p:nvPr/>
        </p:nvSpPr>
        <p:spPr bwMode="auto">
          <a:xfrm flipH="1">
            <a:off x="4191000" y="3962400"/>
            <a:ext cx="152400" cy="609600"/>
          </a:xfrm>
          <a:prstGeom prst="can">
            <a:avLst>
              <a:gd name="adj" fmla="val 65296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-457200" y="2514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2438400" y="32766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ISA</a:t>
            </a: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-457200" y="106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19466" name="Parallelogram 45"/>
          <p:cNvSpPr>
            <a:spLocks noChangeArrowheads="1"/>
          </p:cNvSpPr>
          <p:nvPr/>
        </p:nvSpPr>
        <p:spPr bwMode="auto">
          <a:xfrm>
            <a:off x="2133600" y="37338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7" name="Explosion 1 46"/>
          <p:cNvSpPr>
            <a:spLocks noChangeArrowheads="1"/>
          </p:cNvSpPr>
          <p:nvPr/>
        </p:nvSpPr>
        <p:spPr bwMode="auto">
          <a:xfrm>
            <a:off x="4038600" y="37338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Need to Put the Stake in the Ground</a:t>
            </a:r>
          </a:p>
        </p:txBody>
      </p:sp>
      <p:sp>
        <p:nvSpPr>
          <p:cNvPr id="19469" name="Rectangle 3"/>
          <p:cNvSpPr>
            <a:spLocks noChangeArrowheads="1"/>
          </p:cNvSpPr>
          <p:nvPr/>
        </p:nvSpPr>
        <p:spPr bwMode="auto">
          <a:xfrm>
            <a:off x="76200" y="18288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9470" name="Can 48"/>
          <p:cNvSpPr>
            <a:spLocks noChangeArrowheads="1"/>
          </p:cNvSpPr>
          <p:nvPr/>
        </p:nvSpPr>
        <p:spPr bwMode="auto">
          <a:xfrm>
            <a:off x="4191000" y="3200400"/>
            <a:ext cx="152400" cy="762000"/>
          </a:xfrm>
          <a:prstGeom prst="can">
            <a:avLst>
              <a:gd name="adj" fmla="val 65301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1" name="Parallelogram 35"/>
          <p:cNvSpPr>
            <a:spLocks noChangeArrowheads="1"/>
          </p:cNvSpPr>
          <p:nvPr/>
        </p:nvSpPr>
        <p:spPr bwMode="auto">
          <a:xfrm>
            <a:off x="2133600" y="30480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2" name="Explosion 1 36"/>
          <p:cNvSpPr>
            <a:spLocks noChangeArrowheads="1"/>
          </p:cNvSpPr>
          <p:nvPr/>
        </p:nvSpPr>
        <p:spPr bwMode="auto">
          <a:xfrm>
            <a:off x="4038600" y="30480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3" name="Can 47"/>
          <p:cNvSpPr>
            <a:spLocks noChangeArrowheads="1"/>
          </p:cNvSpPr>
          <p:nvPr/>
        </p:nvSpPr>
        <p:spPr bwMode="auto">
          <a:xfrm>
            <a:off x="4191000" y="2514600"/>
            <a:ext cx="152400" cy="762000"/>
          </a:xfrm>
          <a:prstGeom prst="can">
            <a:avLst>
              <a:gd name="adj" fmla="val 65301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4" name="Parallelogram 32"/>
          <p:cNvSpPr>
            <a:spLocks noChangeArrowheads="1"/>
          </p:cNvSpPr>
          <p:nvPr/>
        </p:nvSpPr>
        <p:spPr bwMode="auto">
          <a:xfrm>
            <a:off x="2133600" y="23622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5" name="Explosion 1 33"/>
          <p:cNvSpPr>
            <a:spLocks noChangeArrowheads="1"/>
          </p:cNvSpPr>
          <p:nvPr/>
        </p:nvSpPr>
        <p:spPr bwMode="auto">
          <a:xfrm>
            <a:off x="4038600" y="23622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6" name="Can 43"/>
          <p:cNvSpPr>
            <a:spLocks noChangeArrowheads="1"/>
          </p:cNvSpPr>
          <p:nvPr/>
        </p:nvSpPr>
        <p:spPr bwMode="auto">
          <a:xfrm>
            <a:off x="4191000" y="1752600"/>
            <a:ext cx="152400" cy="838200"/>
          </a:xfrm>
          <a:prstGeom prst="can">
            <a:avLst>
              <a:gd name="adj" fmla="val 6528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Parallelogram 28"/>
          <p:cNvSpPr>
            <a:spLocks noChangeArrowheads="1"/>
          </p:cNvSpPr>
          <p:nvPr/>
        </p:nvSpPr>
        <p:spPr bwMode="auto">
          <a:xfrm>
            <a:off x="2133600" y="1600200"/>
            <a:ext cx="4267200" cy="3048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8" name="Explosion 1 29"/>
          <p:cNvSpPr>
            <a:spLocks noChangeArrowheads="1"/>
          </p:cNvSpPr>
          <p:nvPr/>
        </p:nvSpPr>
        <p:spPr bwMode="auto">
          <a:xfrm>
            <a:off x="4038600" y="1600200"/>
            <a:ext cx="457200" cy="3048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9" name="Can 41"/>
          <p:cNvSpPr>
            <a:spLocks noChangeArrowheads="1"/>
          </p:cNvSpPr>
          <p:nvPr/>
        </p:nvSpPr>
        <p:spPr bwMode="auto">
          <a:xfrm>
            <a:off x="4191000" y="1143000"/>
            <a:ext cx="152400" cy="685800"/>
          </a:xfrm>
          <a:prstGeom prst="can">
            <a:avLst>
              <a:gd name="adj" fmla="val 65292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80" name="Rectangle 3"/>
          <p:cNvSpPr>
            <a:spLocks noChangeArrowheads="1"/>
          </p:cNvSpPr>
          <p:nvPr/>
        </p:nvSpPr>
        <p:spPr bwMode="auto">
          <a:xfrm>
            <a:off x="2438400" y="40386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en-US" b="1" i="1">
              <a:solidFill>
                <a:srgbClr val="000000"/>
              </a:solidFill>
            </a:endParaRPr>
          </a:p>
        </p:txBody>
      </p:sp>
      <p:sp>
        <p:nvSpPr>
          <p:cNvPr id="19481" name="Rectangle 3"/>
          <p:cNvSpPr>
            <a:spLocks noChangeArrowheads="1"/>
          </p:cNvSpPr>
          <p:nvPr/>
        </p:nvSpPr>
        <p:spPr bwMode="auto">
          <a:xfrm>
            <a:off x="1981200" y="38862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19482" name="Rectangle 3"/>
          <p:cNvSpPr>
            <a:spLocks noChangeArrowheads="1"/>
          </p:cNvSpPr>
          <p:nvPr/>
        </p:nvSpPr>
        <p:spPr bwMode="auto">
          <a:xfrm>
            <a:off x="1981200" y="44958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Circuits</a:t>
            </a:r>
          </a:p>
        </p:txBody>
      </p:sp>
      <p:sp>
        <p:nvSpPr>
          <p:cNvPr id="19483" name="Rectangle 3"/>
          <p:cNvSpPr>
            <a:spLocks noChangeArrowheads="1"/>
          </p:cNvSpPr>
          <p:nvPr/>
        </p:nvSpPr>
        <p:spPr bwMode="auto">
          <a:xfrm>
            <a:off x="1981200" y="51816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MECCAs Approach – </a:t>
            </a:r>
            <a:br>
              <a:rPr lang="en-US" altLang="en-US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Interaction Across Layers</a:t>
            </a:r>
          </a:p>
        </p:txBody>
      </p:sp>
      <p:sp>
        <p:nvSpPr>
          <p:cNvPr id="20482" name="Up Arrow 12"/>
          <p:cNvSpPr>
            <a:spLocks noChangeArrowheads="1"/>
          </p:cNvSpPr>
          <p:nvPr/>
        </p:nvSpPr>
        <p:spPr bwMode="auto">
          <a:xfrm rot="10800000">
            <a:off x="4221163" y="4827588"/>
            <a:ext cx="350837" cy="366712"/>
          </a:xfrm>
          <a:prstGeom prst="upArrow">
            <a:avLst>
              <a:gd name="adj1" fmla="val 50000"/>
              <a:gd name="adj2" fmla="val 49935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Up Arrow 2"/>
          <p:cNvSpPr>
            <a:spLocks noChangeArrowheads="1"/>
          </p:cNvSpPr>
          <p:nvPr/>
        </p:nvSpPr>
        <p:spPr bwMode="auto">
          <a:xfrm rot="10800000">
            <a:off x="4222750" y="3846513"/>
            <a:ext cx="350838" cy="368300"/>
          </a:xfrm>
          <a:prstGeom prst="upArrow">
            <a:avLst>
              <a:gd name="adj1" fmla="val 50000"/>
              <a:gd name="adj2" fmla="val 5015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Parallelogram 3"/>
          <p:cNvSpPr>
            <a:spLocks noChangeArrowheads="1"/>
          </p:cNvSpPr>
          <p:nvPr/>
        </p:nvSpPr>
        <p:spPr bwMode="auto">
          <a:xfrm>
            <a:off x="1938338" y="4459288"/>
            <a:ext cx="4919662" cy="490537"/>
          </a:xfrm>
          <a:prstGeom prst="parallelogram">
            <a:avLst>
              <a:gd name="adj" fmla="val 16469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Explosion 1 4"/>
          <p:cNvSpPr>
            <a:spLocks noChangeArrowheads="1"/>
          </p:cNvSpPr>
          <p:nvPr/>
        </p:nvSpPr>
        <p:spPr bwMode="auto">
          <a:xfrm>
            <a:off x="4135438" y="4459288"/>
            <a:ext cx="527050" cy="490537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1981200" y="2874963"/>
            <a:ext cx="21082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ISA + primitives </a:t>
            </a:r>
          </a:p>
        </p:txBody>
      </p:sp>
      <p:sp>
        <p:nvSpPr>
          <p:cNvPr id="20487" name="Parallelogram 6"/>
          <p:cNvSpPr>
            <a:spLocks noChangeArrowheads="1"/>
          </p:cNvSpPr>
          <p:nvPr/>
        </p:nvSpPr>
        <p:spPr bwMode="auto">
          <a:xfrm>
            <a:off x="1938338" y="3478213"/>
            <a:ext cx="4919662" cy="490537"/>
          </a:xfrm>
          <a:prstGeom prst="parallelogram">
            <a:avLst>
              <a:gd name="adj" fmla="val 16469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8" name="Explosion 1 7"/>
          <p:cNvSpPr>
            <a:spLocks noChangeArrowheads="1"/>
          </p:cNvSpPr>
          <p:nvPr/>
        </p:nvSpPr>
        <p:spPr bwMode="auto">
          <a:xfrm>
            <a:off x="4135438" y="3478213"/>
            <a:ext cx="527050" cy="490537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2290763" y="3968750"/>
            <a:ext cx="2108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en-US" b="1" i="1">
              <a:solidFill>
                <a:srgbClr val="000000"/>
              </a:solidFill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533400" y="3724275"/>
            <a:ext cx="3865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FF0000"/>
                </a:solidFill>
              </a:rPr>
              <a:t>Resource Management</a:t>
            </a:r>
          </a:p>
        </p:txBody>
      </p:sp>
      <p:sp>
        <p:nvSpPr>
          <p:cNvPr id="20491" name="Rectangle 3"/>
          <p:cNvSpPr>
            <a:spLocks noChangeArrowheads="1"/>
          </p:cNvSpPr>
          <p:nvPr/>
        </p:nvSpPr>
        <p:spPr bwMode="auto">
          <a:xfrm>
            <a:off x="1839913" y="4703763"/>
            <a:ext cx="2635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20492" name="Explosion 1 13"/>
          <p:cNvSpPr>
            <a:spLocks noChangeArrowheads="1"/>
          </p:cNvSpPr>
          <p:nvPr/>
        </p:nvSpPr>
        <p:spPr bwMode="auto">
          <a:xfrm>
            <a:off x="4135438" y="4459288"/>
            <a:ext cx="527050" cy="490537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3" name="Up Arrow 14"/>
          <p:cNvSpPr>
            <a:spLocks noChangeArrowheads="1"/>
          </p:cNvSpPr>
          <p:nvPr/>
        </p:nvSpPr>
        <p:spPr bwMode="auto">
          <a:xfrm>
            <a:off x="4222750" y="4090988"/>
            <a:ext cx="350838" cy="736600"/>
          </a:xfrm>
          <a:prstGeom prst="upArrow">
            <a:avLst>
              <a:gd name="adj1" fmla="val 50000"/>
              <a:gd name="adj2" fmla="val 50146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4" name="Parallelogram 28"/>
          <p:cNvSpPr>
            <a:spLocks noChangeArrowheads="1"/>
          </p:cNvSpPr>
          <p:nvPr/>
        </p:nvSpPr>
        <p:spPr bwMode="auto">
          <a:xfrm>
            <a:off x="2057400" y="2590800"/>
            <a:ext cx="4724400" cy="533400"/>
          </a:xfrm>
          <a:prstGeom prst="parallelogram">
            <a:avLst>
              <a:gd name="adj" fmla="val 16475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5" name="Explosion 1 7"/>
          <p:cNvSpPr>
            <a:spLocks noChangeArrowheads="1"/>
          </p:cNvSpPr>
          <p:nvPr/>
        </p:nvSpPr>
        <p:spPr bwMode="auto">
          <a:xfrm>
            <a:off x="4114800" y="2590800"/>
            <a:ext cx="527050" cy="490538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6" name="Up Arrow 14"/>
          <p:cNvSpPr>
            <a:spLocks noChangeArrowheads="1"/>
          </p:cNvSpPr>
          <p:nvPr/>
        </p:nvSpPr>
        <p:spPr bwMode="auto">
          <a:xfrm>
            <a:off x="4221163" y="2286000"/>
            <a:ext cx="350837" cy="658813"/>
          </a:xfrm>
          <a:prstGeom prst="upArrow">
            <a:avLst>
              <a:gd name="adj1" fmla="val 50000"/>
              <a:gd name="adj2" fmla="val 5004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Rectangle 2"/>
          <p:cNvSpPr>
            <a:spLocks noChangeArrowheads="1"/>
          </p:cNvSpPr>
          <p:nvPr/>
        </p:nvSpPr>
        <p:spPr bwMode="auto">
          <a:xfrm>
            <a:off x="4343400" y="3124200"/>
            <a:ext cx="152400" cy="685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8" name="Rectangle 3"/>
          <p:cNvSpPr>
            <a:spLocks noChangeArrowheads="1"/>
          </p:cNvSpPr>
          <p:nvPr/>
        </p:nvSpPr>
        <p:spPr bwMode="auto">
          <a:xfrm>
            <a:off x="2057400" y="1676400"/>
            <a:ext cx="5486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b="1" i="1">
                <a:solidFill>
                  <a:srgbClr val="000000"/>
                </a:solidFill>
              </a:rPr>
              <a:t>Parallel programming model plus semantic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486400" cy="10668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MECCA’s Vision for Efficient Computing</a:t>
            </a:r>
          </a:p>
        </p:txBody>
      </p:sp>
      <p:pic>
        <p:nvPicPr>
          <p:cNvPr id="21506" name="Content Placeholder 5" descr="efficiency-3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b="7187"/>
          <a:stretch>
            <a:fillRect/>
          </a:stretch>
        </p:blipFill>
        <p:spPr bwMode="auto">
          <a:xfrm>
            <a:off x="6324600" y="609600"/>
            <a:ext cx="2362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-31750" y="1600200"/>
            <a:ext cx="8261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P1: Parallelism:</a:t>
            </a:r>
          </a:p>
          <a:p>
            <a:pPr lvl="1"/>
            <a:r>
              <a:rPr lang="en-US" altLang="en-US" sz="2000" b="1"/>
              <a:t>Programmers: </a:t>
            </a:r>
            <a:r>
              <a:rPr lang="en-US" altLang="en-US" sz="2000"/>
              <a:t>Unlock parallelism and provide semantic information</a:t>
            </a:r>
          </a:p>
          <a:p>
            <a:pPr lvl="1"/>
            <a:r>
              <a:rPr lang="en-US" altLang="en-US" sz="2000" b="1"/>
              <a:t>Resource manager (runtime): </a:t>
            </a:r>
            <a:r>
              <a:rPr lang="en-US" altLang="en-US" sz="2000"/>
              <a:t>Manage parallelism </a:t>
            </a:r>
            <a:r>
              <a:rPr lang="en-US" altLang="en-US" sz="2000" b="1" i="1"/>
              <a:t>“under the hood”</a:t>
            </a:r>
          </a:p>
          <a:p>
            <a:r>
              <a:rPr lang="en-US" altLang="en-US" sz="2000" b="1">
                <a:solidFill>
                  <a:srgbClr val="FF0000"/>
                </a:solidFill>
              </a:rPr>
              <a:t>P2: Power:</a:t>
            </a:r>
          </a:p>
          <a:p>
            <a:pPr lvl="1"/>
            <a:r>
              <a:rPr lang="en-US" altLang="en-US" sz="2000" b="1"/>
              <a:t>Programmers: </a:t>
            </a:r>
            <a:r>
              <a:rPr lang="en-US" altLang="en-US" sz="2000"/>
              <a:t>Express quality of service attributes</a:t>
            </a:r>
          </a:p>
          <a:p>
            <a:pPr lvl="1"/>
            <a:r>
              <a:rPr lang="en-US" altLang="en-US" sz="2000" b="1"/>
              <a:t>Resource manager (runtime): </a:t>
            </a:r>
            <a:r>
              <a:rPr lang="en-US" altLang="en-US" sz="2000"/>
              <a:t>Translate them into efficient use of hardware resources </a:t>
            </a:r>
            <a:r>
              <a:rPr lang="en-US" altLang="en-US" sz="2000" b="1" i="1"/>
              <a:t>“under the hood”</a:t>
            </a:r>
            <a:endParaRPr lang="en-US" altLang="ja-JP" sz="2000" b="1" i="1"/>
          </a:p>
          <a:p>
            <a:r>
              <a:rPr lang="en-US" altLang="en-US" sz="2000" b="1">
                <a:solidFill>
                  <a:srgbClr val="FF0000"/>
                </a:solidFill>
              </a:rPr>
              <a:t>P3: Predictability:</a:t>
            </a:r>
          </a:p>
          <a:p>
            <a:pPr lvl="1"/>
            <a:r>
              <a:rPr lang="en-US" altLang="en-US" sz="2000" b="1"/>
              <a:t>Programmers: </a:t>
            </a:r>
            <a:r>
              <a:rPr lang="en-US" altLang="en-US" sz="2000"/>
              <a:t>Express quality of service attributes</a:t>
            </a:r>
          </a:p>
          <a:p>
            <a:pPr lvl="1"/>
            <a:r>
              <a:rPr lang="en-US" altLang="en-US" sz="2000" b="1"/>
              <a:t>Resource manager (runtime): </a:t>
            </a:r>
            <a:r>
              <a:rPr lang="en-US" altLang="en-US" sz="2000"/>
              <a:t>Manage parallelism predictably to meet timing constraints </a:t>
            </a:r>
            <a:r>
              <a:rPr lang="en-US" altLang="en-US" sz="2000" b="1" i="1"/>
              <a:t>“under the hood”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9906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Parallelism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Task-based Dataflow Prog. Models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90600" y="1676400"/>
            <a:ext cx="3048000" cy="1905000"/>
            <a:chOff x="990600" y="1676400"/>
            <a:chExt cx="3048000" cy="1905000"/>
          </a:xfrm>
        </p:grpSpPr>
        <p:sp>
          <p:nvSpPr>
            <p:cNvPr id="23557" name="Oval 3"/>
            <p:cNvSpPr>
              <a:spLocks noChangeArrowheads="1"/>
            </p:cNvSpPr>
            <p:nvPr/>
          </p:nvSpPr>
          <p:spPr bwMode="auto">
            <a:xfrm>
              <a:off x="1981200" y="1676400"/>
              <a:ext cx="1066800" cy="990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TaskA</a:t>
              </a:r>
            </a:p>
          </p:txBody>
        </p:sp>
        <p:sp>
          <p:nvSpPr>
            <p:cNvPr id="23558" name="Oval 4"/>
            <p:cNvSpPr>
              <a:spLocks noChangeArrowheads="1"/>
            </p:cNvSpPr>
            <p:nvPr/>
          </p:nvSpPr>
          <p:spPr bwMode="auto">
            <a:xfrm>
              <a:off x="2971800" y="2590800"/>
              <a:ext cx="1066800" cy="990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TaskC</a:t>
              </a:r>
            </a:p>
          </p:txBody>
        </p:sp>
        <p:sp>
          <p:nvSpPr>
            <p:cNvPr id="23559" name="Oval 5"/>
            <p:cNvSpPr>
              <a:spLocks noChangeArrowheads="1"/>
            </p:cNvSpPr>
            <p:nvPr/>
          </p:nvSpPr>
          <p:spPr bwMode="auto">
            <a:xfrm>
              <a:off x="990600" y="2590800"/>
              <a:ext cx="1066800" cy="990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TaskB</a:t>
              </a:r>
            </a:p>
          </p:txBody>
        </p:sp>
        <p:cxnSp>
          <p:nvCxnSpPr>
            <p:cNvPr id="23560" name="Straight Arrow Connector 7"/>
            <p:cNvCxnSpPr>
              <a:cxnSpLocks noChangeShapeType="1"/>
              <a:stCxn id="23557" idx="3"/>
              <a:endCxn id="23559" idx="7"/>
            </p:cNvCxnSpPr>
            <p:nvPr/>
          </p:nvCxnSpPr>
          <p:spPr bwMode="auto">
            <a:xfrm flipH="1">
              <a:off x="1901171" y="2521930"/>
              <a:ext cx="236258" cy="2139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Straight Arrow Connector 9"/>
            <p:cNvCxnSpPr>
              <a:cxnSpLocks noChangeShapeType="1"/>
              <a:stCxn id="23557" idx="5"/>
              <a:endCxn id="23558" idx="1"/>
            </p:cNvCxnSpPr>
            <p:nvPr/>
          </p:nvCxnSpPr>
          <p:spPr bwMode="auto">
            <a:xfrm>
              <a:off x="2891771" y="2521930"/>
              <a:ext cx="236258" cy="2139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447800"/>
            <a:ext cx="29940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#pragma css task </a:t>
            </a:r>
            <a:r>
              <a:rPr lang="en-US" altLang="en-US" sz="1800">
                <a:solidFill>
                  <a:srgbClr val="FF0000"/>
                </a:solidFill>
              </a:rPr>
              <a:t>output</a:t>
            </a:r>
            <a:r>
              <a:rPr lang="en-US" altLang="en-US" sz="1800"/>
              <a:t>(a)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void TaskA( float a[M][M]);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#pragma css task </a:t>
            </a:r>
            <a:r>
              <a:rPr lang="en-US" altLang="en-US" sz="1800">
                <a:solidFill>
                  <a:srgbClr val="FF0000"/>
                </a:solidFill>
              </a:rPr>
              <a:t>input</a:t>
            </a:r>
            <a:r>
              <a:rPr lang="en-US" altLang="en-US" sz="1800"/>
              <a:t>(a)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void TaskB( float a[M][M]);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#pragma css task </a:t>
            </a:r>
            <a:r>
              <a:rPr lang="en-US" altLang="en-US" sz="1800">
                <a:solidFill>
                  <a:srgbClr val="FF0000"/>
                </a:solidFill>
              </a:rPr>
              <a:t>input</a:t>
            </a:r>
            <a:r>
              <a:rPr lang="en-US" altLang="en-US" sz="1800"/>
              <a:t>(a)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void TaskC( float a[M][M]);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4038600"/>
            <a:ext cx="82296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v-SE" sz="2400" dirty="0" err="1" smtClean="0">
                <a:cs typeface="+mn-cs"/>
              </a:rPr>
              <a:t>Programmer</a:t>
            </a:r>
            <a:r>
              <a:rPr lang="sv-SE" sz="2400" dirty="0" smtClean="0">
                <a:cs typeface="+mn-cs"/>
              </a:rPr>
              <a:t> annotations for task </a:t>
            </a:r>
            <a:r>
              <a:rPr lang="sv-SE" sz="2400" dirty="0" err="1" smtClean="0">
                <a:cs typeface="+mn-cs"/>
              </a:rPr>
              <a:t>dependences</a:t>
            </a:r>
            <a:endParaRPr lang="sv-SE" sz="2400" dirty="0" smtClean="0">
              <a:cs typeface="+mn-cs"/>
            </a:endParaRPr>
          </a:p>
          <a:p>
            <a:pPr>
              <a:defRPr/>
            </a:pPr>
            <a:r>
              <a:rPr lang="sv-SE" sz="2400" dirty="0" smtClean="0">
                <a:cs typeface="+mn-cs"/>
              </a:rPr>
              <a:t>Annotations </a:t>
            </a:r>
            <a:r>
              <a:rPr lang="sv-SE" sz="2400" dirty="0" err="1" smtClean="0">
                <a:cs typeface="+mn-cs"/>
              </a:rPr>
              <a:t>used</a:t>
            </a:r>
            <a:r>
              <a:rPr lang="sv-SE" sz="2400" dirty="0" smtClean="0">
                <a:cs typeface="+mn-cs"/>
              </a:rPr>
              <a:t> by </a:t>
            </a:r>
            <a:r>
              <a:rPr lang="sv-SE" sz="2400" dirty="0" err="1" smtClean="0">
                <a:cs typeface="+mn-cs"/>
              </a:rPr>
              <a:t>runtime</a:t>
            </a:r>
            <a:r>
              <a:rPr lang="sv-SE" sz="2400" dirty="0" smtClean="0">
                <a:cs typeface="+mn-cs"/>
              </a:rPr>
              <a:t> system for </a:t>
            </a:r>
            <a:r>
              <a:rPr lang="sv-SE" sz="2400" dirty="0" err="1" smtClean="0">
                <a:cs typeface="+mn-cs"/>
              </a:rPr>
              <a:t>scheduling</a:t>
            </a:r>
            <a:endParaRPr lang="sv-SE" sz="2400" dirty="0" smtClean="0">
              <a:cs typeface="+mn-cs"/>
            </a:endParaRPr>
          </a:p>
          <a:p>
            <a:pPr>
              <a:defRPr/>
            </a:pPr>
            <a:r>
              <a:rPr lang="sv-SE" sz="2400" dirty="0" err="1">
                <a:cs typeface="+mn-cs"/>
              </a:rPr>
              <a:t>D</a:t>
            </a:r>
            <a:r>
              <a:rPr lang="sv-SE" sz="2400" dirty="0" err="1" smtClean="0">
                <a:cs typeface="+mn-cs"/>
              </a:rPr>
              <a:t>ataflow</a:t>
            </a:r>
            <a:r>
              <a:rPr lang="sv-SE" sz="2400" dirty="0" smtClean="0">
                <a:cs typeface="+mn-cs"/>
              </a:rPr>
              <a:t> task </a:t>
            </a:r>
            <a:r>
              <a:rPr lang="sv-SE" sz="2400" dirty="0" err="1" smtClean="0">
                <a:cs typeface="+mn-cs"/>
              </a:rPr>
              <a:t>graph</a:t>
            </a:r>
            <a:r>
              <a:rPr lang="sv-SE" sz="2400" dirty="0" smtClean="0">
                <a:cs typeface="+mn-cs"/>
              </a:rPr>
              <a:t> </a:t>
            </a:r>
            <a:r>
              <a:rPr lang="sv-SE" sz="2400" dirty="0" err="1" smtClean="0">
                <a:cs typeface="+mn-cs"/>
              </a:rPr>
              <a:t>constructed</a:t>
            </a:r>
            <a:r>
              <a:rPr lang="sv-SE" sz="2400" dirty="0" smtClean="0">
                <a:cs typeface="+mn-cs"/>
              </a:rPr>
              <a:t> </a:t>
            </a:r>
            <a:r>
              <a:rPr lang="sv-SE" sz="2400" dirty="0" err="1" smtClean="0">
                <a:cs typeface="+mn-cs"/>
              </a:rPr>
              <a:t>dynamically</a:t>
            </a:r>
            <a:endParaRPr lang="sv-SE" sz="2400" dirty="0">
              <a:cs typeface="+mn-cs"/>
            </a:endParaRPr>
          </a:p>
          <a:p>
            <a:pPr marL="0" indent="0" algn="ctr">
              <a:buFontTx/>
              <a:buNone/>
              <a:defRPr/>
            </a:pPr>
            <a:r>
              <a:rPr lang="sv-SE" sz="2400" b="1" dirty="0" err="1" smtClean="0">
                <a:solidFill>
                  <a:srgbClr val="FF0000"/>
                </a:solidFill>
                <a:cs typeface="+mn-cs"/>
              </a:rPr>
              <a:t>Convey</a:t>
            </a:r>
            <a:r>
              <a:rPr lang="sv-SE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cs typeface="+mn-cs"/>
              </a:rPr>
              <a:t>semantic</a:t>
            </a:r>
            <a:r>
              <a:rPr lang="sv-SE" sz="2400" b="1" dirty="0" smtClean="0">
                <a:solidFill>
                  <a:srgbClr val="FF0000"/>
                </a:solidFill>
                <a:cs typeface="+mn-cs"/>
              </a:rPr>
              <a:t> information to </a:t>
            </a:r>
            <a:r>
              <a:rPr lang="sv-SE" sz="2400" b="1" dirty="0" err="1" smtClean="0">
                <a:solidFill>
                  <a:srgbClr val="FF0000"/>
                </a:solidFill>
                <a:cs typeface="+mn-cs"/>
              </a:rPr>
              <a:t>runtime</a:t>
            </a:r>
            <a:r>
              <a:rPr lang="sv-SE" sz="2400" b="1" dirty="0" smtClean="0">
                <a:solidFill>
                  <a:srgbClr val="FF0000"/>
                </a:solidFill>
                <a:cs typeface="+mn-cs"/>
              </a:rPr>
              <a:t> for </a:t>
            </a:r>
            <a:r>
              <a:rPr lang="sv-SE" sz="2400" b="1" dirty="0" err="1" smtClean="0">
                <a:solidFill>
                  <a:srgbClr val="FF0000"/>
                </a:solidFill>
                <a:cs typeface="+mn-cs"/>
              </a:rPr>
              <a:t>efficient</a:t>
            </a:r>
            <a:r>
              <a:rPr lang="sv-SE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cs typeface="+mn-cs"/>
              </a:rPr>
              <a:t>scheduling</a:t>
            </a:r>
            <a:endParaRPr lang="sv-SE" sz="24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990600"/>
          </a:xfrm>
        </p:spPr>
        <p:txBody>
          <a:bodyPr/>
          <a:lstStyle/>
          <a:p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Runtime Management of </a:t>
            </a:r>
            <a:br>
              <a:rPr lang="en-US" altLang="en-US">
                <a:solidFill>
                  <a:srgbClr val="005ED9"/>
                </a:solidFill>
                <a:ea typeface="ＭＳ Ｐゴシック" charset="-128"/>
              </a:rPr>
            </a:br>
            <a:r>
              <a:rPr lang="en-US" altLang="en-US">
                <a:solidFill>
                  <a:srgbClr val="005ED9"/>
                </a:solidFill>
                <a:ea typeface="ＭＳ Ｐゴシック" charset="-128"/>
              </a:rPr>
              <a:t>Cache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17526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en-US" sz="2600" b="1">
                <a:solidFill>
                  <a:srgbClr val="005ED9"/>
                </a:solidFill>
                <a:ea typeface="ＭＳ Ｐゴシック" charset="-128"/>
              </a:rPr>
              <a:t>View: </a:t>
            </a:r>
            <a:r>
              <a:rPr lang="en-US" altLang="en-US" sz="2600">
                <a:ea typeface="ＭＳ Ｐゴシック" charset="-128"/>
              </a:rPr>
              <a:t>Runtime is part of the chip and responsible for management of the cache hierarchy </a:t>
            </a:r>
          </a:p>
          <a:p>
            <a:pPr marL="0" indent="0" algn="just">
              <a:buFontTx/>
              <a:buNone/>
            </a:pPr>
            <a:r>
              <a:rPr lang="en-US" altLang="en-US" sz="2600">
                <a:ea typeface="ＭＳ Ｐゴシック" charset="-128"/>
              </a:rPr>
              <a:t> - in analogy with OS managing virtual memory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581400"/>
            <a:ext cx="8686800" cy="190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2600" b="1" dirty="0" smtClean="0">
                <a:solidFill>
                  <a:srgbClr val="005ED9"/>
                </a:solidFill>
              </a:rPr>
              <a:t>Runtime assisted cache management:</a:t>
            </a:r>
          </a:p>
          <a:p>
            <a:pPr algn="just"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Runtime-assisted cache coherence optimizations</a:t>
            </a:r>
          </a:p>
          <a:p>
            <a:pPr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Runtime-assisted dead-block management</a:t>
            </a:r>
          </a:p>
          <a:p>
            <a:pPr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Runtime-assisted global cache management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19201</TotalTime>
  <Words>1052</Words>
  <Application>Microsoft Macintosh PowerPoint</Application>
  <PresentationFormat>On-screen Show (4:3)</PresentationFormat>
  <Paragraphs>309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ＭＳ Ｐゴシック</vt:lpstr>
      <vt:lpstr>Arial</vt:lpstr>
      <vt:lpstr>Default Design</vt:lpstr>
      <vt:lpstr>Runtime-Guided Management  of Multicore Cache Hierarchies</vt:lpstr>
      <vt:lpstr>Scaling (as we know it) is ending soon… </vt:lpstr>
      <vt:lpstr>Slide for Beginners </vt:lpstr>
      <vt:lpstr>Need to Put the Stake in the Ground</vt:lpstr>
      <vt:lpstr>MECCAs Approach –  Interaction Across Layers</vt:lpstr>
      <vt:lpstr>MECCA’s Vision for Efficient Computing</vt:lpstr>
      <vt:lpstr>Parallelism Management</vt:lpstr>
      <vt:lpstr>Task-based Dataflow Prog. Models</vt:lpstr>
      <vt:lpstr>Runtime Management of  Cache Hierarchy</vt:lpstr>
      <vt:lpstr>Runtime-Assisted Coherence Management  [Manivannan and Stenstrom IPDPS 2014] </vt:lpstr>
      <vt:lpstr>Vision</vt:lpstr>
      <vt:lpstr>Baseline System</vt:lpstr>
      <vt:lpstr>Producer-Consumer Sharing 1(2)</vt:lpstr>
      <vt:lpstr>Producer-Consumer Sharing 2(2)</vt:lpstr>
      <vt:lpstr>Migratory Sharing 1(2)</vt:lpstr>
      <vt:lpstr>Migratory sharing 2(2)</vt:lpstr>
      <vt:lpstr>Runtime Triggered Prefetching</vt:lpstr>
      <vt:lpstr>Runtime System Support</vt:lpstr>
      <vt:lpstr>Experimental Methodology</vt:lpstr>
      <vt:lpstr>Sharing Characteristics</vt:lpstr>
      <vt:lpstr>Impact on Memory Stall Time</vt:lpstr>
      <vt:lpstr>Runtime-Assisted Dead-Block Management   [Manivannan et al. HPCA 2016]    </vt:lpstr>
      <vt:lpstr>Motivation</vt:lpstr>
      <vt:lpstr>Overview of RADAR</vt:lpstr>
      <vt:lpstr>Look Ahead Scheme</vt:lpstr>
      <vt:lpstr>Look Back Scheme</vt:lpstr>
      <vt:lpstr>Combined Scheme</vt:lpstr>
      <vt:lpstr>Experimental Methodology</vt:lpstr>
      <vt:lpstr>Miss Rate Improvements</vt:lpstr>
      <vt:lpstr>Exec. Time Improvements</vt:lpstr>
      <vt:lpstr>Miss Reduction: SHIP vs RADAR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Per Stenström</cp:lastModifiedBy>
  <cp:revision>449</cp:revision>
  <cp:lastPrinted>2014-09-17T14:09:18Z</cp:lastPrinted>
  <dcterms:created xsi:type="dcterms:W3CDTF">1601-01-01T00:00:00Z</dcterms:created>
  <dcterms:modified xsi:type="dcterms:W3CDTF">2017-11-30T07:29:13Z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